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144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1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728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465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217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683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586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47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540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9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951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C4FD78-97D7-4FCD-9CAD-84512ACB1FAF}" type="datetimeFigureOut">
              <a:rPr lang="en-GB" smtClean="0"/>
              <a:t>15/10/2019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A5F8B-EA1A-4FF1-9182-FD61CB3EA4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84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E1988B2-180F-45DC-89D9-FE79E7608A29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dirty="0" smtClean="0">
                <a:latin typeface="Century Gothic" panose="020B0502020202020204" pitchFamily="34" charset="0"/>
              </a:rPr>
              <a:t>Cells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6" y="1094020"/>
            <a:ext cx="5663557" cy="22493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80127" y="1317420"/>
            <a:ext cx="5663556" cy="235468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91227" y="1033167"/>
            <a:ext cx="242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ONE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4162822" y="3909999"/>
            <a:ext cx="3559769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4162822" y="4109176"/>
            <a:ext cx="3559769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4073922" y="3824922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FOUR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713478C-7DE3-4129-86DC-EF71F637AF18}"/>
              </a:ext>
            </a:extLst>
          </p:cNvPr>
          <p:cNvSpPr/>
          <p:nvPr/>
        </p:nvSpPr>
        <p:spPr>
          <a:xfrm>
            <a:off x="6069076" y="1125585"/>
            <a:ext cx="3598087" cy="2042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FE0605F-76C4-4946-A172-3C86187886E1}"/>
              </a:ext>
            </a:extLst>
          </p:cNvPr>
          <p:cNvSpPr txBox="1"/>
          <p:nvPr/>
        </p:nvSpPr>
        <p:spPr>
          <a:xfrm>
            <a:off x="6069076" y="1324762"/>
            <a:ext cx="3598087" cy="236729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965CF67-0BA1-4EAB-ADFA-2C48CA4FC5A3}"/>
              </a:ext>
            </a:extLst>
          </p:cNvPr>
          <p:cNvSpPr txBox="1"/>
          <p:nvPr/>
        </p:nvSpPr>
        <p:spPr>
          <a:xfrm>
            <a:off x="6040179" y="1040508"/>
            <a:ext cx="1236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TWO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1C4CB00-386B-406E-95B8-753044AC4D5C}"/>
              </a:ext>
            </a:extLst>
          </p:cNvPr>
          <p:cNvSpPr/>
          <p:nvPr/>
        </p:nvSpPr>
        <p:spPr>
          <a:xfrm>
            <a:off x="269026" y="3909999"/>
            <a:ext cx="3630799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922391-63BB-441C-979D-7FCA1674E256}"/>
              </a:ext>
            </a:extLst>
          </p:cNvPr>
          <p:cNvSpPr txBox="1"/>
          <p:nvPr/>
        </p:nvSpPr>
        <p:spPr>
          <a:xfrm>
            <a:off x="269026" y="4109176"/>
            <a:ext cx="3630799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B05ABB7-C864-43C2-8040-169B639BC3C4}"/>
              </a:ext>
            </a:extLst>
          </p:cNvPr>
          <p:cNvSpPr txBox="1"/>
          <p:nvPr/>
        </p:nvSpPr>
        <p:spPr>
          <a:xfrm>
            <a:off x="180127" y="3824922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THREE</a:t>
            </a:r>
          </a:p>
        </p:txBody>
      </p:sp>
      <p:sp>
        <p:nvSpPr>
          <p:cNvPr id="22" name="TextBox 2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8275109" y="213928"/>
            <a:ext cx="955977" cy="466839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baseline="0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808F0007-489B-4F2C-A903-AB067D611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290650"/>
              </p:ext>
            </p:extLst>
          </p:nvPr>
        </p:nvGraphicFramePr>
        <p:xfrm>
          <a:off x="360467" y="1428260"/>
          <a:ext cx="5376190" cy="20496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88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9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9438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  <a:gridCol w="419527">
                  <a:extLst>
                    <a:ext uri="{9D8B030D-6E8A-4147-A177-3AD203B41FA5}">
                      <a16:colId xmlns:a16="http://schemas.microsoft.com/office/drawing/2014/main" val="3779151069"/>
                    </a:ext>
                  </a:extLst>
                </a:gridCol>
                <a:gridCol w="701461">
                  <a:extLst>
                    <a:ext uri="{9D8B030D-6E8A-4147-A177-3AD203B41FA5}">
                      <a16:colId xmlns:a16="http://schemas.microsoft.com/office/drawing/2014/main" val="61583755"/>
                    </a:ext>
                  </a:extLst>
                </a:gridCol>
              </a:tblGrid>
              <a:tr h="12361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7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CELL STRUCTURE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Eukaryotic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Prokaryotic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Cell Structure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Function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Animal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Plant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Bacterial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Nucleus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Contains genetic information that controls the functions of the cell.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Cell membrane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Controls what enters and leaves the cell.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Cytoplasm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Where many cell activities and chemical reactions within the cell occur.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Mitochondria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Provides energy from aerobic respiration.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Ribosome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Synthesises (makes) proteins.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Chloroplast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Contains chlorophyll and is where </a:t>
                      </a: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photosynthesis occurs.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64651167"/>
                  </a:ext>
                </a:extLst>
              </a:tr>
              <a:tr h="13761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Permanent vacuole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Used to store water and other chemicals as cell sap.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75533229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Cell wall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Strengthens and supports the cell.  (Made of cellulose in plants.)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63573425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DNA loop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 loop of DNA, not enclosed within a nucleus. 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49531995"/>
                  </a:ext>
                </a:extLst>
              </a:tr>
              <a:tr h="234075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Plasmid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 small circle of DNA, may contain genes associated with antibiotic resistance.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Y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286555266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9C1997E9-C7BB-4221-BBF2-17DA81842E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1731197"/>
              </p:ext>
            </p:extLst>
          </p:nvPr>
        </p:nvGraphicFramePr>
        <p:xfrm>
          <a:off x="6267576" y="1375719"/>
          <a:ext cx="3277957" cy="21728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758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02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88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SPECIALISED CELLS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8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Specialised Cell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How structure relates to function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44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Sperm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Acrosome contains enzyme to break into egg; tail to swim; many mitochondria to provide energy to swim.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19488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Nerve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Long to transmit electrical impulses over a distance.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4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Muscle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Contain protein fibres that can contract when energy is available, making the cells shorter.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37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Root hair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Long extension to increase surface area for water and mineral uptake; thin cell </a:t>
                      </a:r>
                      <a:r>
                        <a:rPr lang="en-GB" sz="7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wall for shorter</a:t>
                      </a:r>
                      <a:r>
                        <a:rPr lang="en-GB" sz="7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distance for water and mineral to travel</a:t>
                      </a:r>
                      <a:r>
                        <a:rPr lang="en-GB" sz="7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1880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Xylem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Waterproofed cell wall; cells are hollow to allow water to move through.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9032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Phloem cell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u="none" strike="noStrike" dirty="0">
                          <a:effectLst/>
                          <a:latin typeface="Century Gothic" panose="020B0502020202020204" pitchFamily="34" charset="0"/>
                        </a:rPr>
                        <a:t>Some cells have lots of mitochondria for active transport; some cells have very little cytoplasm for sugars to move through easily.</a:t>
                      </a:r>
                      <a:endParaRPr lang="en-GB" sz="7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64651167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DEAC3239-34BC-48F8-A760-EFD3FF5C3D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951935"/>
              </p:ext>
            </p:extLst>
          </p:nvPr>
        </p:nvGraphicFramePr>
        <p:xfrm>
          <a:off x="360467" y="4185484"/>
          <a:ext cx="3375856" cy="20792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6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5137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MICROSCOPY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425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Magnification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The degree by which an object is enlarged.</a:t>
                      </a:r>
                    </a:p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Magnification = </a:t>
                      </a:r>
                      <a:r>
                        <a:rPr lang="en-GB" sz="900" u="sng" strike="noStrike" dirty="0">
                          <a:effectLst/>
                          <a:latin typeface="Century Gothic" panose="020B0502020202020204" pitchFamily="34" charset="0"/>
                        </a:rPr>
                        <a:t>   size of image__</a:t>
                      </a:r>
                    </a:p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                            size of real object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2833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Resolution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The ability of a microscope to </a:t>
                      </a:r>
                      <a:r>
                        <a:rPr lang="en-GB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distinguish between two</a:t>
                      </a:r>
                      <a:r>
                        <a:rPr lang="en-GB" sz="900" u="none" strike="noStrike" baseline="0" dirty="0" smtClean="0">
                          <a:effectLst/>
                          <a:latin typeface="Century Gothic" panose="020B0502020202020204" pitchFamily="34" charset="0"/>
                        </a:rPr>
                        <a:t> points (</a:t>
                      </a:r>
                      <a:r>
                        <a:rPr lang="en-GB" sz="9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detail).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288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Light microscope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Basic microscope with a maximum magnification of 1500x.  Low resolution.</a:t>
                      </a:r>
                      <a:endParaRPr lang="en-GB" sz="9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28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Electron microscope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Microscope with a much higher magnification (up to 500 000x) and resolving power than a light microscope. This means that it can be used to study cells in much finer detail.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04C3463C-3230-4C5F-A9ED-E57ED8F99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1183788"/>
              </p:ext>
            </p:extLst>
          </p:nvPr>
        </p:nvGraphicFramePr>
        <p:xfrm>
          <a:off x="4341593" y="4194252"/>
          <a:ext cx="3165118" cy="20406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78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223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</a:tblGrid>
              <a:tr h="216899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ORDERS OF MAGNITUDE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899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Unit Prefix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Size in metres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900" b="1" u="none" strike="noStrike" dirty="0">
                          <a:effectLst/>
                          <a:latin typeface="Century Gothic" panose="020B0502020202020204" pitchFamily="34" charset="0"/>
                        </a:rPr>
                        <a:t>Standard Form</a:t>
                      </a:r>
                      <a:endParaRPr lang="en-GB" sz="9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02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Centimetre (cm)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-2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388027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Millimetre (mm)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-3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Micrometre (</a:t>
                      </a:r>
                      <a:r>
                        <a:rPr lang="el-GR" sz="900" u="none" strike="noStrike" dirty="0">
                          <a:effectLst/>
                          <a:latin typeface="Century Gothic" panose="020B0502020202020204" pitchFamily="34" charset="0"/>
                        </a:rPr>
                        <a:t>μ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0.000001m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-6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415"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Nanometre (nm)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0.000000001m</a:t>
                      </a:r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10</a:t>
                      </a:r>
                      <a:r>
                        <a:rPr lang="en-GB" sz="900" u="none" strike="noStrike" baseline="30000" dirty="0">
                          <a:effectLst/>
                          <a:latin typeface="Century Gothic" panose="020B0502020202020204" pitchFamily="34" charset="0"/>
                        </a:rPr>
                        <a:t>-9</a:t>
                      </a:r>
                      <a:r>
                        <a:rPr lang="en-GB" sz="900" u="none" strike="noStrike" dirty="0"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</a:p>
                    <a:p>
                      <a:pPr algn="ctr" fontAlgn="ctr"/>
                      <a:endParaRPr lang="en-GB" sz="9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1" name="Picture 30">
            <a:extLst>
              <a:ext uri="{FF2B5EF4-FFF2-40B4-BE49-F238E27FC236}">
                <a16:creationId xmlns:a16="http://schemas.microsoft.com/office/drawing/2014/main" id="{9F8E676F-AA3E-4361-9038-F7E91CD8F6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0826" y="5649105"/>
            <a:ext cx="1609787" cy="768395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:a16="http://schemas.microsoft.com/office/drawing/2014/main" id="{EB468AD4-2440-4ED4-9717-CAE9FD975A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637" t="4339" r="10989" b="1635"/>
          <a:stretch/>
        </p:blipFill>
        <p:spPr>
          <a:xfrm>
            <a:off x="7922655" y="4512569"/>
            <a:ext cx="1622878" cy="96971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3C3B4600-401F-4B1A-8C65-8C80915F274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6255" y="3746738"/>
            <a:ext cx="1507366" cy="75016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8506" y="86281"/>
            <a:ext cx="6858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188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32E9E60-DCC6-4ED3-A96B-120458E47BEF}"/>
              </a:ext>
            </a:extLst>
          </p:cNvPr>
          <p:cNvSpPr/>
          <p:nvPr/>
        </p:nvSpPr>
        <p:spPr>
          <a:xfrm>
            <a:off x="180127" y="1118244"/>
            <a:ext cx="4295244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9879C1-A460-4183-8F98-77AA4D379C20}"/>
              </a:ext>
            </a:extLst>
          </p:cNvPr>
          <p:cNvSpPr txBox="1"/>
          <p:nvPr/>
        </p:nvSpPr>
        <p:spPr>
          <a:xfrm>
            <a:off x="180127" y="1317421"/>
            <a:ext cx="4295244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FF8774E-25E0-4C2F-BE0C-F8575BC17689}"/>
              </a:ext>
            </a:extLst>
          </p:cNvPr>
          <p:cNvSpPr txBox="1"/>
          <p:nvPr/>
        </p:nvSpPr>
        <p:spPr>
          <a:xfrm>
            <a:off x="91227" y="1033167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FIVE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14DAAB9-51C0-49E5-A168-CD04B713464B}"/>
              </a:ext>
            </a:extLst>
          </p:cNvPr>
          <p:cNvSpPr/>
          <p:nvPr/>
        </p:nvSpPr>
        <p:spPr>
          <a:xfrm>
            <a:off x="180127" y="3847747"/>
            <a:ext cx="4647539" cy="19383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C56340F-7065-4FE4-9814-6A104F2B1C38}"/>
              </a:ext>
            </a:extLst>
          </p:cNvPr>
          <p:cNvSpPr txBox="1"/>
          <p:nvPr/>
        </p:nvSpPr>
        <p:spPr>
          <a:xfrm>
            <a:off x="180128" y="4046924"/>
            <a:ext cx="4647540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AE4486-F716-429E-A819-E68921462386}"/>
              </a:ext>
            </a:extLst>
          </p:cNvPr>
          <p:cNvSpPr txBox="1"/>
          <p:nvPr/>
        </p:nvSpPr>
        <p:spPr>
          <a:xfrm>
            <a:off x="91227" y="3762670"/>
            <a:ext cx="1205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SEVEN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A9A31D0-0E0B-485F-95D0-B907B1324AAB}"/>
              </a:ext>
            </a:extLst>
          </p:cNvPr>
          <p:cNvSpPr/>
          <p:nvPr/>
        </p:nvSpPr>
        <p:spPr>
          <a:xfrm>
            <a:off x="4768848" y="1118244"/>
            <a:ext cx="4904450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32F348B-4909-4A78-93A8-536CC5CFB2CF}"/>
              </a:ext>
            </a:extLst>
          </p:cNvPr>
          <p:cNvSpPr txBox="1"/>
          <p:nvPr/>
        </p:nvSpPr>
        <p:spPr>
          <a:xfrm>
            <a:off x="4768847" y="1317421"/>
            <a:ext cx="4904451" cy="23083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F4AAEF9-F1C6-40CE-9C54-5E734FF2BCF1}"/>
              </a:ext>
            </a:extLst>
          </p:cNvPr>
          <p:cNvSpPr txBox="1"/>
          <p:nvPr/>
        </p:nvSpPr>
        <p:spPr>
          <a:xfrm>
            <a:off x="4679948" y="1033167"/>
            <a:ext cx="18212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SIX</a:t>
            </a:r>
          </a:p>
        </p:txBody>
      </p:sp>
      <p:sp>
        <p:nvSpPr>
          <p:cNvPr id="14" name="TextBox 2">
            <a:extLst>
              <a:ext uri="{FF2B5EF4-FFF2-40B4-BE49-F238E27FC236}">
                <a16:creationId xmlns:a16="http://schemas.microsoft.com/office/drawing/2014/main" id="{CEC434A9-3F4F-4B72-A057-82F5CD5ED8AB}"/>
              </a:ext>
            </a:extLst>
          </p:cNvPr>
          <p:cNvSpPr txBox="1"/>
          <p:nvPr/>
        </p:nvSpPr>
        <p:spPr>
          <a:xfrm>
            <a:off x="8275109" y="277787"/>
            <a:ext cx="955977" cy="449927"/>
          </a:xfrm>
          <a:prstGeom prst="rect">
            <a:avLst/>
          </a:prstGeom>
          <a:solidFill>
            <a:schemeClr val="lt1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dirty="0" smtClean="0">
                <a:latin typeface="Century Gothic" panose="020B0502020202020204" pitchFamily="34" charset="0"/>
              </a:rPr>
              <a:t>NUSA</a:t>
            </a:r>
            <a:endParaRPr lang="en-GB" baseline="0" dirty="0">
              <a:latin typeface="Century Gothic" panose="020B0502020202020204" pitchFamily="34" charset="0"/>
            </a:endParaRPr>
          </a:p>
          <a:p>
            <a:pPr algn="ctr"/>
            <a:r>
              <a:rPr lang="en-GB" sz="1200" b="1" baseline="0" dirty="0">
                <a:latin typeface="Century Gothic" panose="020B0502020202020204" pitchFamily="34" charset="0"/>
              </a:rPr>
              <a:t>SCIENCE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DA29821-3D16-4837-91C8-287243953CE5}"/>
              </a:ext>
            </a:extLst>
          </p:cNvPr>
          <p:cNvSpPr/>
          <p:nvPr/>
        </p:nvSpPr>
        <p:spPr>
          <a:xfrm>
            <a:off x="4953000" y="3873993"/>
            <a:ext cx="4716002" cy="1991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FAFCF51-9984-4F64-8640-D8FE9EB7E790}"/>
              </a:ext>
            </a:extLst>
          </p:cNvPr>
          <p:cNvSpPr txBox="1"/>
          <p:nvPr/>
        </p:nvSpPr>
        <p:spPr>
          <a:xfrm>
            <a:off x="4953000" y="4073170"/>
            <a:ext cx="4716002" cy="258532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91397AD-6FB4-430E-A40B-E16C150447CB}"/>
              </a:ext>
            </a:extLst>
          </p:cNvPr>
          <p:cNvSpPr txBox="1"/>
          <p:nvPr/>
        </p:nvSpPr>
        <p:spPr>
          <a:xfrm>
            <a:off x="4953000" y="3788916"/>
            <a:ext cx="974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/>
              <a:t>EIGHT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CC20C16-F00C-447A-9DC6-C866A1198251}"/>
              </a:ext>
            </a:extLst>
          </p:cNvPr>
          <p:cNvSpPr txBox="1"/>
          <p:nvPr/>
        </p:nvSpPr>
        <p:spPr>
          <a:xfrm>
            <a:off x="4162822" y="179586"/>
            <a:ext cx="41196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latin typeface="Century Gothic" panose="020B0502020202020204" pitchFamily="34" charset="0"/>
              </a:rPr>
              <a:t>GCSE </a:t>
            </a:r>
            <a:r>
              <a:rPr lang="en-GB" dirty="0">
                <a:latin typeface="Century Gothic" panose="020B0502020202020204" pitchFamily="34" charset="0"/>
              </a:rPr>
              <a:t>Knowledge Organiser</a:t>
            </a:r>
            <a:r>
              <a:rPr lang="en-GB">
                <a:latin typeface="Century Gothic" panose="020B0502020202020204" pitchFamily="34" charset="0"/>
              </a:rPr>
              <a:t/>
            </a:r>
            <a:br>
              <a:rPr lang="en-GB">
                <a:latin typeface="Century Gothic" panose="020B0502020202020204" pitchFamily="34" charset="0"/>
              </a:rPr>
            </a:br>
            <a:r>
              <a:rPr lang="en-GB" smtClean="0">
                <a:latin typeface="Century Gothic" panose="020B0502020202020204" pitchFamily="34" charset="0"/>
              </a:rPr>
              <a:t>Unit </a:t>
            </a:r>
            <a:r>
              <a:rPr lang="en-GB" dirty="0" smtClean="0">
                <a:latin typeface="Century Gothic" panose="020B0502020202020204" pitchFamily="34" charset="0"/>
              </a:rPr>
              <a:t>1 </a:t>
            </a:r>
            <a:r>
              <a:rPr lang="en-GB" dirty="0">
                <a:latin typeface="Century Gothic" panose="020B0502020202020204" pitchFamily="34" charset="0"/>
              </a:rPr>
              <a:t>– Cells </a:t>
            </a: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DB3E6FF3-C875-41FB-8D97-6A56B854C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532625"/>
              </p:ext>
            </p:extLst>
          </p:nvPr>
        </p:nvGraphicFramePr>
        <p:xfrm>
          <a:off x="290026" y="1410502"/>
          <a:ext cx="2653009" cy="21078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94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174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MITOSIS AND CELL CYCLE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6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Step 1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Number of sub-cellular structures (e.g. ribosomes and mitochondria) increase.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23174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Number of chromosomes double.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56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One set of chromosomes is pulled to each end of the cell.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34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nucleus divides.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13687323"/>
                  </a:ext>
                </a:extLst>
              </a:tr>
              <a:tr h="44566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Step 5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Cytoplasm and cell membranes divide to form two identical cells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020296344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F4753BED-97E8-493D-ADFC-EF2E96CBB1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2653" y="1733256"/>
            <a:ext cx="1893101" cy="1462312"/>
          </a:xfrm>
          <a:prstGeom prst="rect">
            <a:avLst/>
          </a:prstGeom>
        </p:spPr>
      </p:pic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AB5E3F2E-56F9-40C3-9036-6ED074EDC1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8564239"/>
              </p:ext>
            </p:extLst>
          </p:nvPr>
        </p:nvGraphicFramePr>
        <p:xfrm>
          <a:off x="4885393" y="1480592"/>
          <a:ext cx="4658278" cy="204654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668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6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4442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</a:tblGrid>
              <a:tr h="166943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TRANSPORT ACROSS MEMBRANES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69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Cell Structure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Definition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Uses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5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Diffusion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Spreading out of the particles (gas/ solution) resulting in a net movement from an area of higher concentration to an area of lower concentration.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Oxygen and carbon dioxide in gas exchange (leaves and alveoli).</a:t>
                      </a:r>
                    </a:p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Urea from cells into the blood plasma for excretion in the kidney.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485351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Osmosis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diffusion of water from a dilute solution to a concentrated solution through a partially permeable membrane.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Movement of water into and out of cells.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1074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Active Transport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movement of substances from a more dilute solution to a more concentrated solution (against a concentration gradient). Requires energy from respiration.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Absorption of mineral ions (low concentration) from soil into plant roots.</a:t>
                      </a:r>
                    </a:p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Absorption of sugar molecules from lower concentrations in the gut into the blood which has a higher sugar concentration.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8FF2B0B-D409-4FA6-98CF-851D6A272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20643"/>
              </p:ext>
            </p:extLst>
          </p:nvPr>
        </p:nvGraphicFramePr>
        <p:xfrm>
          <a:off x="236999" y="4112847"/>
          <a:ext cx="4531848" cy="23402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50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95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7192">
                  <a:extLst>
                    <a:ext uri="{9D8B030D-6E8A-4147-A177-3AD203B41FA5}">
                      <a16:colId xmlns:a16="http://schemas.microsoft.com/office/drawing/2014/main" val="1721451895"/>
                    </a:ext>
                  </a:extLst>
                </a:gridCol>
              </a:tblGrid>
              <a:tr h="11669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STEM CELLS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696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Stem Cell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Properties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Uses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44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Embryonic stem cell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Can </a:t>
                      </a:r>
                      <a:r>
                        <a:rPr lang="en-GB" sz="800" u="none" strike="noStrike" dirty="0" smtClean="0">
                          <a:effectLst/>
                          <a:latin typeface="Century Gothic" panose="020B0502020202020204" pitchFamily="34" charset="0"/>
                        </a:rPr>
                        <a:t>form any type </a:t>
                      </a: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of cell.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Therapeutic cloning – embryonic stem cells produced with same genes as patient.  No rejection.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328069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Adult stem cell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Can divide into a limited number of cells e.g. bone marrow stem cells can form various blood cells.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Maintain and repair tissue from which they are found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Meristem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Found in plants.  Can differentiate </a:t>
                      </a:r>
                      <a:r>
                        <a:rPr lang="en-GB" sz="800" u="none" strike="noStrike" smtClean="0">
                          <a:effectLst/>
                          <a:latin typeface="Century Gothic" panose="020B0502020202020204" pitchFamily="34" charset="0"/>
                        </a:rPr>
                        <a:t>(specialise) </a:t>
                      </a: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into any type of plant cell.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Clone rare species to prevent extinction.  Crops with special features can be clones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5955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effectLst/>
                          <a:latin typeface="Century Gothic" panose="020B0502020202020204" pitchFamily="34" charset="0"/>
                        </a:rPr>
                        <a:t>Pros and Cons of Using Stem Cells</a:t>
                      </a:r>
                      <a:endParaRPr lang="en-GB" sz="8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1623770"/>
                  </a:ext>
                </a:extLst>
              </a:tr>
              <a:tr h="175955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Pros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Treatment of diseases such as diabetes, dementia and paralysis.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041614"/>
                  </a:ext>
                </a:extLst>
              </a:tr>
              <a:tr h="217986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Cons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Ethical and religious objections.  Can transfer viruses held within cells.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GB" sz="1000" b="0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6062326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3124D3CE-A5D7-445B-9F0F-08D2F98D3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401745"/>
              </p:ext>
            </p:extLst>
          </p:nvPr>
        </p:nvGraphicFramePr>
        <p:xfrm>
          <a:off x="5050787" y="4155478"/>
          <a:ext cx="4492883" cy="11989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65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70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537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800" b="1" i="0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FACTORS AFFECTING DIFFUSION</a:t>
                      </a: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370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Factor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800" b="1" u="none" strike="noStrike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Explanation</a:t>
                      </a:r>
                      <a:endParaRPr lang="en-GB" sz="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Difference in concentrations (concentration gradient)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greater the difference in concentrations, the faster the rate of diffusion.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Temperature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Particles move more quickly at higher temperatures, so rate of diffusion increases.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083"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Surface area of membrane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The greater the surface area the quicker the rate of diffusion.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98052256-7511-47FB-AC06-26B1F630D2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474709"/>
              </p:ext>
            </p:extLst>
          </p:nvPr>
        </p:nvGraphicFramePr>
        <p:xfrm>
          <a:off x="5050787" y="5436686"/>
          <a:ext cx="4492883" cy="11104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5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77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GB" sz="700" b="1" u="none" strike="noStrike" dirty="0">
                          <a:effectLst/>
                          <a:latin typeface="Century Gothic" panose="020B0502020202020204" pitchFamily="34" charset="0"/>
                        </a:rPr>
                        <a:t>ADAPTATIONS OF EXCHANGE SURFACES (4 FEATURES)</a:t>
                      </a:r>
                      <a:endParaRPr lang="en-GB" sz="700" b="1" i="0" u="none" strike="noStrike" dirty="0">
                        <a:solidFill>
                          <a:schemeClr val="bg1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000" b="0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  <a:cs typeface="Tahoma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74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1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Large surface area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2604880605"/>
                  </a:ext>
                </a:extLst>
              </a:tr>
              <a:tr h="157479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2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Thin membrane to provide a short diffusion path</a:t>
                      </a:r>
                      <a:endParaRPr lang="en-GB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8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3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Ventilation (in animals for gas exchange – maintains a concentration gradient)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836">
                <a:tc>
                  <a:txBody>
                    <a:bodyPr/>
                    <a:lstStyle/>
                    <a:p>
                      <a:pPr algn="l" fontAlgn="ctr"/>
                      <a:r>
                        <a:rPr lang="en-GB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cs typeface="Tahoma"/>
                        </a:rPr>
                        <a:t>4</a:t>
                      </a: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800" u="none" strike="noStrike" dirty="0">
                          <a:effectLst/>
                          <a:latin typeface="Century Gothic" panose="020B0502020202020204" pitchFamily="34" charset="0"/>
                        </a:rPr>
                        <a:t>Efficient blood supply (in animals – maintains a concentration gradient)</a:t>
                      </a:r>
                      <a:endParaRPr lang="en-GB" sz="8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cs typeface="Tahoma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4113687323"/>
                  </a:ext>
                </a:extLst>
              </a:tr>
            </a:tbl>
          </a:graphicData>
        </a:graphic>
      </p:graphicFrame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9330" y="89868"/>
            <a:ext cx="685800" cy="65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0060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1647</TotalTime>
  <Words>856</Words>
  <Application>Microsoft Office PowerPoint</Application>
  <PresentationFormat>A4 Paper (210x297 mm)</PresentationFormat>
  <Paragraphs>215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Tahoma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Wood</dc:creator>
  <cp:lastModifiedBy>S Bingley Staff 8926906</cp:lastModifiedBy>
  <cp:revision>29</cp:revision>
  <dcterms:created xsi:type="dcterms:W3CDTF">2018-06-26T10:17:55Z</dcterms:created>
  <dcterms:modified xsi:type="dcterms:W3CDTF">2019-10-15T16:23:59Z</dcterms:modified>
</cp:coreProperties>
</file>