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3" r:id="rId3"/>
    <p:sldId id="272" r:id="rId4"/>
    <p:sldId id="273" r:id="rId5"/>
    <p:sldId id="270" r:id="rId6"/>
    <p:sldId id="257" r:id="rId7"/>
    <p:sldId id="269" r:id="rId8"/>
    <p:sldId id="271" r:id="rId9"/>
    <p:sldId id="258" r:id="rId10"/>
    <p:sldId id="294" r:id="rId11"/>
    <p:sldId id="259" r:id="rId12"/>
    <p:sldId id="295" r:id="rId13"/>
    <p:sldId id="274" r:id="rId14"/>
    <p:sldId id="275" r:id="rId15"/>
    <p:sldId id="276" r:id="rId16"/>
    <p:sldId id="277" r:id="rId17"/>
    <p:sldId id="278" r:id="rId18"/>
    <p:sldId id="279" r:id="rId19"/>
    <p:sldId id="280" r:id="rId20"/>
    <p:sldId id="281" r:id="rId21"/>
    <p:sldId id="283" r:id="rId22"/>
    <p:sldId id="284" r:id="rId23"/>
    <p:sldId id="285" r:id="rId24"/>
    <p:sldId id="260" r:id="rId25"/>
    <p:sldId id="286" r:id="rId26"/>
    <p:sldId id="261" r:id="rId27"/>
    <p:sldId id="287" r:id="rId28"/>
    <p:sldId id="262" r:id="rId29"/>
    <p:sldId id="289" r:id="rId30"/>
    <p:sldId id="263" r:id="rId31"/>
    <p:sldId id="296" r:id="rId32"/>
    <p:sldId id="288" r:id="rId33"/>
    <p:sldId id="264" r:id="rId34"/>
    <p:sldId id="265" r:id="rId35"/>
    <p:sldId id="266" r:id="rId36"/>
    <p:sldId id="292" r:id="rId37"/>
    <p:sldId id="267" r:id="rId38"/>
    <p:sldId id="268" r:id="rId39"/>
    <p:sldId id="290" r:id="rId40"/>
    <p:sldId id="29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47" d="100"/>
          <a:sy n="47" d="100"/>
        </p:scale>
        <p:origin x="72" y="10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7776E-4F3F-4F8B-A796-669B97EEF297}" type="datetimeFigureOut">
              <a:rPr lang="en-GB" smtClean="0"/>
              <a:t>25/05/2018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384A5-F0E1-43AB-8BA1-C8CFEFFA2131}" type="slidenum">
              <a:rPr lang="en-GB" smtClean="0"/>
              <a:t>‹#›</a:t>
            </a:fld>
            <a:endParaRPr lang="en-GB"/>
          </a:p>
        </p:txBody>
      </p:sp>
    </p:spTree>
    <p:extLst>
      <p:ext uri="{BB962C8B-B14F-4D97-AF65-F5344CB8AC3E}">
        <p14:creationId xmlns:p14="http://schemas.microsoft.com/office/powerpoint/2010/main" val="164698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B6D36E-2905-41DE-BC04-F095041287BD}" type="slidenum">
              <a:rPr lang="en-GB" smtClean="0"/>
              <a:t>3</a:t>
            </a:fld>
            <a:endParaRPr lang="en-GB"/>
          </a:p>
        </p:txBody>
      </p:sp>
    </p:spTree>
    <p:extLst>
      <p:ext uri="{BB962C8B-B14F-4D97-AF65-F5344CB8AC3E}">
        <p14:creationId xmlns:p14="http://schemas.microsoft.com/office/powerpoint/2010/main" val="382898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do demo with</a:t>
            </a:r>
            <a:r>
              <a:rPr lang="en-GB" baseline="0" dirty="0" smtClean="0"/>
              <a:t> </a:t>
            </a:r>
            <a:r>
              <a:rPr lang="en-GB" baseline="0" dirty="0" err="1" smtClean="0"/>
              <a:t>mp</a:t>
            </a:r>
            <a:r>
              <a:rPr lang="en-GB" baseline="0" dirty="0" smtClean="0"/>
              <a:t> determination equipment – have a specific chemical, melt it, as students to decide what compound it is.</a:t>
            </a:r>
            <a:endParaRPr lang="en-GB" dirty="0"/>
          </a:p>
        </p:txBody>
      </p:sp>
      <p:sp>
        <p:nvSpPr>
          <p:cNvPr id="4" name="Slide Number Placeholder 3"/>
          <p:cNvSpPr>
            <a:spLocks noGrp="1"/>
          </p:cNvSpPr>
          <p:nvPr>
            <p:ph type="sldNum" sz="quarter" idx="10"/>
          </p:nvPr>
        </p:nvSpPr>
        <p:spPr/>
        <p:txBody>
          <a:bodyPr/>
          <a:lstStyle/>
          <a:p>
            <a:fld id="{50B6D36E-2905-41DE-BC04-F095041287BD}" type="slidenum">
              <a:rPr lang="en-GB" smtClean="0"/>
              <a:t>4</a:t>
            </a:fld>
            <a:endParaRPr lang="en-GB"/>
          </a:p>
        </p:txBody>
      </p:sp>
    </p:spTree>
    <p:extLst>
      <p:ext uri="{BB962C8B-B14F-4D97-AF65-F5344CB8AC3E}">
        <p14:creationId xmlns:p14="http://schemas.microsoft.com/office/powerpoint/2010/main" val="96042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4ACEAC-C331-4846-B891-07A42ECCBF6F}" type="datetimeFigureOut">
              <a:rPr lang="en-GB" smtClean="0"/>
              <a:t>25/05/2018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B16FD-95A8-4D50-A198-520C50B72842}" type="slidenum">
              <a:rPr lang="en-GB" smtClean="0"/>
              <a:t>‹#›</a:t>
            </a:fld>
            <a:endParaRPr lang="en-GB"/>
          </a:p>
        </p:txBody>
      </p:sp>
    </p:spTree>
    <p:extLst>
      <p:ext uri="{BB962C8B-B14F-4D97-AF65-F5344CB8AC3E}">
        <p14:creationId xmlns:p14="http://schemas.microsoft.com/office/powerpoint/2010/main" val="296762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4ACEAC-C331-4846-B891-07A42ECCBF6F}" type="datetimeFigureOut">
              <a:rPr lang="en-GB" smtClean="0"/>
              <a:t>25/05/2018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B16FD-95A8-4D50-A198-520C50B72842}" type="slidenum">
              <a:rPr lang="en-GB" smtClean="0"/>
              <a:t>‹#›</a:t>
            </a:fld>
            <a:endParaRPr lang="en-GB"/>
          </a:p>
        </p:txBody>
      </p:sp>
    </p:spTree>
    <p:extLst>
      <p:ext uri="{BB962C8B-B14F-4D97-AF65-F5344CB8AC3E}">
        <p14:creationId xmlns:p14="http://schemas.microsoft.com/office/powerpoint/2010/main" val="337894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4ACEAC-C331-4846-B891-07A42ECCBF6F}" type="datetimeFigureOut">
              <a:rPr lang="en-GB" smtClean="0"/>
              <a:t>25/05/2018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B16FD-95A8-4D50-A198-520C50B72842}" type="slidenum">
              <a:rPr lang="en-GB" smtClean="0"/>
              <a:t>‹#›</a:t>
            </a:fld>
            <a:endParaRPr lang="en-GB"/>
          </a:p>
        </p:txBody>
      </p:sp>
    </p:spTree>
    <p:extLst>
      <p:ext uri="{BB962C8B-B14F-4D97-AF65-F5344CB8AC3E}">
        <p14:creationId xmlns:p14="http://schemas.microsoft.com/office/powerpoint/2010/main" val="373688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4ACEAC-C331-4846-B891-07A42ECCBF6F}" type="datetimeFigureOut">
              <a:rPr lang="en-GB" smtClean="0"/>
              <a:t>25/05/2018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B16FD-95A8-4D50-A198-520C50B72842}" type="slidenum">
              <a:rPr lang="en-GB" smtClean="0"/>
              <a:t>‹#›</a:t>
            </a:fld>
            <a:endParaRPr lang="en-GB"/>
          </a:p>
        </p:txBody>
      </p:sp>
    </p:spTree>
    <p:extLst>
      <p:ext uri="{BB962C8B-B14F-4D97-AF65-F5344CB8AC3E}">
        <p14:creationId xmlns:p14="http://schemas.microsoft.com/office/powerpoint/2010/main" val="401817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4ACEAC-C331-4846-B891-07A42ECCBF6F}" type="datetimeFigureOut">
              <a:rPr lang="en-GB" smtClean="0"/>
              <a:t>25/05/2018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2B16FD-95A8-4D50-A198-520C50B72842}" type="slidenum">
              <a:rPr lang="en-GB" smtClean="0"/>
              <a:t>‹#›</a:t>
            </a:fld>
            <a:endParaRPr lang="en-GB"/>
          </a:p>
        </p:txBody>
      </p:sp>
    </p:spTree>
    <p:extLst>
      <p:ext uri="{BB962C8B-B14F-4D97-AF65-F5344CB8AC3E}">
        <p14:creationId xmlns:p14="http://schemas.microsoft.com/office/powerpoint/2010/main" val="411912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4ACEAC-C331-4846-B891-07A42ECCBF6F}" type="datetimeFigureOut">
              <a:rPr lang="en-GB" smtClean="0"/>
              <a:t>25/05/2018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2B16FD-95A8-4D50-A198-520C50B72842}" type="slidenum">
              <a:rPr lang="en-GB" smtClean="0"/>
              <a:t>‹#›</a:t>
            </a:fld>
            <a:endParaRPr lang="en-GB"/>
          </a:p>
        </p:txBody>
      </p:sp>
    </p:spTree>
    <p:extLst>
      <p:ext uri="{BB962C8B-B14F-4D97-AF65-F5344CB8AC3E}">
        <p14:creationId xmlns:p14="http://schemas.microsoft.com/office/powerpoint/2010/main" val="214685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4ACEAC-C331-4846-B891-07A42ECCBF6F}" type="datetimeFigureOut">
              <a:rPr lang="en-GB" smtClean="0"/>
              <a:t>25/05/2018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2B16FD-95A8-4D50-A198-520C50B72842}" type="slidenum">
              <a:rPr lang="en-GB" smtClean="0"/>
              <a:t>‹#›</a:t>
            </a:fld>
            <a:endParaRPr lang="en-GB"/>
          </a:p>
        </p:txBody>
      </p:sp>
    </p:spTree>
    <p:extLst>
      <p:ext uri="{BB962C8B-B14F-4D97-AF65-F5344CB8AC3E}">
        <p14:creationId xmlns:p14="http://schemas.microsoft.com/office/powerpoint/2010/main" val="403552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4ACEAC-C331-4846-B891-07A42ECCBF6F}" type="datetimeFigureOut">
              <a:rPr lang="en-GB" smtClean="0"/>
              <a:t>25/05/2018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2B16FD-95A8-4D50-A198-520C50B72842}" type="slidenum">
              <a:rPr lang="en-GB" smtClean="0"/>
              <a:t>‹#›</a:t>
            </a:fld>
            <a:endParaRPr lang="en-GB"/>
          </a:p>
        </p:txBody>
      </p:sp>
    </p:spTree>
    <p:extLst>
      <p:ext uri="{BB962C8B-B14F-4D97-AF65-F5344CB8AC3E}">
        <p14:creationId xmlns:p14="http://schemas.microsoft.com/office/powerpoint/2010/main" val="33274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ACEAC-C331-4846-B891-07A42ECCBF6F}" type="datetimeFigureOut">
              <a:rPr lang="en-GB" smtClean="0"/>
              <a:t>25/05/2018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2B16FD-95A8-4D50-A198-520C50B72842}" type="slidenum">
              <a:rPr lang="en-GB" smtClean="0"/>
              <a:t>‹#›</a:t>
            </a:fld>
            <a:endParaRPr lang="en-GB"/>
          </a:p>
        </p:txBody>
      </p:sp>
    </p:spTree>
    <p:extLst>
      <p:ext uri="{BB962C8B-B14F-4D97-AF65-F5344CB8AC3E}">
        <p14:creationId xmlns:p14="http://schemas.microsoft.com/office/powerpoint/2010/main" val="2205310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4ACEAC-C331-4846-B891-07A42ECCBF6F}" type="datetimeFigureOut">
              <a:rPr lang="en-GB" smtClean="0"/>
              <a:t>25/05/2018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2B16FD-95A8-4D50-A198-520C50B72842}" type="slidenum">
              <a:rPr lang="en-GB" smtClean="0"/>
              <a:t>‹#›</a:t>
            </a:fld>
            <a:endParaRPr lang="en-GB"/>
          </a:p>
        </p:txBody>
      </p:sp>
    </p:spTree>
    <p:extLst>
      <p:ext uri="{BB962C8B-B14F-4D97-AF65-F5344CB8AC3E}">
        <p14:creationId xmlns:p14="http://schemas.microsoft.com/office/powerpoint/2010/main" val="98971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4ACEAC-C331-4846-B891-07A42ECCBF6F}" type="datetimeFigureOut">
              <a:rPr lang="en-GB" smtClean="0"/>
              <a:t>25/05/2018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2B16FD-95A8-4D50-A198-520C50B72842}" type="slidenum">
              <a:rPr lang="en-GB" smtClean="0"/>
              <a:t>‹#›</a:t>
            </a:fld>
            <a:endParaRPr lang="en-GB"/>
          </a:p>
        </p:txBody>
      </p:sp>
    </p:spTree>
    <p:extLst>
      <p:ext uri="{BB962C8B-B14F-4D97-AF65-F5344CB8AC3E}">
        <p14:creationId xmlns:p14="http://schemas.microsoft.com/office/powerpoint/2010/main" val="125857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ACEAC-C331-4846-B891-07A42ECCBF6F}" type="datetimeFigureOut">
              <a:rPr lang="en-GB" smtClean="0"/>
              <a:t>25/05/2018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B16FD-95A8-4D50-A198-520C50B72842}" type="slidenum">
              <a:rPr lang="en-GB" smtClean="0"/>
              <a:t>‹#›</a:t>
            </a:fld>
            <a:endParaRPr lang="en-GB"/>
          </a:p>
        </p:txBody>
      </p:sp>
    </p:spTree>
    <p:extLst>
      <p:ext uri="{BB962C8B-B14F-4D97-AF65-F5344CB8AC3E}">
        <p14:creationId xmlns:p14="http://schemas.microsoft.com/office/powerpoint/2010/main" val="3532486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hndJf_5aB9I"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P8i4QYncQxI"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nYUWjJABve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dBvpd9RhX8E"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4iZRs4XlJOE" TargetMode="Externa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180384" y="91911"/>
            <a:ext cx="9896869" cy="6552410"/>
          </a:xfrm>
          <a:prstGeom prst="rect">
            <a:avLst/>
          </a:prstGeom>
          <a:ln>
            <a:solidFill>
              <a:srgbClr val="00B0F0"/>
            </a:solidFill>
          </a:ln>
        </p:spPr>
      </p:pic>
      <p:sp>
        <p:nvSpPr>
          <p:cNvPr id="5" name="Rectangle 4"/>
          <p:cNvSpPr/>
          <p:nvPr/>
        </p:nvSpPr>
        <p:spPr>
          <a:xfrm>
            <a:off x="324091" y="4398380"/>
            <a:ext cx="3159889" cy="4398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28096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hndJf_5aB9I"/>
          <p:cNvPicPr>
            <a:picLocks noGrp="1" noRot="1" noChangeAspect="1"/>
          </p:cNvPicPr>
          <p:nvPr>
            <p:ph idx="1"/>
            <a:videoFile r:link="rId1"/>
          </p:nvPr>
        </p:nvPicPr>
        <p:blipFill>
          <a:blip r:embed="rId3"/>
          <a:stretch>
            <a:fillRect/>
          </a:stretch>
        </p:blipFill>
        <p:spPr>
          <a:xfrm>
            <a:off x="487680" y="237490"/>
            <a:ext cx="11287760" cy="6349365"/>
          </a:xfrm>
          <a:prstGeom prst="rect">
            <a:avLst/>
          </a:prstGeom>
        </p:spPr>
      </p:pic>
    </p:spTree>
    <p:extLst>
      <p:ext uri="{BB962C8B-B14F-4D97-AF65-F5344CB8AC3E}">
        <p14:creationId xmlns:p14="http://schemas.microsoft.com/office/powerpoint/2010/main" val="2716129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962" y="230188"/>
            <a:ext cx="12030075" cy="876300"/>
          </a:xfrm>
          <a:prstGeom prst="rect">
            <a:avLst/>
          </a:prstGeom>
          <a:ln>
            <a:solidFill>
              <a:srgbClr val="00B0F0"/>
            </a:solidFill>
          </a:ln>
        </p:spPr>
      </p:pic>
      <p:sp>
        <p:nvSpPr>
          <p:cNvPr id="5" name="Rectangle 4"/>
          <p:cNvSpPr/>
          <p:nvPr/>
        </p:nvSpPr>
        <p:spPr>
          <a:xfrm>
            <a:off x="659757" y="1358230"/>
            <a:ext cx="11081084" cy="5262979"/>
          </a:xfrm>
          <a:prstGeom prst="rect">
            <a:avLst/>
          </a:prstGeom>
        </p:spPr>
        <p:txBody>
          <a:bodyPr wrap="square">
            <a:spAutoFit/>
          </a:bodyPr>
          <a:lstStyle/>
          <a:p>
            <a:pPr marL="342900" indent="-342900">
              <a:buAutoNum type="arabicPeriod"/>
            </a:pPr>
            <a:r>
              <a:rPr lang="en-GB" sz="2400" dirty="0" smtClean="0">
                <a:solidFill>
                  <a:schemeClr val="tx1"/>
                </a:solidFill>
              </a:rPr>
              <a:t>Draw a pencil line 1cm up from the bottom of your </a:t>
            </a:r>
            <a:r>
              <a:rPr lang="en-GB" sz="2400" u="sng" dirty="0" smtClean="0">
                <a:solidFill>
                  <a:srgbClr val="7030A0"/>
                </a:solidFill>
              </a:rPr>
              <a:t>chromatography paper. </a:t>
            </a:r>
            <a:r>
              <a:rPr lang="en-GB" sz="2400" dirty="0" smtClean="0">
                <a:solidFill>
                  <a:schemeClr val="tx1"/>
                </a:solidFill>
              </a:rPr>
              <a:t/>
            </a:r>
            <a:br>
              <a:rPr lang="en-GB" sz="2400" dirty="0" smtClean="0">
                <a:solidFill>
                  <a:schemeClr val="tx1"/>
                </a:solidFill>
              </a:rPr>
            </a:br>
            <a:r>
              <a:rPr lang="en-GB" sz="2400" dirty="0" smtClean="0">
                <a:solidFill>
                  <a:schemeClr val="tx1"/>
                </a:solidFill>
              </a:rPr>
              <a:t>This is your </a:t>
            </a:r>
            <a:r>
              <a:rPr lang="en-GB" sz="2400" u="sng" dirty="0" smtClean="0">
                <a:solidFill>
                  <a:srgbClr val="7030A0"/>
                </a:solidFill>
              </a:rPr>
              <a:t>baseline.</a:t>
            </a:r>
            <a:r>
              <a:rPr lang="en-GB" sz="2400" dirty="0" smtClean="0">
                <a:solidFill>
                  <a:schemeClr val="tx1"/>
                </a:solidFill>
              </a:rPr>
              <a:t/>
            </a:r>
            <a:br>
              <a:rPr lang="en-GB" sz="2400" dirty="0" smtClean="0">
                <a:solidFill>
                  <a:schemeClr val="tx1"/>
                </a:solidFill>
              </a:rPr>
            </a:br>
            <a:endParaRPr lang="en-GB" sz="2400" dirty="0" smtClean="0">
              <a:solidFill>
                <a:schemeClr val="tx1"/>
              </a:solidFill>
            </a:endParaRPr>
          </a:p>
          <a:p>
            <a:pPr marL="342900" indent="-342900">
              <a:buAutoNum type="arabicPeriod"/>
            </a:pPr>
            <a:r>
              <a:rPr lang="en-GB" sz="2400" dirty="0" smtClean="0">
                <a:solidFill>
                  <a:schemeClr val="tx1"/>
                </a:solidFill>
              </a:rPr>
              <a:t>Spot four different inks along the </a:t>
            </a:r>
            <a:r>
              <a:rPr lang="en-GB" sz="2400" u="sng" dirty="0" smtClean="0">
                <a:solidFill>
                  <a:srgbClr val="7030A0"/>
                </a:solidFill>
              </a:rPr>
              <a:t>baseline.</a:t>
            </a:r>
            <a:r>
              <a:rPr lang="en-GB" sz="2400" dirty="0" smtClean="0">
                <a:solidFill>
                  <a:schemeClr val="tx1"/>
                </a:solidFill>
              </a:rPr>
              <a:t/>
            </a:r>
            <a:br>
              <a:rPr lang="en-GB" sz="2400" dirty="0" smtClean="0">
                <a:solidFill>
                  <a:schemeClr val="tx1"/>
                </a:solidFill>
              </a:rPr>
            </a:br>
            <a:endParaRPr lang="en-GB" sz="2400" dirty="0" smtClean="0">
              <a:solidFill>
                <a:schemeClr val="tx1"/>
              </a:solidFill>
            </a:endParaRPr>
          </a:p>
          <a:p>
            <a:pPr marL="342900" indent="-342900">
              <a:buAutoNum type="arabicPeriod"/>
            </a:pPr>
            <a:r>
              <a:rPr lang="en-GB" sz="2400" dirty="0" smtClean="0">
                <a:solidFill>
                  <a:schemeClr val="tx1"/>
                </a:solidFill>
              </a:rPr>
              <a:t>Secure the paper from the top and dip into your </a:t>
            </a:r>
            <a:r>
              <a:rPr lang="en-GB" sz="2400" u="sng" dirty="0" smtClean="0">
                <a:solidFill>
                  <a:srgbClr val="7030A0"/>
                </a:solidFill>
              </a:rPr>
              <a:t>solvent</a:t>
            </a:r>
            <a:r>
              <a:rPr lang="en-GB" sz="2400" dirty="0" smtClean="0">
                <a:solidFill>
                  <a:schemeClr val="tx1"/>
                </a:solidFill>
              </a:rPr>
              <a:t>, make sure the </a:t>
            </a:r>
            <a:r>
              <a:rPr lang="en-GB" sz="2400" u="sng" dirty="0" smtClean="0">
                <a:solidFill>
                  <a:srgbClr val="7030A0"/>
                </a:solidFill>
              </a:rPr>
              <a:t>solvent</a:t>
            </a:r>
            <a:r>
              <a:rPr lang="en-GB" sz="2400" dirty="0" smtClean="0">
                <a:solidFill>
                  <a:schemeClr val="tx1"/>
                </a:solidFill>
              </a:rPr>
              <a:t> does not go above the </a:t>
            </a:r>
            <a:r>
              <a:rPr lang="en-GB" sz="2400" u="sng" dirty="0" smtClean="0">
                <a:solidFill>
                  <a:srgbClr val="7030A0"/>
                </a:solidFill>
              </a:rPr>
              <a:t>baseline.</a:t>
            </a:r>
            <a:r>
              <a:rPr lang="en-GB" sz="2400" dirty="0" smtClean="0">
                <a:solidFill>
                  <a:schemeClr val="tx1"/>
                </a:solidFill>
              </a:rPr>
              <a:t/>
            </a:r>
            <a:br>
              <a:rPr lang="en-GB" sz="2400" dirty="0" smtClean="0">
                <a:solidFill>
                  <a:schemeClr val="tx1"/>
                </a:solidFill>
              </a:rPr>
            </a:br>
            <a:endParaRPr lang="en-GB" sz="2400" dirty="0" smtClean="0">
              <a:solidFill>
                <a:schemeClr val="tx1"/>
              </a:solidFill>
            </a:endParaRPr>
          </a:p>
          <a:p>
            <a:pPr marL="342900" indent="-342900">
              <a:buAutoNum type="arabicPeriod"/>
            </a:pPr>
            <a:r>
              <a:rPr lang="en-GB" sz="2400" dirty="0" smtClean="0">
                <a:solidFill>
                  <a:schemeClr val="tx1"/>
                </a:solidFill>
              </a:rPr>
              <a:t>Allow the </a:t>
            </a:r>
            <a:r>
              <a:rPr lang="en-GB" sz="2400" u="sng" dirty="0" smtClean="0">
                <a:solidFill>
                  <a:srgbClr val="7030A0"/>
                </a:solidFill>
              </a:rPr>
              <a:t>solvent front </a:t>
            </a:r>
            <a:r>
              <a:rPr lang="en-GB" sz="2400" dirty="0" smtClean="0">
                <a:solidFill>
                  <a:schemeClr val="tx1"/>
                </a:solidFill>
              </a:rPr>
              <a:t>(</a:t>
            </a:r>
            <a:r>
              <a:rPr lang="en-GB" sz="2400" u="sng" dirty="0" smtClean="0">
                <a:solidFill>
                  <a:srgbClr val="7030A0"/>
                </a:solidFill>
              </a:rPr>
              <a:t>mobile phase</a:t>
            </a:r>
            <a:r>
              <a:rPr lang="en-GB" sz="2400" dirty="0" smtClean="0">
                <a:solidFill>
                  <a:schemeClr val="tx1"/>
                </a:solidFill>
              </a:rPr>
              <a:t>), to travel up the paper (</a:t>
            </a:r>
            <a:r>
              <a:rPr lang="en-GB" sz="2400" u="sng" dirty="0" smtClean="0">
                <a:solidFill>
                  <a:srgbClr val="7030A0"/>
                </a:solidFill>
              </a:rPr>
              <a:t>stationary phase</a:t>
            </a:r>
            <a:r>
              <a:rPr lang="en-GB" sz="2400" dirty="0" smtClean="0">
                <a:solidFill>
                  <a:schemeClr val="tx1"/>
                </a:solidFill>
              </a:rPr>
              <a:t>). When it is one cm from the top, remove the paper from the solvent and allow to dry.</a:t>
            </a:r>
            <a:br>
              <a:rPr lang="en-GB" sz="2400" dirty="0" smtClean="0">
                <a:solidFill>
                  <a:schemeClr val="tx1"/>
                </a:solidFill>
              </a:rPr>
            </a:br>
            <a:endParaRPr lang="en-GB" sz="2400" dirty="0" smtClean="0">
              <a:solidFill>
                <a:schemeClr val="tx1"/>
              </a:solidFill>
            </a:endParaRPr>
          </a:p>
          <a:p>
            <a:pPr marL="342900" indent="-342900">
              <a:buAutoNum type="arabicPeriod"/>
            </a:pPr>
            <a:r>
              <a:rPr lang="en-GB" sz="2400" dirty="0" smtClean="0">
                <a:solidFill>
                  <a:schemeClr val="tx1"/>
                </a:solidFill>
              </a:rPr>
              <a:t>Use a pencil to draw around any marks on the paper and stick it to your page.</a:t>
            </a:r>
          </a:p>
          <a:p>
            <a:pPr marL="342900" indent="-342900">
              <a:buAutoNum type="arabicPeriod"/>
            </a:pPr>
            <a:endParaRPr lang="en-GB" sz="2400" dirty="0"/>
          </a:p>
          <a:p>
            <a:pPr marL="342900" indent="-342900">
              <a:buAutoNum type="arabicPeriod"/>
            </a:pPr>
            <a:r>
              <a:rPr lang="en-GB" sz="2400" dirty="0" smtClean="0">
                <a:solidFill>
                  <a:schemeClr val="tx1"/>
                </a:solidFill>
              </a:rPr>
              <a:t>Conclude which colours the black ink is made from.</a:t>
            </a:r>
          </a:p>
        </p:txBody>
      </p:sp>
    </p:spTree>
    <p:extLst>
      <p:ext uri="{BB962C8B-B14F-4D97-AF65-F5344CB8AC3E}">
        <p14:creationId xmlns:p14="http://schemas.microsoft.com/office/powerpoint/2010/main" val="16342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8i4QYncQxI"/>
          <p:cNvPicPr>
            <a:picLocks noGrp="1" noRot="1" noChangeAspect="1"/>
          </p:cNvPicPr>
          <p:nvPr>
            <p:ph idx="1"/>
            <a:videoFile r:link="rId1"/>
          </p:nvPr>
        </p:nvPicPr>
        <p:blipFill>
          <a:blip r:embed="rId3"/>
          <a:stretch>
            <a:fillRect/>
          </a:stretch>
        </p:blipFill>
        <p:spPr>
          <a:xfrm>
            <a:off x="406400" y="180340"/>
            <a:ext cx="11389360" cy="6406515"/>
          </a:xfrm>
          <a:prstGeom prst="rect">
            <a:avLst/>
          </a:prstGeom>
        </p:spPr>
      </p:pic>
    </p:spTree>
    <p:extLst>
      <p:ext uri="{BB962C8B-B14F-4D97-AF65-F5344CB8AC3E}">
        <p14:creationId xmlns:p14="http://schemas.microsoft.com/office/powerpoint/2010/main" val="378215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flipH="1">
            <a:off x="6797123" y="1027906"/>
            <a:ext cx="4965957" cy="5584295"/>
          </a:xfrm>
          <a:prstGeom prst="rect">
            <a:avLst/>
          </a:prstGeom>
        </p:spPr>
      </p:pic>
      <p:sp>
        <p:nvSpPr>
          <p:cNvPr id="7" name="Rounded Rectangle 6"/>
          <p:cNvSpPr/>
          <p:nvPr/>
        </p:nvSpPr>
        <p:spPr>
          <a:xfrm>
            <a:off x="2983051" y="1034796"/>
            <a:ext cx="3136740" cy="84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t>Distance moved by the solvent</a:t>
            </a:r>
            <a:endParaRPr lang="en-GB" sz="2800" dirty="0"/>
          </a:p>
        </p:txBody>
      </p:sp>
      <p:sp>
        <p:nvSpPr>
          <p:cNvPr id="8" name="Rounded Rectangle 7"/>
          <p:cNvSpPr/>
          <p:nvPr/>
        </p:nvSpPr>
        <p:spPr>
          <a:xfrm>
            <a:off x="2289749" y="3267354"/>
            <a:ext cx="3136740" cy="84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t>Distance moved by the chemical</a:t>
            </a:r>
            <a:endParaRPr lang="en-GB" sz="2800" dirty="0"/>
          </a:p>
        </p:txBody>
      </p:sp>
      <p:sp>
        <p:nvSpPr>
          <p:cNvPr id="9" name="Rounded Rectangle 8"/>
          <p:cNvSpPr/>
          <p:nvPr/>
        </p:nvSpPr>
        <p:spPr>
          <a:xfrm>
            <a:off x="1903390" y="5978487"/>
            <a:ext cx="3136740" cy="84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t>Solvent (the mobile phase)</a:t>
            </a:r>
            <a:endParaRPr lang="en-GB" sz="2800" dirty="0"/>
          </a:p>
        </p:txBody>
      </p:sp>
      <p:sp>
        <p:nvSpPr>
          <p:cNvPr id="10" name="Rounded Rectangle 9"/>
          <p:cNvSpPr/>
          <p:nvPr/>
        </p:nvSpPr>
        <p:spPr>
          <a:xfrm>
            <a:off x="1414681" y="4487669"/>
            <a:ext cx="3136740" cy="84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b="1" u="sng" dirty="0" smtClean="0"/>
              <a:t>Pencil</a:t>
            </a:r>
            <a:r>
              <a:rPr lang="en-GB" sz="2800" dirty="0" smtClean="0"/>
              <a:t> line</a:t>
            </a:r>
            <a:endParaRPr lang="en-GB" sz="2800" dirty="0"/>
          </a:p>
        </p:txBody>
      </p:sp>
      <p:sp>
        <p:nvSpPr>
          <p:cNvPr id="13" name="Rounded Rectangle 12"/>
          <p:cNvSpPr/>
          <p:nvPr/>
        </p:nvSpPr>
        <p:spPr>
          <a:xfrm>
            <a:off x="8046334" y="182954"/>
            <a:ext cx="3136740" cy="84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t>Lid to prevent evaporation</a:t>
            </a:r>
            <a:endParaRPr lang="en-GB" sz="2800" dirty="0"/>
          </a:p>
        </p:txBody>
      </p:sp>
      <p:cxnSp>
        <p:nvCxnSpPr>
          <p:cNvPr id="15" name="Straight Arrow Connector 14"/>
          <p:cNvCxnSpPr>
            <a:stCxn id="7" idx="3"/>
          </p:cNvCxnSpPr>
          <p:nvPr/>
        </p:nvCxnSpPr>
        <p:spPr>
          <a:xfrm>
            <a:off x="6119791" y="1457272"/>
            <a:ext cx="2746417" cy="1517829"/>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p:cNvCxnSpPr>
            <a:stCxn id="8" idx="3"/>
          </p:cNvCxnSpPr>
          <p:nvPr/>
        </p:nvCxnSpPr>
        <p:spPr>
          <a:xfrm>
            <a:off x="5426489" y="3689830"/>
            <a:ext cx="3057754" cy="5244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p:cNvCxnSpPr>
            <a:stCxn id="10" idx="3"/>
          </p:cNvCxnSpPr>
          <p:nvPr/>
        </p:nvCxnSpPr>
        <p:spPr>
          <a:xfrm>
            <a:off x="4551421" y="4910145"/>
            <a:ext cx="3851799" cy="24154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22" name="Straight Arrow Connector 21"/>
          <p:cNvCxnSpPr>
            <a:stCxn id="9" idx="3"/>
          </p:cNvCxnSpPr>
          <p:nvPr/>
        </p:nvCxnSpPr>
        <p:spPr>
          <a:xfrm flipV="1">
            <a:off x="5040130" y="5978487"/>
            <a:ext cx="3558251" cy="42247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25" name="Rounded Rectangle 24"/>
          <p:cNvSpPr/>
          <p:nvPr/>
        </p:nvSpPr>
        <p:spPr>
          <a:xfrm>
            <a:off x="147039" y="2004948"/>
            <a:ext cx="3136740" cy="84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800" dirty="0" smtClean="0"/>
              <a:t>Stationary phase (filter paper)</a:t>
            </a:r>
            <a:endParaRPr lang="en-GB" sz="2800" dirty="0"/>
          </a:p>
        </p:txBody>
      </p:sp>
      <p:cxnSp>
        <p:nvCxnSpPr>
          <p:cNvPr id="27" name="Straight Arrow Connector 26"/>
          <p:cNvCxnSpPr>
            <a:stCxn id="25" idx="3"/>
          </p:cNvCxnSpPr>
          <p:nvPr/>
        </p:nvCxnSpPr>
        <p:spPr>
          <a:xfrm>
            <a:off x="3283779" y="2427424"/>
            <a:ext cx="5119441" cy="89739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36" name="Title 1"/>
          <p:cNvSpPr>
            <a:spLocks noGrp="1"/>
          </p:cNvSpPr>
          <p:nvPr>
            <p:ph type="title"/>
          </p:nvPr>
        </p:nvSpPr>
        <p:spPr>
          <a:xfrm>
            <a:off x="147039" y="42193"/>
            <a:ext cx="5122762" cy="867404"/>
          </a:xfrm>
          <a:ln w="44450">
            <a:solidFill>
              <a:schemeClr val="bg1"/>
            </a:solidFill>
          </a:ln>
        </p:spPr>
        <p:txBody>
          <a:bodyPr>
            <a:normAutofit fontScale="90000"/>
          </a:bodyPr>
          <a:lstStyle/>
          <a:p>
            <a:pPr algn="ctr"/>
            <a:r>
              <a:rPr lang="en-GB" sz="6000" b="1" u="sng" dirty="0" smtClean="0">
                <a:latin typeface="+mn-lt"/>
              </a:rPr>
              <a:t>Chromatography</a:t>
            </a:r>
            <a:endParaRPr lang="en-GB" sz="6000" b="1" u="sng" dirty="0">
              <a:latin typeface="+mn-lt"/>
            </a:endParaRPr>
          </a:p>
        </p:txBody>
      </p:sp>
    </p:spTree>
    <p:extLst>
      <p:ext uri="{BB962C8B-B14F-4D97-AF65-F5344CB8AC3E}">
        <p14:creationId xmlns:p14="http://schemas.microsoft.com/office/powerpoint/2010/main" val="3843271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 y="-1"/>
            <a:ext cx="10928377" cy="3165231"/>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6012291" y="2333250"/>
            <a:ext cx="6251831" cy="4524750"/>
          </a:xfrm>
          <a:prstGeom prst="rect">
            <a:avLst/>
          </a:prstGeom>
          <a:ln>
            <a:solidFill>
              <a:srgbClr val="00B0F0"/>
            </a:solidFill>
          </a:ln>
        </p:spPr>
      </p:pic>
      <p:pic>
        <p:nvPicPr>
          <p:cNvPr id="6" name="Picture 5"/>
          <p:cNvPicPr>
            <a:picLocks noChangeAspect="1"/>
          </p:cNvPicPr>
          <p:nvPr/>
        </p:nvPicPr>
        <p:blipFill>
          <a:blip r:embed="rId4"/>
          <a:stretch>
            <a:fillRect/>
          </a:stretch>
        </p:blipFill>
        <p:spPr>
          <a:xfrm>
            <a:off x="-808025" y="3300167"/>
            <a:ext cx="8536464" cy="1889128"/>
          </a:xfrm>
          <a:prstGeom prst="rect">
            <a:avLst/>
          </a:prstGeom>
          <a:ln>
            <a:solidFill>
              <a:srgbClr val="00B0F0"/>
            </a:solidFill>
          </a:ln>
        </p:spPr>
      </p:pic>
      <p:pic>
        <p:nvPicPr>
          <p:cNvPr id="7" name="Picture 6"/>
          <p:cNvPicPr>
            <a:picLocks noChangeAspect="1"/>
          </p:cNvPicPr>
          <p:nvPr/>
        </p:nvPicPr>
        <p:blipFill>
          <a:blip r:embed="rId5"/>
          <a:stretch>
            <a:fillRect/>
          </a:stretch>
        </p:blipFill>
        <p:spPr>
          <a:xfrm>
            <a:off x="527172" y="417635"/>
            <a:ext cx="10371426" cy="5965580"/>
          </a:xfrm>
          <a:prstGeom prst="rect">
            <a:avLst/>
          </a:prstGeom>
          <a:ln>
            <a:solidFill>
              <a:srgbClr val="FF0000"/>
            </a:solidFill>
          </a:ln>
        </p:spPr>
      </p:pic>
    </p:spTree>
    <p:extLst>
      <p:ext uri="{BB962C8B-B14F-4D97-AF65-F5344CB8AC3E}">
        <p14:creationId xmlns:p14="http://schemas.microsoft.com/office/powerpoint/2010/main" val="368230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6023" y="-1"/>
            <a:ext cx="9149862" cy="6862397"/>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6448265" y="1936993"/>
            <a:ext cx="6298017" cy="1193067"/>
          </a:xfrm>
          <a:prstGeom prst="rect">
            <a:avLst/>
          </a:prstGeom>
          <a:ln>
            <a:solidFill>
              <a:srgbClr val="00B0F0"/>
            </a:solidFill>
          </a:ln>
        </p:spPr>
      </p:pic>
      <p:pic>
        <p:nvPicPr>
          <p:cNvPr id="6" name="Picture 5"/>
          <p:cNvPicPr>
            <a:picLocks noChangeAspect="1"/>
          </p:cNvPicPr>
          <p:nvPr/>
        </p:nvPicPr>
        <p:blipFill>
          <a:blip r:embed="rId4"/>
          <a:stretch>
            <a:fillRect/>
          </a:stretch>
        </p:blipFill>
        <p:spPr>
          <a:xfrm>
            <a:off x="1866739" y="164162"/>
            <a:ext cx="8808587" cy="6534069"/>
          </a:xfrm>
          <a:prstGeom prst="rect">
            <a:avLst/>
          </a:prstGeom>
          <a:ln>
            <a:solidFill>
              <a:srgbClr val="FF0000"/>
            </a:solidFill>
          </a:ln>
        </p:spPr>
      </p:pic>
    </p:spTree>
    <p:extLst>
      <p:ext uri="{BB962C8B-B14F-4D97-AF65-F5344CB8AC3E}">
        <p14:creationId xmlns:p14="http://schemas.microsoft.com/office/powerpoint/2010/main" val="25095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4300" y="33967"/>
            <a:ext cx="8906608" cy="6824033"/>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2137263" y="3158637"/>
            <a:ext cx="8928238" cy="1615586"/>
          </a:xfrm>
          <a:prstGeom prst="rect">
            <a:avLst/>
          </a:prstGeom>
          <a:ln>
            <a:solidFill>
              <a:srgbClr val="FF0000"/>
            </a:solidFill>
          </a:ln>
        </p:spPr>
      </p:pic>
    </p:spTree>
    <p:extLst>
      <p:ext uri="{BB962C8B-B14F-4D97-AF65-F5344CB8AC3E}">
        <p14:creationId xmlns:p14="http://schemas.microsoft.com/office/powerpoint/2010/main" val="275711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28599" y="0"/>
            <a:ext cx="8440615" cy="6764905"/>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068429" y="1301263"/>
            <a:ext cx="10761621" cy="5273552"/>
          </a:xfrm>
          <a:prstGeom prst="rect">
            <a:avLst/>
          </a:prstGeom>
          <a:ln>
            <a:solidFill>
              <a:srgbClr val="FF0000"/>
            </a:solidFill>
          </a:ln>
        </p:spPr>
      </p:pic>
    </p:spTree>
    <p:extLst>
      <p:ext uri="{BB962C8B-B14F-4D97-AF65-F5344CB8AC3E}">
        <p14:creationId xmlns:p14="http://schemas.microsoft.com/office/powerpoint/2010/main" val="266443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3266" y="0"/>
            <a:ext cx="9032298" cy="6593310"/>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9049" y="3761509"/>
            <a:ext cx="9389511" cy="2899269"/>
          </a:xfrm>
          <a:prstGeom prst="rect">
            <a:avLst/>
          </a:prstGeom>
          <a:ln>
            <a:solidFill>
              <a:srgbClr val="FF0000"/>
            </a:solidFill>
          </a:ln>
        </p:spPr>
      </p:pic>
      <p:pic>
        <p:nvPicPr>
          <p:cNvPr id="6" name="Picture 5"/>
          <p:cNvPicPr>
            <a:picLocks noChangeAspect="1"/>
          </p:cNvPicPr>
          <p:nvPr/>
        </p:nvPicPr>
        <p:blipFill>
          <a:blip r:embed="rId4"/>
          <a:stretch>
            <a:fillRect/>
          </a:stretch>
        </p:blipFill>
        <p:spPr>
          <a:xfrm>
            <a:off x="407384" y="72148"/>
            <a:ext cx="11731037" cy="4468091"/>
          </a:xfrm>
          <a:prstGeom prst="rect">
            <a:avLst/>
          </a:prstGeom>
          <a:ln>
            <a:solidFill>
              <a:srgbClr val="00B0F0"/>
            </a:solidFill>
          </a:ln>
        </p:spPr>
      </p:pic>
      <p:pic>
        <p:nvPicPr>
          <p:cNvPr id="8" name="Picture 7"/>
          <p:cNvPicPr>
            <a:picLocks noChangeAspect="1"/>
          </p:cNvPicPr>
          <p:nvPr/>
        </p:nvPicPr>
        <p:blipFill>
          <a:blip r:embed="rId5"/>
          <a:stretch>
            <a:fillRect/>
          </a:stretch>
        </p:blipFill>
        <p:spPr>
          <a:xfrm>
            <a:off x="153265" y="943327"/>
            <a:ext cx="7417981" cy="5822988"/>
          </a:xfrm>
          <a:prstGeom prst="rect">
            <a:avLst/>
          </a:prstGeom>
          <a:ln>
            <a:solidFill>
              <a:srgbClr val="00B0F0"/>
            </a:solidFill>
          </a:ln>
        </p:spPr>
      </p:pic>
      <p:pic>
        <p:nvPicPr>
          <p:cNvPr id="7" name="Picture 6"/>
          <p:cNvPicPr>
            <a:picLocks noChangeAspect="1"/>
          </p:cNvPicPr>
          <p:nvPr/>
        </p:nvPicPr>
        <p:blipFill>
          <a:blip r:embed="rId6"/>
          <a:stretch>
            <a:fillRect/>
          </a:stretch>
        </p:blipFill>
        <p:spPr>
          <a:xfrm>
            <a:off x="279394" y="1946130"/>
            <a:ext cx="11349106" cy="4592782"/>
          </a:xfrm>
          <a:prstGeom prst="rect">
            <a:avLst/>
          </a:prstGeom>
          <a:ln>
            <a:solidFill>
              <a:srgbClr val="FF0000"/>
            </a:solidFill>
          </a:ln>
        </p:spPr>
      </p:pic>
    </p:spTree>
    <p:extLst>
      <p:ext uri="{BB962C8B-B14F-4D97-AF65-F5344CB8AC3E}">
        <p14:creationId xmlns:p14="http://schemas.microsoft.com/office/powerpoint/2010/main" val="57031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4586" y="117282"/>
            <a:ext cx="8555689" cy="6458083"/>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0" y="5043558"/>
            <a:ext cx="11959135" cy="1763827"/>
          </a:xfrm>
          <a:prstGeom prst="rect">
            <a:avLst/>
          </a:prstGeom>
          <a:ln>
            <a:solidFill>
              <a:srgbClr val="FF0000"/>
            </a:solidFill>
          </a:ln>
        </p:spPr>
      </p:pic>
      <p:pic>
        <p:nvPicPr>
          <p:cNvPr id="6" name="Picture 5"/>
          <p:cNvPicPr>
            <a:picLocks noChangeAspect="1"/>
          </p:cNvPicPr>
          <p:nvPr/>
        </p:nvPicPr>
        <p:blipFill>
          <a:blip r:embed="rId4"/>
          <a:stretch>
            <a:fillRect/>
          </a:stretch>
        </p:blipFill>
        <p:spPr>
          <a:xfrm>
            <a:off x="838200" y="0"/>
            <a:ext cx="9767544" cy="7641667"/>
          </a:xfrm>
          <a:prstGeom prst="rect">
            <a:avLst/>
          </a:prstGeom>
          <a:ln>
            <a:solidFill>
              <a:srgbClr val="00B0F0"/>
            </a:solidFill>
          </a:ln>
        </p:spPr>
      </p:pic>
      <p:pic>
        <p:nvPicPr>
          <p:cNvPr id="7" name="Picture 6"/>
          <p:cNvPicPr>
            <a:picLocks noChangeAspect="1"/>
          </p:cNvPicPr>
          <p:nvPr/>
        </p:nvPicPr>
        <p:blipFill>
          <a:blip r:embed="rId5"/>
          <a:stretch>
            <a:fillRect/>
          </a:stretch>
        </p:blipFill>
        <p:spPr>
          <a:xfrm>
            <a:off x="114586" y="1027906"/>
            <a:ext cx="11879727" cy="5662670"/>
          </a:xfrm>
          <a:prstGeom prst="rect">
            <a:avLst/>
          </a:prstGeom>
          <a:ln>
            <a:solidFill>
              <a:srgbClr val="FF0000"/>
            </a:solidFill>
          </a:ln>
        </p:spPr>
      </p:pic>
    </p:spTree>
    <p:extLst>
      <p:ext uri="{BB962C8B-B14F-4D97-AF65-F5344CB8AC3E}">
        <p14:creationId xmlns:p14="http://schemas.microsoft.com/office/powerpoint/2010/main" val="15327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nYUWjJABveI"/>
          <p:cNvPicPr>
            <a:picLocks noGrp="1" noRot="1" noChangeAspect="1"/>
          </p:cNvPicPr>
          <p:nvPr>
            <p:ph idx="1"/>
            <a:videoFile r:link="rId1"/>
          </p:nvPr>
        </p:nvPicPr>
        <p:blipFill>
          <a:blip r:embed="rId3"/>
          <a:stretch>
            <a:fillRect/>
          </a:stretch>
        </p:blipFill>
        <p:spPr>
          <a:xfrm>
            <a:off x="548640" y="109220"/>
            <a:ext cx="11226800" cy="6315075"/>
          </a:xfrm>
          <a:prstGeom prst="rect">
            <a:avLst/>
          </a:prstGeom>
        </p:spPr>
      </p:pic>
    </p:spTree>
    <p:extLst>
      <p:ext uri="{BB962C8B-B14F-4D97-AF65-F5344CB8AC3E}">
        <p14:creationId xmlns:p14="http://schemas.microsoft.com/office/powerpoint/2010/main" val="1476245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3269" y="199105"/>
            <a:ext cx="11280531" cy="5977858"/>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045552" y="2830758"/>
            <a:ext cx="10879748" cy="3106048"/>
          </a:xfrm>
          <a:prstGeom prst="rect">
            <a:avLst/>
          </a:prstGeom>
          <a:ln>
            <a:solidFill>
              <a:srgbClr val="FF0000"/>
            </a:solidFill>
          </a:ln>
        </p:spPr>
      </p:pic>
    </p:spTree>
    <p:extLst>
      <p:ext uri="{BB962C8B-B14F-4D97-AF65-F5344CB8AC3E}">
        <p14:creationId xmlns:p14="http://schemas.microsoft.com/office/powerpoint/2010/main" val="152457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59" y="-24541"/>
            <a:ext cx="8229600" cy="1143000"/>
          </a:xfrm>
        </p:spPr>
        <p:txBody>
          <a:bodyPr/>
          <a:lstStyle/>
          <a:p>
            <a:pPr algn="ctr"/>
            <a:r>
              <a:rPr lang="en-GB" b="1" u="sng" dirty="0" smtClean="0"/>
              <a:t>Retention factor (</a:t>
            </a:r>
            <a:r>
              <a:rPr lang="en-GB" b="1" u="sng" dirty="0" err="1" smtClean="0"/>
              <a:t>Rf</a:t>
            </a:r>
            <a:r>
              <a:rPr lang="en-GB" b="1" u="sng" dirty="0" smtClean="0"/>
              <a:t>) values</a:t>
            </a:r>
            <a:endParaRPr lang="en-GB" b="1" u="sng" dirty="0"/>
          </a:p>
        </p:txBody>
      </p:sp>
      <p:sp>
        <p:nvSpPr>
          <p:cNvPr id="3" name="Content Placeholder 2"/>
          <p:cNvSpPr>
            <a:spLocks noGrp="1"/>
          </p:cNvSpPr>
          <p:nvPr>
            <p:ph idx="1"/>
          </p:nvPr>
        </p:nvSpPr>
        <p:spPr>
          <a:xfrm>
            <a:off x="199960" y="1271602"/>
            <a:ext cx="5462436" cy="1180728"/>
          </a:xfrm>
        </p:spPr>
        <p:txBody>
          <a:bodyPr>
            <a:normAutofit fontScale="85000" lnSpcReduction="20000"/>
          </a:bodyPr>
          <a:lstStyle/>
          <a:p>
            <a:pPr algn="ctr">
              <a:buNone/>
            </a:pPr>
            <a:r>
              <a:rPr lang="en-GB" dirty="0" smtClean="0"/>
              <a:t>	</a:t>
            </a:r>
            <a:r>
              <a:rPr lang="en-GB" dirty="0"/>
              <a:t>The </a:t>
            </a:r>
            <a:r>
              <a:rPr lang="en-GB" dirty="0" err="1"/>
              <a:t>Rf</a:t>
            </a:r>
            <a:r>
              <a:rPr lang="en-GB" dirty="0"/>
              <a:t> factor is used to compare the components of various samples. The </a:t>
            </a:r>
            <a:r>
              <a:rPr lang="en-GB" dirty="0" err="1"/>
              <a:t>Rf</a:t>
            </a:r>
            <a:r>
              <a:rPr lang="en-GB" dirty="0"/>
              <a:t> values of suspect samples can be compared with known samples.</a:t>
            </a:r>
          </a:p>
        </p:txBody>
      </p:sp>
      <p:pic>
        <p:nvPicPr>
          <p:cNvPr id="4" name="Picture 1"/>
          <p:cNvPicPr>
            <a:picLocks noChangeAspect="1" noChangeArrowheads="1"/>
          </p:cNvPicPr>
          <p:nvPr/>
        </p:nvPicPr>
        <p:blipFill>
          <a:blip r:embed="rId2" cstate="print"/>
          <a:srcRect/>
          <a:stretch>
            <a:fillRect/>
          </a:stretch>
        </p:blipFill>
        <p:spPr bwMode="auto">
          <a:xfrm>
            <a:off x="6010456" y="1453521"/>
            <a:ext cx="3071812" cy="3767137"/>
          </a:xfrm>
          <a:prstGeom prst="rect">
            <a:avLst/>
          </a:prstGeom>
          <a:noFill/>
          <a:ln w="9525">
            <a:noFill/>
            <a:miter lim="800000"/>
            <a:headEnd/>
            <a:tailEnd/>
          </a:ln>
        </p:spPr>
      </p:pic>
      <p:sp>
        <p:nvSpPr>
          <p:cNvPr id="5" name="Rectangle 4"/>
          <p:cNvSpPr/>
          <p:nvPr/>
        </p:nvSpPr>
        <p:spPr>
          <a:xfrm>
            <a:off x="249816" y="2639767"/>
            <a:ext cx="5616624" cy="646331"/>
          </a:xfrm>
          <a:prstGeom prst="rect">
            <a:avLst/>
          </a:prstGeom>
          <a:ln w="38100">
            <a:solidFill>
              <a:srgbClr val="FF0000"/>
            </a:solidFill>
          </a:ln>
        </p:spPr>
        <p:txBody>
          <a:bodyPr wrap="square">
            <a:spAutoFit/>
          </a:bodyPr>
          <a:lstStyle/>
          <a:p>
            <a:r>
              <a:rPr lang="en-GB" dirty="0" err="1"/>
              <a:t>Rf</a:t>
            </a:r>
            <a:r>
              <a:rPr lang="en-GB" dirty="0"/>
              <a:t>  =       </a:t>
            </a:r>
            <a:r>
              <a:rPr lang="en-GB" u="sng" dirty="0"/>
              <a:t>distance from the base line to the spot </a:t>
            </a:r>
          </a:p>
          <a:p>
            <a:r>
              <a:rPr lang="en-GB" dirty="0"/>
              <a:t>         distance from the base line to the solvent front</a:t>
            </a:r>
          </a:p>
        </p:txBody>
      </p:sp>
      <p:cxnSp>
        <p:nvCxnSpPr>
          <p:cNvPr id="7" name="Straight Arrow Connector 6"/>
          <p:cNvCxnSpPr/>
          <p:nvPr/>
        </p:nvCxnSpPr>
        <p:spPr>
          <a:xfrm flipV="1">
            <a:off x="8038660" y="4261832"/>
            <a:ext cx="0" cy="14401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590388" y="1957578"/>
            <a:ext cx="1656184" cy="20882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662396" y="3325728"/>
            <a:ext cx="1728192" cy="20162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40265" y="3825044"/>
            <a:ext cx="2224083" cy="1200329"/>
          </a:xfrm>
          <a:prstGeom prst="rect">
            <a:avLst/>
          </a:prstGeom>
          <a:noFill/>
        </p:spPr>
        <p:txBody>
          <a:bodyPr wrap="square" rtlCol="0">
            <a:spAutoFit/>
          </a:bodyPr>
          <a:lstStyle/>
          <a:p>
            <a:pPr algn="ctr"/>
            <a:r>
              <a:rPr lang="en-GB" b="1" dirty="0"/>
              <a:t>Solvent front</a:t>
            </a:r>
          </a:p>
          <a:p>
            <a:pPr algn="ctr"/>
            <a:r>
              <a:rPr lang="en-GB" dirty="0"/>
              <a:t>the point at which the water stopped moving up the paper</a:t>
            </a:r>
          </a:p>
        </p:txBody>
      </p:sp>
      <p:sp>
        <p:nvSpPr>
          <p:cNvPr id="13" name="TextBox 12"/>
          <p:cNvSpPr txBox="1"/>
          <p:nvPr/>
        </p:nvSpPr>
        <p:spPr>
          <a:xfrm>
            <a:off x="4407959" y="5364510"/>
            <a:ext cx="2010521" cy="1200329"/>
          </a:xfrm>
          <a:prstGeom prst="rect">
            <a:avLst/>
          </a:prstGeom>
          <a:noFill/>
        </p:spPr>
        <p:txBody>
          <a:bodyPr wrap="square" rtlCol="0">
            <a:spAutoFit/>
          </a:bodyPr>
          <a:lstStyle/>
          <a:p>
            <a:pPr algn="ctr"/>
            <a:r>
              <a:rPr lang="en-GB" b="1" dirty="0"/>
              <a:t>Spot</a:t>
            </a:r>
          </a:p>
          <a:p>
            <a:pPr algn="ctr"/>
            <a:r>
              <a:rPr lang="en-GB" dirty="0"/>
              <a:t>the point at which a band or spot of colour is </a:t>
            </a:r>
          </a:p>
        </p:txBody>
      </p:sp>
      <p:sp>
        <p:nvSpPr>
          <p:cNvPr id="14" name="TextBox 13"/>
          <p:cNvSpPr txBox="1"/>
          <p:nvPr/>
        </p:nvSpPr>
        <p:spPr>
          <a:xfrm>
            <a:off x="6022436" y="5759390"/>
            <a:ext cx="3059832" cy="923330"/>
          </a:xfrm>
          <a:prstGeom prst="rect">
            <a:avLst/>
          </a:prstGeom>
          <a:noFill/>
        </p:spPr>
        <p:txBody>
          <a:bodyPr wrap="square" rtlCol="0">
            <a:spAutoFit/>
          </a:bodyPr>
          <a:lstStyle/>
          <a:p>
            <a:pPr algn="ctr"/>
            <a:r>
              <a:rPr lang="en-GB" b="1" dirty="0"/>
              <a:t>Base line</a:t>
            </a:r>
          </a:p>
          <a:p>
            <a:pPr algn="ctr"/>
            <a:r>
              <a:rPr lang="en-GB" dirty="0"/>
              <a:t>the line where the original sample was placed</a:t>
            </a:r>
          </a:p>
        </p:txBody>
      </p:sp>
      <p:sp>
        <p:nvSpPr>
          <p:cNvPr id="16" name="Rectangle 15"/>
          <p:cNvSpPr/>
          <p:nvPr/>
        </p:nvSpPr>
        <p:spPr>
          <a:xfrm>
            <a:off x="83173" y="4005064"/>
            <a:ext cx="3671519" cy="2677656"/>
          </a:xfrm>
          <a:prstGeom prst="rect">
            <a:avLst/>
          </a:prstGeom>
          <a:ln w="38100">
            <a:solidFill>
              <a:schemeClr val="accent5">
                <a:lumMod val="75000"/>
              </a:schemeClr>
            </a:solidFill>
          </a:ln>
        </p:spPr>
        <p:txBody>
          <a:bodyPr wrap="square">
            <a:spAutoFit/>
          </a:bodyPr>
          <a:lstStyle/>
          <a:p>
            <a:pPr algn="ctr"/>
            <a:r>
              <a:rPr lang="en-GB" sz="2400" b="1" dirty="0"/>
              <a:t>If two substances have the same </a:t>
            </a:r>
            <a:r>
              <a:rPr lang="en-GB" sz="2400" b="1" dirty="0" err="1"/>
              <a:t>Rf</a:t>
            </a:r>
            <a:r>
              <a:rPr lang="en-GB" sz="2400" b="1" dirty="0"/>
              <a:t> value, they are likely (but not necessarily) the same compound. If they have different </a:t>
            </a:r>
            <a:r>
              <a:rPr lang="en-GB" sz="2400" b="1" dirty="0" err="1"/>
              <a:t>Rf</a:t>
            </a:r>
            <a:r>
              <a:rPr lang="en-GB" sz="2400" b="1" dirty="0"/>
              <a:t> values, they are definitely different compounds.</a:t>
            </a:r>
          </a:p>
        </p:txBody>
      </p:sp>
      <p:pic>
        <p:nvPicPr>
          <p:cNvPr id="6" name="Picture 5"/>
          <p:cNvPicPr>
            <a:picLocks noChangeAspect="1"/>
          </p:cNvPicPr>
          <p:nvPr/>
        </p:nvPicPr>
        <p:blipFill>
          <a:blip r:embed="rId3"/>
          <a:stretch>
            <a:fillRect/>
          </a:stretch>
        </p:blipFill>
        <p:spPr>
          <a:xfrm>
            <a:off x="9265484" y="1395939"/>
            <a:ext cx="2926516" cy="3780317"/>
          </a:xfrm>
          <a:prstGeom prst="rect">
            <a:avLst/>
          </a:prstGeom>
        </p:spPr>
      </p:pic>
      <p:pic>
        <p:nvPicPr>
          <p:cNvPr id="9" name="Picture 8"/>
          <p:cNvPicPr>
            <a:picLocks noChangeAspect="1"/>
          </p:cNvPicPr>
          <p:nvPr/>
        </p:nvPicPr>
        <p:blipFill>
          <a:blip r:embed="rId4"/>
          <a:stretch>
            <a:fillRect/>
          </a:stretch>
        </p:blipFill>
        <p:spPr>
          <a:xfrm>
            <a:off x="9265484" y="5114594"/>
            <a:ext cx="2926515" cy="938483"/>
          </a:xfrm>
          <a:prstGeom prst="rect">
            <a:avLst/>
          </a:prstGeom>
        </p:spPr>
      </p:pic>
      <p:sp>
        <p:nvSpPr>
          <p:cNvPr id="12" name="Rounded Rectangle 11"/>
          <p:cNvSpPr/>
          <p:nvPr/>
        </p:nvSpPr>
        <p:spPr>
          <a:xfrm>
            <a:off x="7940235" y="101802"/>
            <a:ext cx="4020272" cy="1143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800" dirty="0" smtClean="0"/>
              <a:t>Always measure to the MIDDLE of the spot</a:t>
            </a:r>
            <a:endParaRPr lang="en-GB" sz="2800" dirty="0"/>
          </a:p>
        </p:txBody>
      </p:sp>
    </p:spTree>
    <p:extLst>
      <p:ext uri="{BB962C8B-B14F-4D97-AF65-F5344CB8AC3E}">
        <p14:creationId xmlns:p14="http://schemas.microsoft.com/office/powerpoint/2010/main" val="2017553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03653" y="92836"/>
            <a:ext cx="11369846" cy="6846359"/>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416036" y="0"/>
            <a:ext cx="7975418" cy="6940261"/>
          </a:xfrm>
          <a:prstGeom prst="rect">
            <a:avLst/>
          </a:prstGeom>
          <a:ln>
            <a:solidFill>
              <a:srgbClr val="00B0F0"/>
            </a:solidFill>
          </a:ln>
        </p:spPr>
      </p:pic>
      <p:pic>
        <p:nvPicPr>
          <p:cNvPr id="7" name="Picture 6"/>
          <p:cNvPicPr>
            <a:picLocks noChangeAspect="1"/>
          </p:cNvPicPr>
          <p:nvPr/>
        </p:nvPicPr>
        <p:blipFill>
          <a:blip r:embed="rId4"/>
          <a:stretch>
            <a:fillRect/>
          </a:stretch>
        </p:blipFill>
        <p:spPr>
          <a:xfrm>
            <a:off x="2708476" y="51055"/>
            <a:ext cx="9212504" cy="6608970"/>
          </a:xfrm>
          <a:prstGeom prst="rect">
            <a:avLst/>
          </a:prstGeom>
          <a:ln>
            <a:solidFill>
              <a:srgbClr val="FF0000"/>
            </a:solidFill>
          </a:ln>
        </p:spPr>
      </p:pic>
    </p:spTree>
    <p:extLst>
      <p:ext uri="{BB962C8B-B14F-4D97-AF65-F5344CB8AC3E}">
        <p14:creationId xmlns:p14="http://schemas.microsoft.com/office/powerpoint/2010/main" val="360510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4466" y="0"/>
            <a:ext cx="6615702" cy="3610603"/>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4988690" y="3328280"/>
            <a:ext cx="7044098" cy="3349348"/>
          </a:xfrm>
          <a:prstGeom prst="rect">
            <a:avLst/>
          </a:prstGeom>
          <a:ln>
            <a:solidFill>
              <a:srgbClr val="00B0F0"/>
            </a:solidFill>
          </a:ln>
        </p:spPr>
      </p:pic>
      <p:pic>
        <p:nvPicPr>
          <p:cNvPr id="6" name="Picture 5"/>
          <p:cNvPicPr>
            <a:picLocks noChangeAspect="1"/>
          </p:cNvPicPr>
          <p:nvPr/>
        </p:nvPicPr>
        <p:blipFill>
          <a:blip r:embed="rId4"/>
          <a:stretch>
            <a:fillRect/>
          </a:stretch>
        </p:blipFill>
        <p:spPr>
          <a:xfrm>
            <a:off x="3891073" y="4456253"/>
            <a:ext cx="8300928" cy="2221375"/>
          </a:xfrm>
          <a:prstGeom prst="rect">
            <a:avLst/>
          </a:prstGeom>
          <a:ln>
            <a:solidFill>
              <a:srgbClr val="FF0000"/>
            </a:solidFill>
          </a:ln>
        </p:spPr>
      </p:pic>
      <p:pic>
        <p:nvPicPr>
          <p:cNvPr id="7" name="Picture 6"/>
          <p:cNvPicPr>
            <a:picLocks noChangeAspect="1"/>
          </p:cNvPicPr>
          <p:nvPr/>
        </p:nvPicPr>
        <p:blipFill>
          <a:blip r:embed="rId5"/>
          <a:stretch>
            <a:fillRect/>
          </a:stretch>
        </p:blipFill>
        <p:spPr>
          <a:xfrm>
            <a:off x="4716198" y="3328281"/>
            <a:ext cx="7455697" cy="3510530"/>
          </a:xfrm>
          <a:prstGeom prst="rect">
            <a:avLst/>
          </a:prstGeom>
          <a:ln>
            <a:solidFill>
              <a:srgbClr val="00B0F0"/>
            </a:solidFill>
          </a:ln>
        </p:spPr>
      </p:pic>
      <p:pic>
        <p:nvPicPr>
          <p:cNvPr id="8" name="Picture 7"/>
          <p:cNvPicPr>
            <a:picLocks noChangeAspect="1"/>
          </p:cNvPicPr>
          <p:nvPr/>
        </p:nvPicPr>
        <p:blipFill>
          <a:blip r:embed="rId6"/>
          <a:stretch>
            <a:fillRect/>
          </a:stretch>
        </p:blipFill>
        <p:spPr>
          <a:xfrm>
            <a:off x="2605471" y="3877519"/>
            <a:ext cx="9512063" cy="2875740"/>
          </a:xfrm>
          <a:prstGeom prst="rect">
            <a:avLst/>
          </a:prstGeom>
          <a:ln>
            <a:solidFill>
              <a:srgbClr val="FF0000"/>
            </a:solidFill>
          </a:ln>
        </p:spPr>
      </p:pic>
      <p:pic>
        <p:nvPicPr>
          <p:cNvPr id="9" name="Picture 8"/>
          <p:cNvPicPr>
            <a:picLocks noChangeAspect="1"/>
          </p:cNvPicPr>
          <p:nvPr/>
        </p:nvPicPr>
        <p:blipFill>
          <a:blip r:embed="rId7"/>
          <a:stretch>
            <a:fillRect/>
          </a:stretch>
        </p:blipFill>
        <p:spPr>
          <a:xfrm>
            <a:off x="1809085" y="3328280"/>
            <a:ext cx="10223704" cy="3397922"/>
          </a:xfrm>
          <a:prstGeom prst="rect">
            <a:avLst/>
          </a:prstGeom>
          <a:ln>
            <a:solidFill>
              <a:srgbClr val="00B0F0"/>
            </a:solidFill>
          </a:ln>
        </p:spPr>
      </p:pic>
      <p:pic>
        <p:nvPicPr>
          <p:cNvPr id="10" name="Picture 9"/>
          <p:cNvPicPr>
            <a:picLocks noChangeAspect="1"/>
          </p:cNvPicPr>
          <p:nvPr/>
        </p:nvPicPr>
        <p:blipFill>
          <a:blip r:embed="rId8"/>
          <a:stretch>
            <a:fillRect/>
          </a:stretch>
        </p:blipFill>
        <p:spPr>
          <a:xfrm>
            <a:off x="1347758" y="3610603"/>
            <a:ext cx="10685030" cy="3142656"/>
          </a:xfrm>
          <a:prstGeom prst="rect">
            <a:avLst/>
          </a:prstGeom>
          <a:ln>
            <a:solidFill>
              <a:srgbClr val="FF0000"/>
            </a:solidFill>
          </a:ln>
        </p:spPr>
      </p:pic>
    </p:spTree>
    <p:extLst>
      <p:ext uri="{BB962C8B-B14F-4D97-AF65-F5344CB8AC3E}">
        <p14:creationId xmlns:p14="http://schemas.microsoft.com/office/powerpoint/2010/main" val="210794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6200" y="-1"/>
            <a:ext cx="10896600" cy="6810375"/>
          </a:xfrm>
          <a:prstGeom prst="rect">
            <a:avLst/>
          </a:prstGeom>
          <a:ln>
            <a:solidFill>
              <a:srgbClr val="00B0F0"/>
            </a:solidFill>
          </a:ln>
        </p:spPr>
      </p:pic>
    </p:spTree>
    <p:extLst>
      <p:ext uri="{BB962C8B-B14F-4D97-AF65-F5344CB8AC3E}">
        <p14:creationId xmlns:p14="http://schemas.microsoft.com/office/powerpoint/2010/main" val="2641125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ounded Rectangle 3"/>
          <p:cNvSpPr/>
          <p:nvPr/>
        </p:nvSpPr>
        <p:spPr>
          <a:xfrm>
            <a:off x="7671889" y="1690688"/>
            <a:ext cx="3865944" cy="12269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400" dirty="0" smtClean="0"/>
              <a:t>Test for oxygen</a:t>
            </a:r>
            <a:endParaRPr lang="en-GB" sz="4400" dirty="0"/>
          </a:p>
        </p:txBody>
      </p:sp>
      <p:sp>
        <p:nvSpPr>
          <p:cNvPr id="8" name="Rounded Rectangle 7"/>
          <p:cNvSpPr/>
          <p:nvPr/>
        </p:nvSpPr>
        <p:spPr>
          <a:xfrm>
            <a:off x="1289613" y="4639344"/>
            <a:ext cx="3865944" cy="12269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400" dirty="0" smtClean="0"/>
              <a:t>Test for hydrogen</a:t>
            </a:r>
            <a:endParaRPr lang="en-GB" sz="4400" dirty="0"/>
          </a:p>
        </p:txBody>
      </p:sp>
      <p:pic>
        <p:nvPicPr>
          <p:cNvPr id="1034" name="Picture 10" descr="Test-for-oxygen.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127" y="2917604"/>
            <a:ext cx="5445873" cy="38465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est-for-hydrogen.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3" y="0"/>
            <a:ext cx="6568331" cy="463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708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4841" y="133001"/>
            <a:ext cx="10020693" cy="6661418"/>
          </a:xfrm>
          <a:prstGeom prst="rect">
            <a:avLst/>
          </a:prstGeom>
          <a:ln>
            <a:solidFill>
              <a:srgbClr val="00B0F0"/>
            </a:solidFill>
          </a:ln>
        </p:spPr>
      </p:pic>
    </p:spTree>
    <p:extLst>
      <p:ext uri="{BB962C8B-B14F-4D97-AF65-F5344CB8AC3E}">
        <p14:creationId xmlns:p14="http://schemas.microsoft.com/office/powerpoint/2010/main" val="3501121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5" name="Rounded Rectangle 4"/>
          <p:cNvSpPr/>
          <p:nvPr/>
        </p:nvSpPr>
        <p:spPr>
          <a:xfrm>
            <a:off x="1072506" y="4195280"/>
            <a:ext cx="3865944" cy="12269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400" dirty="0" smtClean="0"/>
              <a:t>Test for chlorine</a:t>
            </a:r>
            <a:endParaRPr lang="en-GB" sz="4400" dirty="0"/>
          </a:p>
        </p:txBody>
      </p:sp>
      <p:sp>
        <p:nvSpPr>
          <p:cNvPr id="6" name="Rounded Rectangle 5"/>
          <p:cNvSpPr/>
          <p:nvPr/>
        </p:nvSpPr>
        <p:spPr>
          <a:xfrm>
            <a:off x="7277621" y="1282552"/>
            <a:ext cx="3865944" cy="122691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4400" dirty="0" smtClean="0"/>
              <a:t>Test for carbon dioxide</a:t>
            </a:r>
            <a:endParaRPr lang="en-GB" sz="4400" dirty="0"/>
          </a:p>
        </p:txBody>
      </p:sp>
      <p:pic>
        <p:nvPicPr>
          <p:cNvPr id="2052" name="Picture 4" descr="Test-for-Chlorine.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0" y="15874"/>
            <a:ext cx="5993957" cy="42336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st-for-carbon-dioxide.p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956" y="2576936"/>
            <a:ext cx="6189544" cy="437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49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8281" y="28281"/>
            <a:ext cx="8117453" cy="6787790"/>
          </a:xfrm>
          <a:prstGeom prst="rect">
            <a:avLst/>
          </a:prstGeom>
          <a:ln>
            <a:solidFill>
              <a:srgbClr val="00B0F0"/>
            </a:solidFill>
          </a:ln>
        </p:spPr>
      </p:pic>
      <p:sp>
        <p:nvSpPr>
          <p:cNvPr id="5" name="Rectangle 4"/>
          <p:cNvSpPr/>
          <p:nvPr/>
        </p:nvSpPr>
        <p:spPr>
          <a:xfrm>
            <a:off x="393539" y="2696901"/>
            <a:ext cx="6169307" cy="19213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eft Arrow 5"/>
          <p:cNvSpPr/>
          <p:nvPr/>
        </p:nvSpPr>
        <p:spPr>
          <a:xfrm>
            <a:off x="6562846" y="2806860"/>
            <a:ext cx="3483980" cy="1701479"/>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dirty="0" smtClean="0"/>
              <a:t>Remember these colours</a:t>
            </a:r>
            <a:endParaRPr lang="en-GB" sz="3200" dirty="0"/>
          </a:p>
        </p:txBody>
      </p:sp>
    </p:spTree>
    <p:extLst>
      <p:ext uri="{BB962C8B-B14F-4D97-AF65-F5344CB8AC3E}">
        <p14:creationId xmlns:p14="http://schemas.microsoft.com/office/powerpoint/2010/main" val="3169249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Flame tests</a:t>
            </a:r>
            <a:endParaRPr lang="en-GB" b="1" u="sng" dirty="0"/>
          </a:p>
        </p:txBody>
      </p:sp>
      <p:sp>
        <p:nvSpPr>
          <p:cNvPr id="3" name="Content Placeholder 2"/>
          <p:cNvSpPr>
            <a:spLocks noGrp="1"/>
          </p:cNvSpPr>
          <p:nvPr>
            <p:ph idx="1"/>
          </p:nvPr>
        </p:nvSpPr>
        <p:spPr/>
        <p:txBody>
          <a:bodyPr/>
          <a:lstStyle/>
          <a:p>
            <a:endParaRPr lang="en-GB"/>
          </a:p>
        </p:txBody>
      </p:sp>
      <p:pic>
        <p:nvPicPr>
          <p:cNvPr id="5122" name="Picture 2" descr="flame-tests-001"/>
          <p:cNvPicPr>
            <a:picLocks noChangeAspect="1" noChangeArrowheads="1"/>
          </p:cNvPicPr>
          <p:nvPr/>
        </p:nvPicPr>
        <p:blipFill rotWithShape="1">
          <a:blip r:embed="rId2">
            <a:extLst>
              <a:ext uri="{28A0092B-C50C-407E-A947-70E740481C1C}">
                <a14:useLocalDpi xmlns:a14="http://schemas.microsoft.com/office/drawing/2010/main" val="0"/>
              </a:ext>
            </a:extLst>
          </a:blip>
          <a:srcRect t="5486" b="29703"/>
          <a:stretch/>
        </p:blipFill>
        <p:spPr bwMode="auto">
          <a:xfrm>
            <a:off x="881324" y="1825625"/>
            <a:ext cx="10472476" cy="5090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46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ciencequiz.net/jcscience/jcchemistry/elements_compounds/images/elem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706" y="1071787"/>
            <a:ext cx="6474603" cy="578621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910208" y="0"/>
            <a:ext cx="10515600" cy="1325563"/>
          </a:xfrm>
          <a:ln w="31750">
            <a:noFill/>
          </a:ln>
        </p:spPr>
        <p:txBody>
          <a:bodyPr>
            <a:noAutofit/>
          </a:bodyPr>
          <a:lstStyle/>
          <a:p>
            <a:pPr algn="ctr"/>
            <a:r>
              <a:rPr lang="en-GB" b="1" u="sng" dirty="0" smtClean="0"/>
              <a:t>Chemistry definition of PURE</a:t>
            </a:r>
            <a:endParaRPr lang="en-GB" b="1" u="sng" dirty="0"/>
          </a:p>
        </p:txBody>
      </p:sp>
      <p:sp>
        <p:nvSpPr>
          <p:cNvPr id="2" name="Rounded Rectangle 1"/>
          <p:cNvSpPr/>
          <p:nvPr/>
        </p:nvSpPr>
        <p:spPr>
          <a:xfrm>
            <a:off x="9352344" y="1932972"/>
            <a:ext cx="2222340" cy="7870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dirty="0" smtClean="0"/>
              <a:t>PURE</a:t>
            </a:r>
            <a:endParaRPr lang="en-GB" sz="3200" dirty="0"/>
          </a:p>
        </p:txBody>
      </p:sp>
      <p:sp>
        <p:nvSpPr>
          <p:cNvPr id="7" name="Rounded Rectangle 6"/>
          <p:cNvSpPr/>
          <p:nvPr/>
        </p:nvSpPr>
        <p:spPr>
          <a:xfrm>
            <a:off x="9405309" y="5060065"/>
            <a:ext cx="2222340" cy="7870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dirty="0" smtClean="0"/>
              <a:t>NOT PURE</a:t>
            </a:r>
            <a:endParaRPr lang="en-GB" sz="3200" dirty="0"/>
          </a:p>
        </p:txBody>
      </p:sp>
      <p:sp>
        <p:nvSpPr>
          <p:cNvPr id="8" name="Rounded Rectangle 7"/>
          <p:cNvSpPr/>
          <p:nvPr/>
        </p:nvSpPr>
        <p:spPr>
          <a:xfrm>
            <a:off x="708366" y="1932971"/>
            <a:ext cx="2222340" cy="7870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dirty="0" smtClean="0"/>
              <a:t>PURE</a:t>
            </a:r>
            <a:endParaRPr lang="en-GB" sz="3200" dirty="0"/>
          </a:p>
        </p:txBody>
      </p:sp>
      <p:sp>
        <p:nvSpPr>
          <p:cNvPr id="9" name="Rounded Rectangle 8"/>
          <p:cNvSpPr/>
          <p:nvPr/>
        </p:nvSpPr>
        <p:spPr>
          <a:xfrm>
            <a:off x="708366" y="5060064"/>
            <a:ext cx="2222340" cy="78707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3200" dirty="0" smtClean="0"/>
              <a:t>PURE</a:t>
            </a:r>
            <a:endParaRPr lang="en-GB" sz="3200" dirty="0"/>
          </a:p>
        </p:txBody>
      </p:sp>
    </p:spTree>
    <p:extLst>
      <p:ext uri="{BB962C8B-B14F-4D97-AF65-F5344CB8AC3E}">
        <p14:creationId xmlns:p14="http://schemas.microsoft.com/office/powerpoint/2010/main" val="3607720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4842" y="153578"/>
            <a:ext cx="7727729" cy="6704422"/>
          </a:xfrm>
          <a:prstGeom prst="rect">
            <a:avLst/>
          </a:prstGeom>
          <a:ln>
            <a:solidFill>
              <a:srgbClr val="00B0F0"/>
            </a:solidFill>
          </a:ln>
        </p:spPr>
      </p:pic>
    </p:spTree>
    <p:extLst>
      <p:ext uri="{BB962C8B-B14F-4D97-AF65-F5344CB8AC3E}">
        <p14:creationId xmlns:p14="http://schemas.microsoft.com/office/powerpoint/2010/main" val="1606444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dBvpd9RhX8E"/>
          <p:cNvPicPr>
            <a:picLocks noGrp="1" noRot="1" noChangeAspect="1"/>
          </p:cNvPicPr>
          <p:nvPr>
            <p:ph idx="1"/>
            <a:videoFile r:link="rId1"/>
          </p:nvPr>
        </p:nvPicPr>
        <p:blipFill>
          <a:blip r:embed="rId3"/>
          <a:stretch>
            <a:fillRect/>
          </a:stretch>
        </p:blipFill>
        <p:spPr>
          <a:xfrm>
            <a:off x="508000" y="196850"/>
            <a:ext cx="11287760" cy="6349365"/>
          </a:xfrm>
          <a:prstGeom prst="rect">
            <a:avLst/>
          </a:prstGeom>
        </p:spPr>
      </p:pic>
    </p:spTree>
    <p:extLst>
      <p:ext uri="{BB962C8B-B14F-4D97-AF65-F5344CB8AC3E}">
        <p14:creationId xmlns:p14="http://schemas.microsoft.com/office/powerpoint/2010/main" val="1334182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tal-hydroxide-tests-copy-001"/>
          <p:cNvPicPr>
            <a:picLocks noChangeAspect="1" noChangeArrowheads="1"/>
          </p:cNvPicPr>
          <p:nvPr/>
        </p:nvPicPr>
        <p:blipFill rotWithShape="1">
          <a:blip r:embed="rId2">
            <a:extLst>
              <a:ext uri="{28A0092B-C50C-407E-A947-70E740481C1C}">
                <a14:useLocalDpi xmlns:a14="http://schemas.microsoft.com/office/drawing/2010/main" val="0"/>
              </a:ext>
            </a:extLst>
          </a:blip>
          <a:srcRect l="4947" t="6797" r="2087" b="8812"/>
          <a:stretch/>
        </p:blipFill>
        <p:spPr bwMode="auto">
          <a:xfrm>
            <a:off x="4166886" y="1319513"/>
            <a:ext cx="7905509" cy="53822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307" y="365125"/>
            <a:ext cx="3097192" cy="1325563"/>
          </a:xfrm>
        </p:spPr>
        <p:txBody>
          <a:bodyPr/>
          <a:lstStyle/>
          <a:p>
            <a:r>
              <a:rPr lang="en-GB" b="1" dirty="0" smtClean="0"/>
              <a:t>Testing for </a:t>
            </a:r>
            <a:r>
              <a:rPr lang="en-GB" b="1" u="sng" dirty="0" smtClean="0"/>
              <a:t>positive</a:t>
            </a:r>
            <a:r>
              <a:rPr lang="en-GB" b="1" dirty="0" smtClean="0"/>
              <a:t> ions</a:t>
            </a:r>
            <a:endParaRPr lang="en-GB" b="1" dirty="0"/>
          </a:p>
        </p:txBody>
      </p:sp>
      <p:sp>
        <p:nvSpPr>
          <p:cNvPr id="4" name="TextBox 3"/>
          <p:cNvSpPr txBox="1"/>
          <p:nvPr/>
        </p:nvSpPr>
        <p:spPr>
          <a:xfrm>
            <a:off x="312516" y="2176041"/>
            <a:ext cx="3437681" cy="2677656"/>
          </a:xfrm>
          <a:prstGeom prst="rect">
            <a:avLst/>
          </a:prstGeom>
          <a:noFill/>
        </p:spPr>
        <p:txBody>
          <a:bodyPr wrap="square" rtlCol="0">
            <a:spAutoFit/>
          </a:bodyPr>
          <a:lstStyle/>
          <a:p>
            <a:r>
              <a:rPr lang="en-GB" sz="2800" dirty="0" smtClean="0"/>
              <a:t>To test for positive ions, react the unknown substance with sodium hydroxide solution and observe the result</a:t>
            </a:r>
            <a:endParaRPr lang="en-GB" sz="2800" dirty="0"/>
          </a:p>
        </p:txBody>
      </p:sp>
      <p:sp>
        <p:nvSpPr>
          <p:cNvPr id="5" name="TextBox 4"/>
          <p:cNvSpPr txBox="1"/>
          <p:nvPr/>
        </p:nvSpPr>
        <p:spPr>
          <a:xfrm>
            <a:off x="7084234" y="2460550"/>
            <a:ext cx="1192194" cy="646331"/>
          </a:xfrm>
          <a:prstGeom prst="rect">
            <a:avLst/>
          </a:prstGeom>
          <a:noFill/>
        </p:spPr>
        <p:txBody>
          <a:bodyPr wrap="square" rtlCol="0">
            <a:spAutoFit/>
          </a:bodyPr>
          <a:lstStyle/>
          <a:p>
            <a:pPr algn="ctr"/>
            <a:r>
              <a:rPr lang="en-GB" dirty="0" smtClean="0"/>
              <a:t>Then flame test</a:t>
            </a:r>
            <a:endParaRPr lang="en-GB" dirty="0"/>
          </a:p>
        </p:txBody>
      </p:sp>
      <p:sp>
        <p:nvSpPr>
          <p:cNvPr id="3" name="Right Brace 2"/>
          <p:cNvSpPr/>
          <p:nvPr/>
        </p:nvSpPr>
        <p:spPr>
          <a:xfrm>
            <a:off x="6794867" y="2194333"/>
            <a:ext cx="289367" cy="10648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425272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0"/>
            <a:ext cx="6933235" cy="4532661"/>
          </a:xfrm>
          <a:prstGeom prst="rect">
            <a:avLst/>
          </a:prstGeom>
          <a:ln>
            <a:solidFill>
              <a:srgbClr val="00B0F0"/>
            </a:solidFill>
          </a:ln>
        </p:spPr>
      </p:pic>
      <p:pic>
        <p:nvPicPr>
          <p:cNvPr id="5" name="Picture 4"/>
          <p:cNvPicPr>
            <a:picLocks noChangeAspect="1"/>
          </p:cNvPicPr>
          <p:nvPr/>
        </p:nvPicPr>
        <p:blipFill rotWithShape="1">
          <a:blip r:embed="rId3"/>
          <a:srcRect r="8043"/>
          <a:stretch/>
        </p:blipFill>
        <p:spPr>
          <a:xfrm>
            <a:off x="5177742" y="4517778"/>
            <a:ext cx="7014258" cy="2340222"/>
          </a:xfrm>
          <a:prstGeom prst="rect">
            <a:avLst/>
          </a:prstGeom>
          <a:ln>
            <a:solidFill>
              <a:srgbClr val="00B0F0"/>
            </a:solidFill>
          </a:ln>
        </p:spPr>
      </p:pic>
    </p:spTree>
    <p:extLst>
      <p:ext uri="{BB962C8B-B14F-4D97-AF65-F5344CB8AC3E}">
        <p14:creationId xmlns:p14="http://schemas.microsoft.com/office/powerpoint/2010/main" val="923704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Testing for </a:t>
            </a:r>
            <a:r>
              <a:rPr lang="en-GB" b="1" u="sng" dirty="0" smtClean="0"/>
              <a:t>negative</a:t>
            </a:r>
            <a:r>
              <a:rPr lang="en-GB" b="1" dirty="0" smtClean="0"/>
              <a:t> ions</a:t>
            </a:r>
            <a:endParaRPr lang="en-GB" b="1" dirty="0"/>
          </a:p>
        </p:txBody>
      </p:sp>
      <p:sp>
        <p:nvSpPr>
          <p:cNvPr id="3" name="Content Placeholder 2"/>
          <p:cNvSpPr>
            <a:spLocks noGrp="1"/>
          </p:cNvSpPr>
          <p:nvPr>
            <p:ph idx="1"/>
          </p:nvPr>
        </p:nvSpPr>
        <p:spPr/>
        <p:txBody>
          <a:bodyPr/>
          <a:lstStyle/>
          <a:p>
            <a:endParaRPr lang="en-GB"/>
          </a:p>
        </p:txBody>
      </p:sp>
      <p:pic>
        <p:nvPicPr>
          <p:cNvPr id="4098" name="Picture 2" descr="negative-ion-tests-copy-001"/>
          <p:cNvPicPr>
            <a:picLocks noChangeAspect="1" noChangeArrowheads="1"/>
          </p:cNvPicPr>
          <p:nvPr/>
        </p:nvPicPr>
        <p:blipFill rotWithShape="1">
          <a:blip r:embed="rId2">
            <a:extLst>
              <a:ext uri="{28A0092B-C50C-407E-A947-70E740481C1C}">
                <a14:useLocalDpi xmlns:a14="http://schemas.microsoft.com/office/drawing/2010/main" val="0"/>
              </a:ext>
            </a:extLst>
          </a:blip>
          <a:srcRect l="2667" t="13165" r="7105" b="36608"/>
          <a:stretch/>
        </p:blipFill>
        <p:spPr bwMode="auto">
          <a:xfrm>
            <a:off x="221848" y="1825625"/>
            <a:ext cx="11748304" cy="490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581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4iZRs4XlJOE"/>
          <p:cNvPicPr>
            <a:picLocks noGrp="1" noRot="1" noChangeAspect="1"/>
          </p:cNvPicPr>
          <p:nvPr>
            <p:ph idx="1"/>
            <a:videoFile r:link="rId1"/>
          </p:nvPr>
        </p:nvPicPr>
        <p:blipFill>
          <a:blip r:embed="rId3"/>
          <a:stretch>
            <a:fillRect/>
          </a:stretch>
        </p:blipFill>
        <p:spPr>
          <a:xfrm>
            <a:off x="1156683" y="1226916"/>
            <a:ext cx="9878631" cy="5556730"/>
          </a:xfrm>
          <a:prstGeom prst="rect">
            <a:avLst/>
          </a:prstGeom>
        </p:spPr>
      </p:pic>
      <p:pic>
        <p:nvPicPr>
          <p:cNvPr id="4" name="Picture 3"/>
          <p:cNvPicPr>
            <a:picLocks noChangeAspect="1"/>
          </p:cNvPicPr>
          <p:nvPr/>
        </p:nvPicPr>
        <p:blipFill>
          <a:blip r:embed="rId4"/>
          <a:stretch>
            <a:fillRect/>
          </a:stretch>
        </p:blipFill>
        <p:spPr>
          <a:xfrm>
            <a:off x="200088" y="365125"/>
            <a:ext cx="11791823" cy="861791"/>
          </a:xfrm>
          <a:prstGeom prst="rect">
            <a:avLst/>
          </a:prstGeom>
        </p:spPr>
      </p:pic>
    </p:spTree>
    <p:extLst>
      <p:ext uri="{BB962C8B-B14F-4D97-AF65-F5344CB8AC3E}">
        <p14:creationId xmlns:p14="http://schemas.microsoft.com/office/powerpoint/2010/main" val="1299851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135" y="125272"/>
            <a:ext cx="8062913" cy="6339450"/>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2019962" y="2507225"/>
            <a:ext cx="10021934" cy="4197350"/>
          </a:xfrm>
          <a:prstGeom prst="rect">
            <a:avLst/>
          </a:prstGeom>
          <a:ln>
            <a:solidFill>
              <a:srgbClr val="FF0000"/>
            </a:solidFill>
          </a:ln>
        </p:spPr>
      </p:pic>
    </p:spTree>
    <p:extLst>
      <p:ext uri="{BB962C8B-B14F-4D97-AF65-F5344CB8AC3E}">
        <p14:creationId xmlns:p14="http://schemas.microsoft.com/office/powerpoint/2010/main" val="218689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67166" y="39687"/>
            <a:ext cx="11989716" cy="5156128"/>
          </a:xfrm>
          <a:prstGeom prst="rect">
            <a:avLst/>
          </a:prstGeom>
          <a:ln>
            <a:solidFill>
              <a:srgbClr val="00B0F0"/>
            </a:solidFill>
          </a:ln>
        </p:spPr>
      </p:pic>
      <p:sp>
        <p:nvSpPr>
          <p:cNvPr id="5" name="Rectangle 4"/>
          <p:cNvSpPr/>
          <p:nvPr/>
        </p:nvSpPr>
        <p:spPr>
          <a:xfrm>
            <a:off x="8704162" y="2986268"/>
            <a:ext cx="3352720" cy="555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35118" y="3445709"/>
            <a:ext cx="1844153" cy="5555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0488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4872" y="110569"/>
            <a:ext cx="10019515" cy="6664356"/>
          </a:xfrm>
          <a:prstGeom prst="rect">
            <a:avLst/>
          </a:prstGeom>
          <a:ln>
            <a:solidFill>
              <a:srgbClr val="00B0F0"/>
            </a:solidFill>
          </a:ln>
        </p:spPr>
      </p:pic>
    </p:spTree>
    <p:extLst>
      <p:ext uri="{BB962C8B-B14F-4D97-AF65-F5344CB8AC3E}">
        <p14:creationId xmlns:p14="http://schemas.microsoft.com/office/powerpoint/2010/main" val="1587775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4148" y="34725"/>
            <a:ext cx="8028128" cy="7430153"/>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838200" y="4236336"/>
            <a:ext cx="11072634" cy="2353358"/>
          </a:xfrm>
          <a:prstGeom prst="rect">
            <a:avLst/>
          </a:prstGeom>
          <a:ln>
            <a:solidFill>
              <a:srgbClr val="FF0000"/>
            </a:solidFill>
          </a:ln>
        </p:spPr>
      </p:pic>
    </p:spTree>
    <p:extLst>
      <p:ext uri="{BB962C8B-B14F-4D97-AF65-F5344CB8AC3E}">
        <p14:creationId xmlns:p14="http://schemas.microsoft.com/office/powerpoint/2010/main" val="32084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3200" dirty="0" smtClean="0"/>
              <a:t>If an element or a compound is </a:t>
            </a:r>
            <a:r>
              <a:rPr lang="en-GB" sz="3200" b="1" dirty="0" smtClean="0"/>
              <a:t>pure </a:t>
            </a:r>
            <a:r>
              <a:rPr lang="en-GB" sz="3200" dirty="0" smtClean="0"/>
              <a:t>and not a </a:t>
            </a:r>
            <a:r>
              <a:rPr lang="en-GB" sz="3200" b="1" dirty="0" smtClean="0"/>
              <a:t>mixture</a:t>
            </a:r>
            <a:r>
              <a:rPr lang="en-GB" sz="3200" dirty="0" smtClean="0"/>
              <a:t> then it will melt or boil at a very specific temperature. We can use this information to find the purity of a substance.</a:t>
            </a:r>
          </a:p>
          <a:p>
            <a:endParaRPr lang="en-GB" dirty="0" smtClean="0"/>
          </a:p>
          <a:p>
            <a:pPr marL="0" indent="0">
              <a:buNone/>
            </a:pPr>
            <a:endParaRPr lang="en-GB" dirty="0" smtClean="0"/>
          </a:p>
          <a:p>
            <a:endParaRPr lang="en-GB" dirty="0"/>
          </a:p>
          <a:p>
            <a:pPr marL="0" indent="0" algn="ctr">
              <a:buNone/>
            </a:pPr>
            <a:r>
              <a:rPr lang="en-GB" sz="7800" b="1" dirty="0">
                <a:solidFill>
                  <a:srgbClr val="FF0000"/>
                </a:solidFill>
              </a:rPr>
              <a:t>100 °C!</a:t>
            </a:r>
          </a:p>
        </p:txBody>
      </p:sp>
      <p:sp>
        <p:nvSpPr>
          <p:cNvPr id="4" name="Title 1"/>
          <p:cNvSpPr>
            <a:spLocks noGrp="1"/>
          </p:cNvSpPr>
          <p:nvPr>
            <p:ph type="title"/>
          </p:nvPr>
        </p:nvSpPr>
        <p:spPr>
          <a:ln w="31750">
            <a:noFill/>
          </a:ln>
        </p:spPr>
        <p:txBody>
          <a:bodyPr>
            <a:noAutofit/>
          </a:bodyPr>
          <a:lstStyle/>
          <a:p>
            <a:pPr algn="ctr"/>
            <a:r>
              <a:rPr lang="en-GB" b="1" u="sng" dirty="0" smtClean="0"/>
              <a:t>How do you know if something is pure?</a:t>
            </a:r>
            <a:endParaRPr lang="en-GB" b="1" u="sng" dirty="0"/>
          </a:p>
        </p:txBody>
      </p:sp>
      <p:sp>
        <p:nvSpPr>
          <p:cNvPr id="5" name="Rounded Rectangle 4"/>
          <p:cNvSpPr/>
          <p:nvPr/>
        </p:nvSpPr>
        <p:spPr>
          <a:xfrm>
            <a:off x="3742885" y="3715877"/>
            <a:ext cx="496855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What temperature does pure water boil at?</a:t>
            </a:r>
          </a:p>
        </p:txBody>
      </p:sp>
    </p:spTree>
    <p:extLst>
      <p:ext uri="{BB962C8B-B14F-4D97-AF65-F5344CB8AC3E}">
        <p14:creationId xmlns:p14="http://schemas.microsoft.com/office/powerpoint/2010/main" val="285257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153137" y="3179863"/>
            <a:ext cx="10515600" cy="4351338"/>
          </a:xfrm>
        </p:spPr>
        <p:txBody>
          <a:bodyPr/>
          <a:lstStyle/>
          <a:p>
            <a:endParaRPr lang="en-GB" dirty="0"/>
          </a:p>
        </p:txBody>
      </p:sp>
      <p:pic>
        <p:nvPicPr>
          <p:cNvPr id="4" name="Picture 3"/>
          <p:cNvPicPr>
            <a:picLocks noChangeAspect="1"/>
          </p:cNvPicPr>
          <p:nvPr/>
        </p:nvPicPr>
        <p:blipFill>
          <a:blip r:embed="rId2"/>
          <a:stretch>
            <a:fillRect/>
          </a:stretch>
        </p:blipFill>
        <p:spPr>
          <a:xfrm>
            <a:off x="189836" y="118268"/>
            <a:ext cx="11674215" cy="3332997"/>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393448" y="2791188"/>
            <a:ext cx="11659112" cy="3922190"/>
          </a:xfrm>
          <a:prstGeom prst="rect">
            <a:avLst/>
          </a:prstGeom>
          <a:ln>
            <a:solidFill>
              <a:srgbClr val="FF0000"/>
            </a:solidFill>
          </a:ln>
        </p:spPr>
      </p:pic>
    </p:spTree>
    <p:extLst>
      <p:ext uri="{BB962C8B-B14F-4D97-AF65-F5344CB8AC3E}">
        <p14:creationId xmlns:p14="http://schemas.microsoft.com/office/powerpoint/2010/main" val="424263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02797" y="57875"/>
            <a:ext cx="8084675" cy="6661485"/>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2456396" y="365125"/>
            <a:ext cx="9532807" cy="6296360"/>
          </a:xfrm>
          <a:prstGeom prst="rect">
            <a:avLst/>
          </a:prstGeom>
          <a:ln>
            <a:solidFill>
              <a:srgbClr val="FF0000"/>
            </a:solidFill>
          </a:ln>
        </p:spPr>
      </p:pic>
    </p:spTree>
    <p:extLst>
      <p:ext uri="{BB962C8B-B14F-4D97-AF65-F5344CB8AC3E}">
        <p14:creationId xmlns:p14="http://schemas.microsoft.com/office/powerpoint/2010/main" val="299497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2222" y="72469"/>
            <a:ext cx="9777834" cy="6646666"/>
          </a:xfrm>
          <a:prstGeom prst="rect">
            <a:avLst/>
          </a:prstGeom>
          <a:ln>
            <a:solidFill>
              <a:srgbClr val="00B0F0"/>
            </a:solidFill>
          </a:ln>
        </p:spPr>
      </p:pic>
    </p:spTree>
    <p:extLst>
      <p:ext uri="{BB962C8B-B14F-4D97-AF65-F5344CB8AC3E}">
        <p14:creationId xmlns:p14="http://schemas.microsoft.com/office/powerpoint/2010/main" val="192736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r>
              <a:rPr lang="en-GB" dirty="0"/>
              <a:t>A formulation is a mixture that has been designed as a useful product. Many products are complex mixtures in which each chemical has a particular purpose. </a:t>
            </a:r>
            <a:endParaRPr lang="en-GB" dirty="0" smtClean="0"/>
          </a:p>
          <a:p>
            <a:pPr algn="ctr"/>
            <a:endParaRPr lang="en-GB" dirty="0"/>
          </a:p>
          <a:p>
            <a:pPr algn="ctr"/>
            <a:r>
              <a:rPr lang="en-GB" dirty="0"/>
              <a:t>Formulations are made by mixing the components in carefully measured quantities to ensure that the product has the required properties. Formulations include fuels, cleaning agents, paints, medicines, alloys, fertilisers and foods.</a:t>
            </a:r>
          </a:p>
          <a:p>
            <a:pPr marL="0" indent="0" algn="ctr">
              <a:buNone/>
            </a:pPr>
            <a:endParaRPr lang="en-GB" dirty="0"/>
          </a:p>
        </p:txBody>
      </p:sp>
      <p:sp>
        <p:nvSpPr>
          <p:cNvPr id="4" name="Title 1"/>
          <p:cNvSpPr>
            <a:spLocks noGrp="1"/>
          </p:cNvSpPr>
          <p:nvPr>
            <p:ph type="title"/>
          </p:nvPr>
        </p:nvSpPr>
        <p:spPr>
          <a:ln w="44450">
            <a:solidFill>
              <a:schemeClr val="bg1"/>
            </a:solidFill>
          </a:ln>
        </p:spPr>
        <p:txBody>
          <a:bodyPr>
            <a:normAutofit/>
          </a:bodyPr>
          <a:lstStyle/>
          <a:p>
            <a:pPr algn="ctr"/>
            <a:r>
              <a:rPr lang="en-GB" sz="6000" b="1" u="sng" dirty="0">
                <a:latin typeface="+mn-lt"/>
              </a:rPr>
              <a:t>Formulations</a:t>
            </a:r>
          </a:p>
        </p:txBody>
      </p:sp>
      <p:sp>
        <p:nvSpPr>
          <p:cNvPr id="5" name="AutoShape 2" descr="Image result for medicin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156" y="5646723"/>
            <a:ext cx="12763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824" y="5468951"/>
            <a:ext cx="1544960" cy="1212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6" descr="Image result for detergent"/>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GB"/>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507" y="5449720"/>
            <a:ext cx="1849413" cy="111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38200" y="1690688"/>
            <a:ext cx="10782782" cy="356421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73620" y="706056"/>
            <a:ext cx="2789499" cy="98463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3200" dirty="0" smtClean="0"/>
              <a:t>Spec definition</a:t>
            </a:r>
            <a:endParaRPr lang="en-GB" sz="3200" dirty="0"/>
          </a:p>
        </p:txBody>
      </p:sp>
    </p:spTree>
    <p:extLst>
      <p:ext uri="{BB962C8B-B14F-4D97-AF65-F5344CB8AC3E}">
        <p14:creationId xmlns:p14="http://schemas.microsoft.com/office/powerpoint/2010/main" val="2575813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34145" y="103810"/>
            <a:ext cx="10657631" cy="6637647"/>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838200" y="1825625"/>
            <a:ext cx="11113207" cy="4901898"/>
          </a:xfrm>
          <a:prstGeom prst="rect">
            <a:avLst/>
          </a:prstGeom>
          <a:ln>
            <a:solidFill>
              <a:srgbClr val="FF0000"/>
            </a:solidFill>
          </a:ln>
        </p:spPr>
      </p:pic>
    </p:spTree>
    <p:extLst>
      <p:ext uri="{BB962C8B-B14F-4D97-AF65-F5344CB8AC3E}">
        <p14:creationId xmlns:p14="http://schemas.microsoft.com/office/powerpoint/2010/main" val="405786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6967" y="147981"/>
            <a:ext cx="11196833" cy="6547629"/>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912061" y="365125"/>
            <a:ext cx="11122972" cy="6311998"/>
          </a:xfrm>
          <a:prstGeom prst="rect">
            <a:avLst/>
          </a:prstGeom>
          <a:ln>
            <a:solidFill>
              <a:srgbClr val="00B0F0"/>
            </a:solidFill>
          </a:ln>
        </p:spPr>
      </p:pic>
    </p:spTree>
    <p:extLst>
      <p:ext uri="{BB962C8B-B14F-4D97-AF65-F5344CB8AC3E}">
        <p14:creationId xmlns:p14="http://schemas.microsoft.com/office/powerpoint/2010/main" val="134573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356</Words>
  <Application>Microsoft Office PowerPoint</Application>
  <PresentationFormat>Widescreen</PresentationFormat>
  <Paragraphs>56</Paragraphs>
  <Slides>40</Slides>
  <Notes>2</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PowerPoint Presentation</vt:lpstr>
      <vt:lpstr>Chemistry definition of PURE</vt:lpstr>
      <vt:lpstr>How do you know if something is pure?</vt:lpstr>
      <vt:lpstr>PowerPoint Presentation</vt:lpstr>
      <vt:lpstr>PowerPoint Presentation</vt:lpstr>
      <vt:lpstr>Formulations</vt:lpstr>
      <vt:lpstr>PowerPoint Presentation</vt:lpstr>
      <vt:lpstr>PowerPoint Presentation</vt:lpstr>
      <vt:lpstr>PowerPoint Presentation</vt:lpstr>
      <vt:lpstr>PowerPoint Presentation</vt:lpstr>
      <vt:lpstr>PowerPoint Presentation</vt:lpstr>
      <vt:lpstr>Chromatography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Retention factor (Rf) values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Flame tests</vt:lpstr>
      <vt:lpstr>PowerPoint Presentation</vt:lpstr>
      <vt:lpstr>PowerPoint Presentation</vt:lpstr>
      <vt:lpstr>Testing for positive ions</vt:lpstr>
      <vt:lpstr>PowerPoint Presentation</vt:lpstr>
      <vt:lpstr>Testing for negative ions</vt:lpstr>
      <vt:lpstr>PowerPoint Presentation</vt:lpstr>
      <vt:lpstr>PowerPoint Presentation</vt:lpstr>
      <vt:lpstr>PowerPoint Presentation</vt:lpstr>
      <vt:lpstr>PowerPoint Presentation</vt:lpstr>
      <vt:lpstr>PowerPoint Presentation</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Fugill</dc:creator>
  <cp:lastModifiedBy>David Fugill</cp:lastModifiedBy>
  <cp:revision>15</cp:revision>
  <dcterms:created xsi:type="dcterms:W3CDTF">2018-05-16T16:26:21Z</dcterms:created>
  <dcterms:modified xsi:type="dcterms:W3CDTF">2018-05-25T12:20:29Z</dcterms:modified>
</cp:coreProperties>
</file>