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39" r:id="rId3"/>
    <p:sldId id="272" r:id="rId4"/>
    <p:sldId id="273" r:id="rId5"/>
    <p:sldId id="274" r:id="rId6"/>
    <p:sldId id="276" r:id="rId7"/>
    <p:sldId id="257" r:id="rId8"/>
    <p:sldId id="340" r:id="rId9"/>
    <p:sldId id="343" r:id="rId10"/>
    <p:sldId id="275" r:id="rId11"/>
    <p:sldId id="258" r:id="rId12"/>
    <p:sldId id="324" r:id="rId13"/>
    <p:sldId id="325" r:id="rId14"/>
    <p:sldId id="277" r:id="rId15"/>
    <p:sldId id="259" r:id="rId16"/>
    <p:sldId id="341" r:id="rId17"/>
    <p:sldId id="278" r:id="rId18"/>
    <p:sldId id="260" r:id="rId19"/>
    <p:sldId id="323" r:id="rId20"/>
    <p:sldId id="261" r:id="rId21"/>
    <p:sldId id="342" r:id="rId22"/>
    <p:sldId id="288" r:id="rId23"/>
    <p:sldId id="289" r:id="rId24"/>
    <p:sldId id="290" r:id="rId25"/>
    <p:sldId id="262" r:id="rId26"/>
    <p:sldId id="344" r:id="rId27"/>
    <p:sldId id="313" r:id="rId28"/>
    <p:sldId id="314" r:id="rId29"/>
    <p:sldId id="316" r:id="rId30"/>
    <p:sldId id="293" r:id="rId31"/>
    <p:sldId id="345" r:id="rId32"/>
    <p:sldId id="292" r:id="rId33"/>
    <p:sldId id="291" r:id="rId34"/>
    <p:sldId id="310" r:id="rId35"/>
    <p:sldId id="311" r:id="rId36"/>
    <p:sldId id="312" r:id="rId37"/>
    <p:sldId id="322" r:id="rId38"/>
    <p:sldId id="263" r:id="rId39"/>
    <p:sldId id="346" r:id="rId40"/>
    <p:sldId id="282" r:id="rId41"/>
    <p:sldId id="283" r:id="rId42"/>
    <p:sldId id="264" r:id="rId43"/>
    <p:sldId id="347" r:id="rId44"/>
    <p:sldId id="279" r:id="rId45"/>
    <p:sldId id="265" r:id="rId46"/>
    <p:sldId id="266" r:id="rId47"/>
    <p:sldId id="348" r:id="rId48"/>
    <p:sldId id="267" r:id="rId49"/>
    <p:sldId id="349" r:id="rId50"/>
    <p:sldId id="284" r:id="rId51"/>
    <p:sldId id="285" r:id="rId52"/>
    <p:sldId id="286" r:id="rId53"/>
    <p:sldId id="287" r:id="rId54"/>
    <p:sldId id="268" r:id="rId55"/>
    <p:sldId id="352" r:id="rId56"/>
    <p:sldId id="317" r:id="rId57"/>
    <p:sldId id="304" r:id="rId58"/>
    <p:sldId id="350" r:id="rId59"/>
    <p:sldId id="298" r:id="rId60"/>
    <p:sldId id="299" r:id="rId61"/>
    <p:sldId id="300" r:id="rId62"/>
    <p:sldId id="301" r:id="rId63"/>
    <p:sldId id="351" r:id="rId64"/>
    <p:sldId id="302" r:id="rId65"/>
    <p:sldId id="303" r:id="rId66"/>
    <p:sldId id="333" r:id="rId67"/>
    <p:sldId id="334" r:id="rId68"/>
    <p:sldId id="335" r:id="rId69"/>
    <p:sldId id="336" r:id="rId70"/>
    <p:sldId id="337" r:id="rId71"/>
    <p:sldId id="338" r:id="rId72"/>
    <p:sldId id="318" r:id="rId73"/>
    <p:sldId id="319" r:id="rId74"/>
    <p:sldId id="320" r:id="rId75"/>
    <p:sldId id="321" r:id="rId76"/>
    <p:sldId id="269" r:id="rId77"/>
    <p:sldId id="353" r:id="rId78"/>
    <p:sldId id="332" r:id="rId79"/>
    <p:sldId id="326" r:id="rId80"/>
    <p:sldId id="328" r:id="rId81"/>
    <p:sldId id="330" r:id="rId82"/>
    <p:sldId id="331" r:id="rId83"/>
    <p:sldId id="270" r:id="rId84"/>
    <p:sldId id="271" r:id="rId85"/>
    <p:sldId id="354" r:id="rId86"/>
    <p:sldId id="305" r:id="rId87"/>
    <p:sldId id="306" r:id="rId88"/>
    <p:sldId id="307" r:id="rId89"/>
    <p:sldId id="308" r:id="rId90"/>
    <p:sldId id="309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8" autoAdjust="0"/>
    <p:restoredTop sz="95294" autoAdjust="0"/>
  </p:normalViewPr>
  <p:slideViewPr>
    <p:cSldViewPr snapToGrid="0">
      <p:cViewPr varScale="1">
        <p:scale>
          <a:sx n="82" d="100"/>
          <a:sy n="82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138F-D003-4681-9E98-957284794705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566E-78EC-484B-8FFB-E15D26518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C374F-F9AA-4BF1-8125-A01C70EAE75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7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2918T59u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L-hOBvQc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K6gOST8pZ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fN_jvf4fw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5iYCNCno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_07EkzEhV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F6h9skFX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ransverse+wave&amp;source=images&amp;cd=&amp;cad=rja&amp;docid=ZFmx9AjhD83TgM&amp;tbnid=ngU_tCDq_Lh84M:&amp;ved=0CAUQjRw&amp;url=http://dev.physicslab.org/Document.aspx?doctype=3&amp;filename=WavesSound_IntroductionWaves.xml&amp;ei=zz_ZUqStO4aQ0QWjrIG4Cg&amp;psig=AFQjCNGtdPkvWtB76iiWNhAuAxzJ-9tuEw&amp;ust=139005572627605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qVJ4b5tkw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5vkYjV1V1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49W5lsP0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qCmEHRFRH8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0iivb-acq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obile+phones&amp;source=images&amp;cd=&amp;cad=rja&amp;uact=8&amp;docid=XSS80MJXtz6VnM&amp;tbnid=m4iYilslrGX1QM:&amp;ved=0CAUQjRw&amp;url=http://lothianbuses.com/news/article/have-you-got-an-old-mobile-phone-you-dont-use&amp;ei=ibiVU5TRBsTX7AbFkYDIBA&amp;psig=AFQjCNFrBZL1SHDq0ZLPrQrY56fOhF24fQ&amp;ust=140240742062800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obile+phones&amp;source=images&amp;cd=&amp;cad=rja&amp;uact=8&amp;docid=coqoKYzngajW7M&amp;tbnid=bAFqaXjr5uqZaM:&amp;ved=0CAUQjRw&amp;url=/url?sa=i&amp;rct=j&amp;q=mobile+phones&amp;source=images&amp;cd=&amp;cad=rja&amp;uact=8&amp;docid=coqoKYzngajW7M&amp;tbnid=bAFqaXjr5uqZaM:&amp;ved=0CAUQjRw&amp;url=http://www.techradar.com/news/phone-and-communications/mobile-phones/20-best-mobile-phones-in-the-world-today-645440/11&amp;ei=WN-WU_OvN6jMsQTL_IKYCQ&amp;psig=AFQjCNGRhMiVt10HjR1Nyrf-hg06dxtH-Q&amp;ust=1402482896947385&amp;ei=WN-WU_OvN6jMsQTL_IKYCQ&amp;psig=AFQjCNGRhMiVt10HjR1Nyrf-hg06dxtH-Q&amp;ust=140248289694738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gUcbap328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UcS4NaqDw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mE54tohTsc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zscbSaabM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e6snlZBp8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VQAg_oA2A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cu7YshyQ0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106887"/>
            <a:ext cx="8766927" cy="645854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28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500" y="7736"/>
            <a:ext cx="9144000" cy="6550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Measuring waves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98807"/>
            <a:ext cx="4139952" cy="9361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/>
              <a:t>Wavelength</a:t>
            </a:r>
            <a:r>
              <a:rPr lang="en-GB" sz="2400" dirty="0"/>
              <a:t>: distance from </a:t>
            </a:r>
            <a:r>
              <a:rPr lang="en-GB" sz="2400" dirty="0" smtClean="0"/>
              <a:t>one wave </a:t>
            </a:r>
            <a:r>
              <a:rPr lang="en-GB" sz="2400" dirty="0"/>
              <a:t>crest to the next </a:t>
            </a:r>
          </a:p>
        </p:txBody>
      </p:sp>
      <p:pic>
        <p:nvPicPr>
          <p:cNvPr id="4" name="Picture 2" descr="http://www.gcsescience.com/Transverse-Wave.gif"/>
          <p:cNvPicPr>
            <a:picLocks noChangeAspect="1" noChangeArrowheads="1"/>
          </p:cNvPicPr>
          <p:nvPr/>
        </p:nvPicPr>
        <p:blipFill>
          <a:blip r:embed="rId3" cstate="print"/>
          <a:srcRect l="6314"/>
          <a:stretch>
            <a:fillRect/>
          </a:stretch>
        </p:blipFill>
        <p:spPr bwMode="auto">
          <a:xfrm>
            <a:off x="5095187" y="697758"/>
            <a:ext cx="6795530" cy="4309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3352" y="5661248"/>
            <a:ext cx="8229600" cy="9087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dirty="0"/>
              <a:t>Wave speed        =       frequency     x     wavelength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392" y="6115608"/>
            <a:ext cx="19442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m/s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7728" y="6115608"/>
            <a:ext cx="19442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Hz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2024" y="6115608"/>
            <a:ext cx="19442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352" y="3991778"/>
            <a:ext cx="4139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u="sng" dirty="0"/>
              <a:t>Amplitude</a:t>
            </a:r>
            <a:r>
              <a:rPr lang="en-GB" sz="2400" dirty="0"/>
              <a:t>: the </a:t>
            </a:r>
            <a:r>
              <a:rPr lang="en-GB" sz="2400" dirty="0" smtClean="0"/>
              <a:t>maximum displacement </a:t>
            </a:r>
            <a:r>
              <a:rPr lang="en-GB" sz="2400" dirty="0"/>
              <a:t>of a wave from its undisturbed position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352" y="2525858"/>
            <a:ext cx="4139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u="sng" dirty="0"/>
              <a:t>Frequency</a:t>
            </a:r>
            <a:r>
              <a:rPr lang="en-GB" sz="2400" dirty="0"/>
              <a:t>: the number of complete waves produced by a source in one second, Hz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82967" y="5007613"/>
            <a:ext cx="342610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u="sng" dirty="0" smtClean="0"/>
              <a:t>Waves travel at:</a:t>
            </a:r>
          </a:p>
          <a:p>
            <a:pPr>
              <a:buNone/>
            </a:pPr>
            <a:endParaRPr lang="en-GB" sz="2400" b="1" u="sng" dirty="0"/>
          </a:p>
          <a:p>
            <a:pPr>
              <a:buNone/>
            </a:pPr>
            <a:r>
              <a:rPr lang="en-GB" sz="2400" b="1" dirty="0" smtClean="0"/>
              <a:t>300 000 000 m/s in a vacuum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678"/>
          </a:xfrm>
        </p:spPr>
        <p:txBody>
          <a:bodyPr/>
          <a:lstStyle/>
          <a:p>
            <a:r>
              <a:rPr lang="en-GB" b="1" u="sng" dirty="0" smtClean="0"/>
              <a:t>Waves – required practical x2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48" y="989678"/>
            <a:ext cx="9223471" cy="586832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20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678"/>
          </a:xfrm>
        </p:spPr>
        <p:txBody>
          <a:bodyPr/>
          <a:lstStyle/>
          <a:p>
            <a:r>
              <a:rPr lang="en-GB" b="1" u="sng" dirty="0" smtClean="0"/>
              <a:t>Using a ripple tank – required practical</a:t>
            </a:r>
            <a:endParaRPr lang="en-GB" b="1" u="sng" dirty="0"/>
          </a:p>
        </p:txBody>
      </p:sp>
      <p:pic>
        <p:nvPicPr>
          <p:cNvPr id="6" name="g2918T59u8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gL-hOBvQc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540" y="909925"/>
            <a:ext cx="10574356" cy="59480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850696" cy="98967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Measuring speed of sound in air – required practical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6953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0" y="197561"/>
            <a:ext cx="11362370" cy="63398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69" y="2174240"/>
            <a:ext cx="11306551" cy="45434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93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9" y="164772"/>
            <a:ext cx="10851331" cy="651677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35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8K6gOST8pZ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149860"/>
            <a:ext cx="11551920" cy="6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Wave properties: reflection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6" y="2276872"/>
            <a:ext cx="4676420" cy="329361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Virtual image </a:t>
            </a:r>
            <a:r>
              <a:rPr lang="en-GB" dirty="0"/>
              <a:t>is one from which the light rays appear to come but don’t actually come from that image like in a mirror.</a:t>
            </a:r>
          </a:p>
          <a:p>
            <a:r>
              <a:rPr lang="en-GB" b="1" dirty="0">
                <a:solidFill>
                  <a:schemeClr val="tx2"/>
                </a:solidFill>
              </a:rPr>
              <a:t>Real image </a:t>
            </a:r>
            <a:r>
              <a:rPr lang="en-GB" dirty="0"/>
              <a:t>is the image formed where the light rays are focussed</a:t>
            </a:r>
          </a:p>
          <a:p>
            <a:endParaRPr lang="en-GB" sz="2000" dirty="0"/>
          </a:p>
        </p:txBody>
      </p:sp>
      <p:pic>
        <p:nvPicPr>
          <p:cNvPr id="4" name="Picture 2" descr="Ray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723699"/>
            <a:ext cx="3925697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1864" y="1340768"/>
            <a:ext cx="186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Incidence ray from ray box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9896" y="508518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Reflected ray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920" y="6067070"/>
            <a:ext cx="583264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angle of incidence = angle of reflection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2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485"/>
            <a:ext cx="10515600" cy="835714"/>
          </a:xfrm>
        </p:spPr>
        <p:txBody>
          <a:bodyPr/>
          <a:lstStyle/>
          <a:p>
            <a:r>
              <a:rPr lang="en-GB" b="1" u="sng" dirty="0" smtClean="0"/>
              <a:t>Investigation of </a:t>
            </a:r>
            <a:r>
              <a:rPr lang="en-GB" b="1" u="sng" dirty="0" smtClean="0"/>
              <a:t>reflection and refraction</a:t>
            </a:r>
            <a:endParaRPr lang="en-GB" b="1" u="sng" dirty="0"/>
          </a:p>
        </p:txBody>
      </p:sp>
      <p:pic>
        <p:nvPicPr>
          <p:cNvPr id="4" name="2fN_jvf4fw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4598" y="997199"/>
            <a:ext cx="10419202" cy="5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4" y="0"/>
            <a:ext cx="9731854" cy="6663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4" y="2753"/>
            <a:ext cx="8516469" cy="32333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837" y="159845"/>
            <a:ext cx="8185820" cy="644616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098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0f5iYCNCno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304" y="64036"/>
            <a:ext cx="11830279" cy="66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9" y="98686"/>
            <a:ext cx="7693058" cy="673142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3269" y="6176963"/>
            <a:ext cx="7388772" cy="560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N_07EkzEhV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165100"/>
            <a:ext cx="116332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Sound</a:t>
            </a:r>
            <a:endParaRPr lang="en-GB" b="1" u="sng" dirty="0"/>
          </a:p>
        </p:txBody>
      </p:sp>
      <p:pic>
        <p:nvPicPr>
          <p:cNvPr id="4" name="Picture 2" descr="http://www.gcsescience.com/Transverse-Wave.gif"/>
          <p:cNvPicPr>
            <a:picLocks noChangeAspect="1" noChangeArrowheads="1"/>
          </p:cNvPicPr>
          <p:nvPr/>
        </p:nvPicPr>
        <p:blipFill>
          <a:blip r:embed="rId3" cstate="print"/>
          <a:srcRect l="6314"/>
          <a:stretch>
            <a:fillRect/>
          </a:stretch>
        </p:blipFill>
        <p:spPr bwMode="auto">
          <a:xfrm>
            <a:off x="6492446" y="1282434"/>
            <a:ext cx="3939077" cy="249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94470" y="2713433"/>
            <a:ext cx="4139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u="sng" dirty="0"/>
              <a:t>Amplitude</a:t>
            </a:r>
            <a:r>
              <a:rPr lang="en-GB" sz="2400" dirty="0"/>
              <a:t>: the height of a wave from its undisturbed position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4470" y="1367428"/>
            <a:ext cx="4139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u="sng" dirty="0"/>
              <a:t>Frequency</a:t>
            </a:r>
            <a:r>
              <a:rPr lang="en-GB" sz="2400" dirty="0"/>
              <a:t>: the number of complete waves produced by a source in one second, Hz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30413" t="23265" r="15841" b="29485"/>
          <a:stretch>
            <a:fillRect/>
          </a:stretch>
        </p:blipFill>
        <p:spPr bwMode="auto">
          <a:xfrm>
            <a:off x="736333" y="4088462"/>
            <a:ext cx="5040560" cy="276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398786" y="4080130"/>
            <a:ext cx="1614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9933"/>
                </a:solidFill>
                <a:latin typeface="Comic Sans MS" panose="030F0702030302020204" pitchFamily="66" charset="0"/>
              </a:rPr>
              <a:t>higher frequency</a:t>
            </a:r>
            <a:endParaRPr lang="en-US" altLang="en-US" sz="1400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6492446" y="4445251"/>
            <a:ext cx="4860138" cy="1414699"/>
            <a:chOff x="712" y="1528"/>
            <a:chExt cx="4359" cy="1624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28"/>
              <a:ext cx="2287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1532"/>
              <a:ext cx="2287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9501557" y="4320707"/>
            <a:ext cx="935171" cy="366659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69" y="4551292"/>
            <a:ext cx="4624709" cy="13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675869" y="4029868"/>
            <a:ext cx="1529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99FF99"/>
                </a:solidFill>
                <a:latin typeface="Comic Sans MS" panose="030F0702030302020204" pitchFamily="66" charset="0"/>
              </a:rPr>
              <a:t>lower frequency</a:t>
            </a:r>
            <a:endParaRPr lang="en-US" altLang="en-US" sz="1400" dirty="0">
              <a:solidFill>
                <a:srgbClr val="99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7135053" y="4296115"/>
            <a:ext cx="113075" cy="501037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776470" y="6021288"/>
            <a:ext cx="4930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frequency (pitch) = the number of vibrations per second and is measured in hertz (Hz)</a:t>
            </a:r>
            <a:endParaRPr lang="en-US" altLang="en-US" sz="1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9" grpId="0" animBg="1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15887"/>
            <a:ext cx="9725001" cy="663223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9" y="2720052"/>
            <a:ext cx="11562852" cy="40280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6784975" cy="3694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92275"/>
            <a:ext cx="6896100" cy="5159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49500"/>
            <a:ext cx="7127875" cy="437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27" y="2233914"/>
            <a:ext cx="10523097" cy="44891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6" y="230981"/>
            <a:ext cx="9667530" cy="643186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609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1F6h9skFX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5440" y="184150"/>
            <a:ext cx="11490960" cy="6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pPr algn="ctr"/>
            <a:r>
              <a:rPr lang="en-GB" altLang="en-US" b="1" u="sng" dirty="0" smtClean="0"/>
              <a:t>What are Ultrasounds?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19288" y="1484313"/>
            <a:ext cx="8291512" cy="46418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An ultrasound is a high frequency sound above the Human hearing range. Some animals (bats) can produce ultrasounds. (anything above 20 kHz)</a:t>
            </a:r>
          </a:p>
        </p:txBody>
      </p:sp>
      <p:pic>
        <p:nvPicPr>
          <p:cNvPr id="6148" name="Picture 2" descr="Range of human hearing (from a low pitch of 20 Hertz to high pitch of 20,000 Hertz) and ultrasound (which continues up towards 10,000,000 Hert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98" y="3337857"/>
            <a:ext cx="6454786" cy="35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66480" y="0"/>
            <a:ext cx="10515600" cy="1325563"/>
          </a:xfrm>
        </p:spPr>
        <p:txBody>
          <a:bodyPr/>
          <a:lstStyle/>
          <a:p>
            <a:pPr algn="ctr"/>
            <a:r>
              <a:rPr lang="en-GB" altLang="en-US" b="1" u="sng" dirty="0" smtClean="0"/>
              <a:t>How does an Ultrasound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9" y="1527142"/>
            <a:ext cx="6396317" cy="53308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Reflections</a:t>
            </a:r>
            <a:r>
              <a:rPr lang="en-GB" b="1" dirty="0" smtClean="0"/>
              <a:t> - </a:t>
            </a:r>
            <a:r>
              <a:rPr lang="en-GB" dirty="0" smtClean="0"/>
              <a:t>When ultrasound waves reach a boundary between two media (substances) with different densities, they are partly reflected back. The remainder of the ultrasound waves continue to pass through. </a:t>
            </a:r>
          </a:p>
          <a:p>
            <a:pPr>
              <a:defRPr/>
            </a:pPr>
            <a:r>
              <a:rPr lang="en-GB" dirty="0" smtClean="0"/>
              <a:t>A detector placed near the source of the ultrasound waves is able to detect the reflected waves. It can measure the </a:t>
            </a:r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 between an ultrasound wave leaving the source and it reaching the detector. The further away the boundary, the longer the time taken. </a:t>
            </a:r>
          </a:p>
          <a:p>
            <a:pPr>
              <a:defRPr/>
            </a:pPr>
            <a:endParaRPr lang="en-GB" dirty="0" smtClean="0"/>
          </a:p>
        </p:txBody>
      </p:sp>
      <p:pic>
        <p:nvPicPr>
          <p:cNvPr id="7172" name="Picture 2" descr="http://cdiok.com/wp-content/uploads/2012/01/Ultrasound-21-300x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90" y="1131121"/>
            <a:ext cx="414972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cdiok.com/wp-content/uploads/2012/01/Ultrasound1-300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25" y="3696495"/>
            <a:ext cx="30956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28774" y="173832"/>
            <a:ext cx="10515600" cy="1325563"/>
          </a:xfrm>
        </p:spPr>
        <p:txBody>
          <a:bodyPr/>
          <a:lstStyle/>
          <a:p>
            <a:pPr algn="ctr"/>
            <a:r>
              <a:rPr lang="en-GB" altLang="en-US" b="1" u="sng" dirty="0" smtClean="0"/>
              <a:t>Uses of Ultrasounds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1268413"/>
            <a:ext cx="7209083" cy="52578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GB" b="1" dirty="0" smtClean="0"/>
              <a:t>Medical imaging </a:t>
            </a:r>
          </a:p>
          <a:p>
            <a:pPr>
              <a:defRPr/>
            </a:pPr>
            <a:r>
              <a:rPr lang="en-GB" dirty="0" smtClean="0"/>
              <a:t>The human body is composed of different tissues such as muscle and skin. Ultrasound directed at the body will be partly reflected at the boundary between these different tissues. </a:t>
            </a:r>
          </a:p>
          <a:p>
            <a:pPr>
              <a:defRPr/>
            </a:pPr>
            <a:r>
              <a:rPr lang="en-GB" dirty="0" smtClean="0"/>
              <a:t>This principle is used in ultrasound scans. These are widely used in </a:t>
            </a:r>
            <a:r>
              <a:rPr lang="en-GB" b="1" dirty="0" smtClean="0">
                <a:solidFill>
                  <a:srgbClr val="FF0000"/>
                </a:solidFill>
              </a:rPr>
              <a:t>pre-natal</a:t>
            </a:r>
            <a:r>
              <a:rPr lang="en-GB" dirty="0" smtClean="0"/>
              <a:t> scanning to check that a foetus is developing normally and to take measurements of its growth. Computers can combine many ultrasound reflection readings to produce a detailed image from them.</a:t>
            </a:r>
          </a:p>
          <a:p>
            <a:pPr>
              <a:buNone/>
              <a:defRPr/>
            </a:pPr>
            <a:endParaRPr lang="en-GB" dirty="0" smtClean="0"/>
          </a:p>
        </p:txBody>
      </p:sp>
      <p:pic>
        <p:nvPicPr>
          <p:cNvPr id="9220" name="Picture 2" descr="Ultrasound can be used to scan a developing foetus.  Waves are emitted from a source, bounce of the foetus and return signals that are turned in to an image of the developing chi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78581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3-D ultrasound scan of a human fo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2108201"/>
            <a:ext cx="24987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cdiok.com/wp-content/uploads/2012/01/Ultrasound1-300x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2" y="3643458"/>
            <a:ext cx="30956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The nature of waves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0768"/>
            <a:ext cx="4535488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b="1" u="sng" dirty="0" smtClean="0"/>
              <a:t>Transverse waves</a:t>
            </a:r>
          </a:p>
          <a:p>
            <a:r>
              <a:rPr lang="en-GB" sz="2400" dirty="0"/>
              <a:t>The vibrations of a transverse wave are </a:t>
            </a:r>
            <a:r>
              <a:rPr lang="en-GB" sz="2400" b="1" u="sng" dirty="0"/>
              <a:t>perpendicular</a:t>
            </a:r>
            <a:r>
              <a:rPr lang="en-GB" sz="2400" dirty="0"/>
              <a:t> to the direction in which the waves transfer energy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008" y="1340768"/>
            <a:ext cx="4499992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b="1" u="sng" dirty="0"/>
              <a:t>Longitudinal waves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/>
              <a:t>The vibrations of a longitudinal wave are </a:t>
            </a:r>
            <a:r>
              <a:rPr lang="en-GB" sz="2400" b="1" u="sng" dirty="0"/>
              <a:t>parallel</a:t>
            </a:r>
            <a:r>
              <a:rPr lang="en-GB" sz="2400" dirty="0"/>
              <a:t> to the direction in which the waves are travelling  </a:t>
            </a:r>
          </a:p>
        </p:txBody>
      </p:sp>
      <p:pic>
        <p:nvPicPr>
          <p:cNvPr id="5" name="Picture 2" descr="http://t3.gstatic.com/images?q=tbn:ANd9GcTaZJ-ypqKFWwDmNOiWLVvCqBO5EUY-g1nNa4oDjo_nvWW1KIWtE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54" y="3933057"/>
            <a:ext cx="4144431" cy="22322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0413" t="23265" r="15841" b="29485"/>
          <a:stretch>
            <a:fillRect/>
          </a:stretch>
        </p:blipFill>
        <p:spPr bwMode="auto">
          <a:xfrm>
            <a:off x="6312024" y="3870544"/>
            <a:ext cx="4176464" cy="22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5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9" y="156875"/>
            <a:ext cx="11848302" cy="566585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990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qVJ4b5tkw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156210"/>
            <a:ext cx="11612880" cy="6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Primary Waves (P-Waves) - Longitudinal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3056"/>
            <a:ext cx="5604462" cy="47220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2800" dirty="0" smtClean="0"/>
              <a:t>P-waves bend as they travel from the focus through the mantle, this is because their speed is increasing with depth.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/>
              <a:t>They refract when they meet the outer core. This is because the mantle is solid and the outer core is liquid.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/>
              <a:t>The speed of the wave decreases dramatically at the outer core.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561"/>
          <a:stretch/>
        </p:blipFill>
        <p:spPr>
          <a:xfrm>
            <a:off x="6852213" y="1845734"/>
            <a:ext cx="4860643" cy="44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Secondary </a:t>
            </a:r>
            <a:r>
              <a:rPr lang="en-GB" b="1" u="sng" dirty="0"/>
              <a:t>W</a:t>
            </a:r>
            <a:r>
              <a:rPr lang="en-GB" b="1" u="sng" dirty="0" smtClean="0"/>
              <a:t>aves (S-Waves) - Transverse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734"/>
            <a:ext cx="5604462" cy="46228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3200" dirty="0"/>
              <a:t>S</a:t>
            </a:r>
            <a:r>
              <a:rPr lang="en-GB" sz="3200" dirty="0" smtClean="0"/>
              <a:t>-waves bend as they travel from the focus through the mantle, this is because their speed is increasing with depth.</a:t>
            </a:r>
          </a:p>
          <a:p>
            <a:pPr>
              <a:buFont typeface="Wingdings" charset="2"/>
              <a:buChar char="§"/>
            </a:pPr>
            <a:r>
              <a:rPr lang="en-GB" sz="3200" dirty="0" smtClean="0"/>
              <a:t>They </a:t>
            </a:r>
            <a:r>
              <a:rPr lang="en-GB" sz="3200" b="1" dirty="0" smtClean="0">
                <a:solidFill>
                  <a:srgbClr val="FF0000"/>
                </a:solidFill>
              </a:rPr>
              <a:t>cannot travel through the liquid</a:t>
            </a:r>
            <a:r>
              <a:rPr lang="en-GB" sz="3200" dirty="0" smtClean="0"/>
              <a:t> outer core because they are transverse waves.</a:t>
            </a:r>
          </a:p>
          <a:p>
            <a:pPr>
              <a:buFont typeface="Wingdings" charset="2"/>
              <a:buChar char="§"/>
            </a:pPr>
            <a:r>
              <a:rPr lang="en-GB" sz="3200" dirty="0" smtClean="0"/>
              <a:t>They travel slower than P-waves.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561"/>
          <a:stretch/>
        </p:blipFill>
        <p:spPr>
          <a:xfrm>
            <a:off x="6852213" y="1845734"/>
            <a:ext cx="4860643" cy="44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Echo Sounding/Location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96358"/>
            <a:ext cx="6112817" cy="31741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technique is used to measure how deep the ocean is. This is important so ships do not head into shallow waters.</a:t>
            </a:r>
          </a:p>
          <a:p>
            <a:r>
              <a:rPr lang="en-GB" sz="2800" dirty="0" smtClean="0"/>
              <a:t>The ship transmits a high frequency sound wave. This is then reflected from the bottom of the ocean and is detected by the ship.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71" y="1916822"/>
            <a:ext cx="4670535" cy="4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Calculating the distance</a:t>
            </a:r>
            <a:endParaRPr lang="en-GB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254" y="1737360"/>
                <a:ext cx="6112817" cy="4736226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smtClean="0"/>
                  <a:t>Rearrange the formula s=d/t,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charset="0"/>
                      </a:rPr>
                      <m:t>        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𝑑</m:t>
                    </m:r>
                    <m:r>
                      <a:rPr lang="en-US" sz="2800" b="0" i="1" dirty="0" smtClean="0"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This distance is twice the distance of the ocean so we divide it by two.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𝑡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The speed of sound in water is 1,500 m/s, and knowing the time it takes to transmit and receive the sound we can calculate the distance.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254" y="1737360"/>
                <a:ext cx="6112817" cy="4736226"/>
              </a:xfrm>
              <a:blipFill rotWithShape="0">
                <a:blip r:embed="rId2"/>
                <a:stretch>
                  <a:fillRect l="-2096" t="-2059" r="-4790" b="-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71" y="1916822"/>
            <a:ext cx="4670535" cy="4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Calculate the depth of the ocean</a:t>
            </a:r>
            <a:endParaRPr lang="en-GB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2923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Calculate the depth of the ocean if a high frequency sound wave travelling at 1,500 m/s is transmitted and is received 5 seconds later.</a:t>
                </a:r>
              </a:p>
              <a:p>
                <a:pPr marL="0" indent="0" algn="ctr">
                  <a:buNone/>
                </a:pPr>
                <a:endParaRPr lang="en-US" sz="2800" b="0" i="1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endParaRPr lang="en-GB" sz="2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1,500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 5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=3750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92307"/>
              </a:xfrm>
              <a:blipFill>
                <a:blip r:embed="rId2"/>
                <a:stretch>
                  <a:fillRect l="-1212" t="-2415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5" y="152762"/>
            <a:ext cx="6964885" cy="681669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7" y="2257063"/>
            <a:ext cx="11646924" cy="42336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42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9" y="136688"/>
            <a:ext cx="7542524" cy="64828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7" y="4448122"/>
            <a:ext cx="11116592" cy="223886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326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u5vkYjV1V1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113030"/>
            <a:ext cx="11653520" cy="65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3500"/>
            <a:ext cx="11161712" cy="65293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" y="1111430"/>
            <a:ext cx="10723563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-83581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The electromagnetic spectrum </a:t>
            </a:r>
            <a:endParaRPr lang="en-GB" b="1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727" t="26459" r="20273" b="25647"/>
          <a:stretch/>
        </p:blipFill>
        <p:spPr bwMode="auto">
          <a:xfrm>
            <a:off x="-168696" y="1412776"/>
            <a:ext cx="12360696" cy="49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532435" y="735291"/>
            <a:ext cx="8941503" cy="82955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Decreasing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2436" y="5931474"/>
            <a:ext cx="9131610" cy="82955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Increasing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1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6864" cy="374815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2" y="4077072"/>
            <a:ext cx="10092168" cy="26410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90" y="1340768"/>
            <a:ext cx="9911891" cy="8404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3084988"/>
            <a:ext cx="9073008" cy="25583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368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8" y="92745"/>
            <a:ext cx="10035178" cy="653486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552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O49W5lsP0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76530"/>
            <a:ext cx="11612880" cy="6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Wave properties: refraction 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340768"/>
            <a:ext cx="6180881" cy="2808312"/>
          </a:xfrm>
        </p:spPr>
        <p:txBody>
          <a:bodyPr>
            <a:noAutofit/>
          </a:bodyPr>
          <a:lstStyle/>
          <a:p>
            <a:r>
              <a:rPr lang="en-GB" sz="2400" dirty="0"/>
              <a:t>Sound waves and light waves </a:t>
            </a:r>
            <a:r>
              <a:rPr lang="en-GB" sz="2400" b="1" dirty="0">
                <a:solidFill>
                  <a:schemeClr val="tx2"/>
                </a:solidFill>
              </a:rPr>
              <a:t>change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chemeClr val="tx2"/>
                </a:solidFill>
              </a:rPr>
              <a:t>speed</a:t>
            </a:r>
            <a:r>
              <a:rPr lang="en-GB" sz="2400" dirty="0"/>
              <a:t> when they pass between the </a:t>
            </a:r>
            <a:r>
              <a:rPr lang="en-GB" sz="2400" b="1" dirty="0">
                <a:solidFill>
                  <a:schemeClr val="tx2"/>
                </a:solidFill>
              </a:rPr>
              <a:t>boundary</a:t>
            </a:r>
            <a:r>
              <a:rPr lang="en-GB" sz="2400" dirty="0"/>
              <a:t> of two substances with different densities (e.g. air and glass).</a:t>
            </a:r>
          </a:p>
          <a:p>
            <a:r>
              <a:rPr lang="en-GB" sz="2400" dirty="0"/>
              <a:t>This causes them to </a:t>
            </a:r>
            <a:r>
              <a:rPr lang="en-GB" sz="2400" b="1" dirty="0">
                <a:solidFill>
                  <a:schemeClr val="tx2"/>
                </a:solidFill>
              </a:rPr>
              <a:t>change direction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/>
              <a:t>and this effect is called </a:t>
            </a:r>
            <a:r>
              <a:rPr lang="en-GB" sz="2400" b="1" dirty="0">
                <a:solidFill>
                  <a:schemeClr val="tx2"/>
                </a:solidFill>
              </a:rPr>
              <a:t>refraction</a:t>
            </a:r>
            <a:endParaRPr lang="en-GB" sz="2400" dirty="0"/>
          </a:p>
          <a:p>
            <a:endParaRPr lang="en-GB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1594" t="37440" r="38875" b="33265"/>
          <a:stretch>
            <a:fillRect/>
          </a:stretch>
        </p:blipFill>
        <p:spPr bwMode="auto">
          <a:xfrm>
            <a:off x="1903292" y="3754151"/>
            <a:ext cx="4136943" cy="2564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31691" t="37715" r="38778" b="32045"/>
          <a:stretch>
            <a:fillRect/>
          </a:stretch>
        </p:blipFill>
        <p:spPr bwMode="auto">
          <a:xfrm>
            <a:off x="7146626" y="1196752"/>
            <a:ext cx="3995936" cy="2557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1003" t="36495" r="38285" b="31375"/>
          <a:stretch>
            <a:fillRect/>
          </a:stretch>
        </p:blipFill>
        <p:spPr bwMode="auto">
          <a:xfrm>
            <a:off x="7073067" y="4068057"/>
            <a:ext cx="4143054" cy="27089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47528" y="633478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Refraction doesn't happen if they cross the boundary at an angle of 90° - in that case they carry straight 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7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Infrared investigation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8" y="149224"/>
            <a:ext cx="9922056" cy="65030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01" y="229098"/>
            <a:ext cx="10566221" cy="642318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65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qCmEHRFR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133350"/>
            <a:ext cx="11653520" cy="65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8" y="115093"/>
            <a:ext cx="11039867" cy="620422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0" y="4742007"/>
            <a:ext cx="11515135" cy="199269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572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0iivb-acq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95250"/>
            <a:ext cx="11612880" cy="6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0"/>
            <a:ext cx="10296525" cy="67691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00200"/>
            <a:ext cx="10380663" cy="2687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thianbuses.com/assets/Phon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3990">
            <a:off x="6227589" y="3584315"/>
            <a:ext cx="3955701" cy="2171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Light, infrared, microwaves and radio waves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40768"/>
            <a:ext cx="4104456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Light and colour</a:t>
            </a:r>
          </a:p>
          <a:p>
            <a:r>
              <a:rPr lang="en-GB" sz="2000" dirty="0"/>
              <a:t>Light from ordinary lamps and the sun is called </a:t>
            </a:r>
            <a:r>
              <a:rPr lang="en-GB" sz="2000" b="1" i="1" dirty="0">
                <a:solidFill>
                  <a:schemeClr val="tx2"/>
                </a:solidFill>
              </a:rPr>
              <a:t>white light</a:t>
            </a:r>
          </a:p>
          <a:p>
            <a:r>
              <a:rPr lang="en-GB" sz="2000" dirty="0"/>
              <a:t>It has all colours of the visible </a:t>
            </a:r>
            <a:r>
              <a:rPr lang="en-GB" sz="2000" b="1" i="1" dirty="0">
                <a:solidFill>
                  <a:schemeClr val="tx2"/>
                </a:solidFill>
              </a:rPr>
              <a:t>spectrum</a:t>
            </a:r>
            <a:r>
              <a:rPr lang="en-GB" sz="2000" dirty="0"/>
              <a:t> in it </a:t>
            </a:r>
          </a:p>
          <a:p>
            <a:r>
              <a:rPr lang="en-GB" sz="2000" dirty="0"/>
              <a:t>You can use a glass prism to split a beam of white light  </a:t>
            </a:r>
          </a:p>
          <a:p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0016" y="1340768"/>
            <a:ext cx="4211960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b="1" u="sng" dirty="0"/>
              <a:t>Infrared radiation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All objects emit infrared radiation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The </a:t>
            </a:r>
            <a:r>
              <a:rPr lang="en-GB" sz="2000" b="1" i="1" dirty="0">
                <a:solidFill>
                  <a:schemeClr val="tx2"/>
                </a:solidFill>
              </a:rPr>
              <a:t>hotter</a:t>
            </a:r>
            <a:r>
              <a:rPr lang="en-GB" sz="2000" dirty="0"/>
              <a:t> the object, the more infrared radiation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b="1" i="1" dirty="0">
                <a:solidFill>
                  <a:schemeClr val="tx2"/>
                </a:solidFill>
              </a:rPr>
              <a:t>Optical fibres </a:t>
            </a:r>
            <a:r>
              <a:rPr lang="en-GB" sz="2000" dirty="0"/>
              <a:t>use infrared radiation instead of light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Also used in remotes, scanners and cameras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03512" y="3933056"/>
            <a:ext cx="4392488" cy="266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b="1" u="sng" dirty="0"/>
              <a:t>Microwaves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dirty="0"/>
              <a:t>Shorter wavelength than radio waves used 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b="1" i="1" dirty="0">
                <a:solidFill>
                  <a:schemeClr val="tx2"/>
                </a:solidFill>
              </a:rPr>
              <a:t>Communications</a:t>
            </a:r>
            <a:r>
              <a:rPr lang="en-GB" sz="2000" dirty="0"/>
              <a:t> – e.g. satellite TV because they can pass through the atmosphere, to beam </a:t>
            </a:r>
            <a:r>
              <a:rPr lang="en-GB" sz="2000" b="1" i="1" dirty="0">
                <a:solidFill>
                  <a:schemeClr val="tx2"/>
                </a:solidFill>
              </a:rPr>
              <a:t>signals</a:t>
            </a:r>
            <a:r>
              <a:rPr lang="en-GB" sz="2000" dirty="0"/>
              <a:t> as they spread out less than radio waves, </a:t>
            </a:r>
            <a:r>
              <a:rPr lang="en-GB" sz="2000" b="1" i="1" dirty="0">
                <a:solidFill>
                  <a:schemeClr val="tx2"/>
                </a:solidFill>
              </a:rPr>
              <a:t>Mobile</a:t>
            </a:r>
            <a:r>
              <a:rPr lang="en-GB" sz="2000" dirty="0"/>
              <a:t> phones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00056" y="5445224"/>
            <a:ext cx="3779912" cy="1179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b="1" u="sng" dirty="0"/>
              <a:t>Radio Waves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Carry radio, TV and mobile phone signals , </a:t>
            </a:r>
            <a:r>
              <a:rPr lang="en-GB" sz="2000" dirty="0" err="1"/>
              <a:t>bluetooth</a:t>
            </a:r>
            <a:r>
              <a:rPr lang="en-GB" sz="2000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5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3.mos.techradar.futurecdn.net/art/mobile_phones/Samsung/GalaxyS4Mini/Official%20Photography/Samsung%20Galaxy%20S4%20Mini%20015_Right_Perspective_black-580-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800" r="37435"/>
          <a:stretch>
            <a:fillRect/>
          </a:stretch>
        </p:blipFill>
        <p:spPr bwMode="auto">
          <a:xfrm>
            <a:off x="10992544" y="2652302"/>
            <a:ext cx="1368152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922114"/>
          </a:xfrm>
          <a:noFill/>
        </p:spPr>
        <p:txBody>
          <a:bodyPr/>
          <a:lstStyle/>
          <a:p>
            <a:pPr algn="ctr"/>
            <a:r>
              <a:rPr lang="en-GB" b="1" u="sng" dirty="0" smtClean="0"/>
              <a:t>Communications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071" y="1160939"/>
            <a:ext cx="5400600" cy="552264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u="sng" dirty="0"/>
              <a:t>Radio wavelengths </a:t>
            </a:r>
          </a:p>
          <a:p>
            <a:pPr>
              <a:buNone/>
            </a:pPr>
            <a:r>
              <a:rPr lang="en-GB" sz="2000" dirty="0"/>
              <a:t>	Microwaves and radio waves of different wavelengths are used for different purposes:</a:t>
            </a:r>
          </a:p>
          <a:p>
            <a:pPr>
              <a:buNone/>
            </a:pPr>
            <a:r>
              <a:rPr lang="en-GB" sz="2000" b="1" dirty="0"/>
              <a:t>Shorter wavelengths: carry more information, diffract less, have a shorter range </a:t>
            </a:r>
          </a:p>
          <a:p>
            <a:r>
              <a:rPr lang="en-GB" sz="2000" b="1" i="1" dirty="0">
                <a:solidFill>
                  <a:schemeClr val="tx2"/>
                </a:solidFill>
              </a:rPr>
              <a:t>Microwaves</a:t>
            </a:r>
            <a:r>
              <a:rPr lang="en-GB" sz="2000" dirty="0"/>
              <a:t>: satellite and TV as they diffract less and can travel between space and the ground</a:t>
            </a:r>
          </a:p>
          <a:p>
            <a:r>
              <a:rPr lang="en-GB" sz="2000" b="1" i="1" dirty="0">
                <a:solidFill>
                  <a:schemeClr val="tx2"/>
                </a:solidFill>
              </a:rPr>
              <a:t>Radio waves of wavelength less than 1m</a:t>
            </a:r>
            <a:r>
              <a:rPr lang="en-GB" sz="2000" dirty="0"/>
              <a:t>: TV broadcasting as they carry more information than longer wavelengths </a:t>
            </a:r>
          </a:p>
          <a:p>
            <a:r>
              <a:rPr lang="en-GB" sz="2000" b="1" i="1" dirty="0">
                <a:solidFill>
                  <a:schemeClr val="tx2"/>
                </a:solidFill>
              </a:rPr>
              <a:t>Radio waves of wavelength from 1-100m</a:t>
            </a:r>
            <a:r>
              <a:rPr lang="en-GB" sz="2000" dirty="0"/>
              <a:t>: local radio stations, emergency services as their range is limited</a:t>
            </a:r>
          </a:p>
          <a:p>
            <a:r>
              <a:rPr lang="en-GB" sz="2000" b="1" i="1" dirty="0">
                <a:solidFill>
                  <a:schemeClr val="tx2"/>
                </a:solidFill>
              </a:rPr>
              <a:t>Radio waves of wavelength greater than 100m</a:t>
            </a:r>
            <a:r>
              <a:rPr lang="en-GB" sz="2000" dirty="0"/>
              <a:t>: national and international radio stations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02" y="1451275"/>
            <a:ext cx="5112568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chemeClr val="bg1"/>
                </a:solidFill>
              </a:rPr>
              <a:t>Are mobile phones dangerous?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Radiation is quite weak but it is close to your brain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Children have thinner skulls than adults so could affect them more. Overall... We’re not sure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02" y="3609020"/>
            <a:ext cx="5130316" cy="224676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u="sng" dirty="0" smtClean="0">
                <a:solidFill>
                  <a:schemeClr val="bg1"/>
                </a:solidFill>
              </a:rPr>
              <a:t>Key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Ethics of experiments on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Bias of researchers working for mobile phone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Sample size of research (the higher the more reliable)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bg1"/>
                </a:solidFill>
              </a:rPr>
              <a:t>Control group for </a:t>
            </a:r>
            <a:r>
              <a:rPr lang="en-GB" sz="2000" b="1" i="1" u="sng" dirty="0" smtClean="0">
                <a:solidFill>
                  <a:schemeClr val="bg1"/>
                </a:solidFill>
              </a:rPr>
              <a:t>COMPARISON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2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2"/>
            <a:ext cx="9793088" cy="653357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204864"/>
            <a:ext cx="10388539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12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0197"/>
            <a:ext cx="8400256" cy="458534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86" y="4125067"/>
            <a:ext cx="7630446" cy="273293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276872"/>
            <a:ext cx="11089232" cy="294966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1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6" y="112040"/>
            <a:ext cx="11667587" cy="598710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36" y="139588"/>
            <a:ext cx="7127647" cy="6633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553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HgUcbap32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160" y="76200"/>
            <a:ext cx="11755120" cy="66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imgur.com/35v8T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 b="26311"/>
          <a:stretch/>
        </p:blipFill>
        <p:spPr bwMode="auto">
          <a:xfrm>
            <a:off x="2141288" y="984419"/>
            <a:ext cx="7583868" cy="25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0717" y="1138966"/>
            <a:ext cx="450761" cy="2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51038" y="3158803"/>
            <a:ext cx="450761" cy="2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6809" y="1654122"/>
            <a:ext cx="3477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4944" y="2156829"/>
            <a:ext cx="3477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67876" y="3169536"/>
            <a:ext cx="450761" cy="2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6311" y="3429260"/>
            <a:ext cx="56023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magnification can be calculated if we know some of the following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Image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Object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Image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Object distance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401799" y="2119273"/>
            <a:ext cx="2" cy="91847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97791" y="1478191"/>
            <a:ext cx="1985" cy="63516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04895" y="2119273"/>
            <a:ext cx="3673549" cy="3755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27656" y="2113357"/>
            <a:ext cx="2677239" cy="171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9274" y="2356884"/>
            <a:ext cx="196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Image Height</a:t>
            </a:r>
            <a:endParaRPr lang="en-GB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5440" y="1623344"/>
            <a:ext cx="196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Object Height</a:t>
            </a:r>
            <a:endParaRPr lang="en-GB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59030" y="1298042"/>
            <a:ext cx="21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Image Distance</a:t>
            </a:r>
            <a:endParaRPr lang="en-GB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61478" y="2411470"/>
            <a:ext cx="21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Object Distance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67876" y="4279202"/>
                <a:ext cx="6954222" cy="986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Magnification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image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height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object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height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76" y="4279202"/>
                <a:ext cx="6954222" cy="98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67876" y="5347544"/>
                <a:ext cx="6954222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Magnification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image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distance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object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distance</m:t>
                          </m:r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76" y="5347544"/>
                <a:ext cx="6954222" cy="98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/>
              <a:t>Ray Diagrams for Lenses</a:t>
            </a:r>
          </a:p>
        </p:txBody>
      </p:sp>
    </p:spTree>
    <p:extLst>
      <p:ext uri="{BB962C8B-B14F-4D97-AF65-F5344CB8AC3E}">
        <p14:creationId xmlns:p14="http://schemas.microsoft.com/office/powerpoint/2010/main" val="21906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5" grpId="0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458106"/>
            <a:ext cx="12068175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7221" y="367646"/>
            <a:ext cx="367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Lenses</a:t>
            </a:r>
            <a:endParaRPr lang="en-GB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4722828" y="2215420"/>
            <a:ext cx="2139885" cy="36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Principal focus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10466" y="2413382"/>
            <a:ext cx="1093509" cy="142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62713" y="2399242"/>
            <a:ext cx="970962" cy="146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499621" y="2399243"/>
            <a:ext cx="4223207" cy="146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6862713" y="2399243"/>
            <a:ext cx="4194928" cy="154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99621" y="5882566"/>
            <a:ext cx="4884517" cy="6250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Converging lens – Convex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049163" y="5882566"/>
            <a:ext cx="4481332" cy="6250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Diverging lens – Concave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485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NUcS4NaqD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149860"/>
            <a:ext cx="11551920" cy="6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Drawing ray diagrams </a:t>
            </a:r>
            <a:r>
              <a:rPr lang="en-US" altLang="en-US" sz="2800" b="1" u="sng" dirty="0"/>
              <a:t>for </a:t>
            </a:r>
            <a:r>
              <a:rPr lang="en-US" altLang="en-US" sz="2800" b="1" u="sng" dirty="0" smtClean="0"/>
              <a:t>lenses</a:t>
            </a:r>
            <a:endParaRPr lang="en-US" altLang="en-US" sz="2800" b="1" u="sng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0" y="673100"/>
            <a:ext cx="3733800" cy="5334000"/>
          </a:xfrm>
          <a:prstGeom prst="rect">
            <a:avLst/>
          </a:prstGeom>
          <a:solidFill>
            <a:srgbClr val="CCECFF">
              <a:alpha val="50000"/>
            </a:srgbClr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0" y="749301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660066"/>
                </a:solidFill>
              </a:rPr>
              <a:t>Converging (convex) Lens: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524000" y="825500"/>
            <a:ext cx="8763000" cy="1943100"/>
            <a:chOff x="96" y="1056"/>
            <a:chExt cx="5520" cy="1224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96" y="1440"/>
              <a:ext cx="197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en-US" sz="2000" u="sng" dirty="0">
                  <a:solidFill>
                    <a:srgbClr val="006600"/>
                  </a:solidFill>
                </a:rPr>
                <a:t>Ray #1</a:t>
              </a:r>
              <a:r>
                <a:rPr lang="en-US" altLang="en-US" sz="2000" dirty="0">
                  <a:solidFill>
                    <a:srgbClr val="006600"/>
                  </a:solidFill>
                </a:rPr>
                <a:t>:  Parallel to the axis </a:t>
              </a:r>
              <a:r>
                <a:rPr lang="en-US" altLang="en-US" sz="2000" dirty="0" smtClean="0">
                  <a:solidFill>
                    <a:srgbClr val="006600"/>
                  </a:solidFill>
                </a:rPr>
                <a:t>Refracts </a:t>
              </a:r>
              <a:r>
                <a:rPr lang="en-US" altLang="en-US" sz="2000" dirty="0">
                  <a:solidFill>
                    <a:srgbClr val="006600"/>
                  </a:solidFill>
                </a:rPr>
                <a:t>through F</a:t>
              </a:r>
              <a:r>
                <a:rPr lang="en-US" altLang="en-US" sz="2000" dirty="0">
                  <a:solidFill>
                    <a:srgbClr val="000099"/>
                  </a:solidFill>
                </a:rPr>
                <a:t>     </a:t>
              </a:r>
            </a:p>
          </p:txBody>
        </p:sp>
        <p:pic>
          <p:nvPicPr>
            <p:cNvPr id="7177" name="Picture 9" descr="F26.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8" r="66667" b="59171"/>
            <a:stretch>
              <a:fillRect/>
            </a:stretch>
          </p:blipFill>
          <p:spPr bwMode="auto">
            <a:xfrm>
              <a:off x="2496" y="1056"/>
              <a:ext cx="312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524000" y="2436813"/>
            <a:ext cx="8610600" cy="1935162"/>
            <a:chOff x="96" y="2071"/>
            <a:chExt cx="5424" cy="1219"/>
          </a:xfrm>
        </p:grpSpPr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96" y="2448"/>
              <a:ext cx="225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en-US" sz="2000" u="sng" dirty="0">
                  <a:solidFill>
                    <a:srgbClr val="990000"/>
                  </a:solidFill>
                </a:rPr>
                <a:t>Ray #2</a:t>
              </a:r>
              <a:r>
                <a:rPr lang="en-US" altLang="en-US" sz="2000" dirty="0">
                  <a:solidFill>
                    <a:srgbClr val="990000"/>
                  </a:solidFill>
                </a:rPr>
                <a:t>:   Through F </a:t>
              </a:r>
              <a:endParaRPr lang="en-US" altLang="en-US" sz="2000" dirty="0" smtClean="0">
                <a:solidFill>
                  <a:srgbClr val="990000"/>
                </a:solidFill>
              </a:endParaRPr>
            </a:p>
            <a:p>
              <a:pPr algn="l"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en-US" sz="2000" dirty="0" smtClean="0">
                  <a:solidFill>
                    <a:srgbClr val="990000"/>
                  </a:solidFill>
                </a:rPr>
                <a:t>Refracts </a:t>
              </a:r>
              <a:r>
                <a:rPr lang="en-US" altLang="en-US" sz="2000" dirty="0">
                  <a:solidFill>
                    <a:srgbClr val="990000"/>
                  </a:solidFill>
                </a:rPr>
                <a:t>parallel to axis     </a:t>
              </a:r>
            </a:p>
          </p:txBody>
        </p:sp>
        <p:pic>
          <p:nvPicPr>
            <p:cNvPr id="7180" name="Picture 12" descr="F26.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10208" r="36111" b="59171"/>
            <a:stretch>
              <a:fillRect/>
            </a:stretch>
          </p:blipFill>
          <p:spPr bwMode="auto">
            <a:xfrm>
              <a:off x="2640" y="2071"/>
              <a:ext cx="2880" cy="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524000" y="4635500"/>
            <a:ext cx="350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 dirty="0">
                <a:solidFill>
                  <a:srgbClr val="000099"/>
                </a:solidFill>
              </a:rPr>
              <a:t>Ray #3</a:t>
            </a:r>
            <a:r>
              <a:rPr lang="en-US" altLang="en-US" sz="2000" dirty="0">
                <a:solidFill>
                  <a:srgbClr val="000099"/>
                </a:solidFill>
              </a:rPr>
              <a:t>: Through Centre of lens </a:t>
            </a:r>
            <a:r>
              <a:rPr lang="en-US" altLang="en-US" sz="2000" dirty="0" smtClean="0">
                <a:solidFill>
                  <a:srgbClr val="000099"/>
                </a:solidFill>
              </a:rPr>
              <a:t>un-deflected            </a:t>
            </a:r>
            <a:r>
              <a:rPr lang="en-US" altLang="en-US" sz="2000" dirty="0">
                <a:solidFill>
                  <a:srgbClr val="000099"/>
                </a:solidFill>
              </a:rPr>
              <a:t>	 	</a:t>
            </a:r>
            <a:endParaRPr lang="en-US" altLang="en-US" sz="2000" dirty="0">
              <a:solidFill>
                <a:srgbClr val="003300"/>
              </a:solidFill>
            </a:endParaRPr>
          </a:p>
        </p:txBody>
      </p:sp>
      <p:pic>
        <p:nvPicPr>
          <p:cNvPr id="7183" name="Picture 15" descr="F26.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7" t="10208" r="2893" b="59171"/>
          <a:stretch>
            <a:fillRect/>
          </a:stretch>
        </p:blipFill>
        <p:spPr bwMode="auto">
          <a:xfrm>
            <a:off x="5715000" y="4160839"/>
            <a:ext cx="4610100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10801350" cy="64277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74638"/>
            <a:ext cx="8352928" cy="61726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26.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r="42342" b="16634"/>
          <a:stretch>
            <a:fillRect/>
          </a:stretch>
        </p:blipFill>
        <p:spPr bwMode="auto">
          <a:xfrm>
            <a:off x="1234569" y="2648765"/>
            <a:ext cx="80010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65326" y="1269782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/>
              <a:t>Draw a ray diagram for a convex lens with a focal length of 5cm and an object that is 15cm away.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994768" y="5943126"/>
            <a:ext cx="7142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990000"/>
                </a:solidFill>
              </a:rPr>
              <a:t>Object distance </a:t>
            </a:r>
            <a:r>
              <a:rPr lang="en-US" altLang="en-US" sz="2400" u="sng" dirty="0" smtClean="0">
                <a:solidFill>
                  <a:srgbClr val="990000"/>
                </a:solidFill>
              </a:rPr>
              <a:t>&gt; </a:t>
            </a:r>
            <a:r>
              <a:rPr lang="en-US" altLang="en-US" sz="2400" u="sng" dirty="0">
                <a:solidFill>
                  <a:srgbClr val="990000"/>
                </a:solidFill>
              </a:rPr>
              <a:t>2f</a:t>
            </a:r>
            <a:r>
              <a:rPr lang="en-US" altLang="en-US" sz="2400" dirty="0">
                <a:solidFill>
                  <a:srgbClr val="990000"/>
                </a:solidFill>
              </a:rPr>
              <a:t>: Image is real, smaller, and inverted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Drawing ray diagrams </a:t>
            </a:r>
            <a:r>
              <a:rPr lang="en-US" altLang="en-US" sz="2800" b="1" u="sng" dirty="0"/>
              <a:t>for </a:t>
            </a:r>
            <a:r>
              <a:rPr lang="en-US" altLang="en-US" sz="2800" b="1" u="sng" dirty="0" smtClean="0"/>
              <a:t>lenses</a:t>
            </a:r>
            <a:endParaRPr lang="en-US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3296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26.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 r="56122" b="24193"/>
          <a:stretch>
            <a:fillRect/>
          </a:stretch>
        </p:blipFill>
        <p:spPr bwMode="auto">
          <a:xfrm>
            <a:off x="304800" y="2102366"/>
            <a:ext cx="10876643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78000" y="1092200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/>
              <a:t>Draw a ray diagram for a convex lens with a focal length of 5cm and an object that is 8cm away.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0" y="57740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660066"/>
                </a:solidFill>
                <a:cs typeface="Times New Roman" panose="02020603050405020304" pitchFamily="18" charset="0"/>
              </a:rPr>
              <a:t>Object between f and 2f</a:t>
            </a:r>
            <a:r>
              <a:rPr lang="en-US" altLang="en-US" sz="2400" dirty="0">
                <a:solidFill>
                  <a:srgbClr val="660066"/>
                </a:solidFill>
                <a:cs typeface="Times New Roman" panose="02020603050405020304" pitchFamily="18" charset="0"/>
              </a:rPr>
              <a:t>: Image is real, larger, </a:t>
            </a:r>
            <a:r>
              <a:rPr lang="en-US" altLang="en-US" sz="2400" dirty="0" smtClean="0">
                <a:solidFill>
                  <a:srgbClr val="660066"/>
                </a:solidFill>
                <a:cs typeface="Times New Roman" panose="02020603050405020304" pitchFamily="18" charset="0"/>
              </a:rPr>
              <a:t>inverted (diminished)</a:t>
            </a:r>
            <a:endParaRPr lang="en-US" alt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Drawing ray diagrams </a:t>
            </a:r>
            <a:r>
              <a:rPr lang="en-US" altLang="en-US" sz="2800" b="1" u="sng" dirty="0"/>
              <a:t>for </a:t>
            </a:r>
            <a:r>
              <a:rPr lang="en-US" altLang="en-US" sz="2800" b="1" u="sng" dirty="0" smtClean="0"/>
              <a:t>lenses</a:t>
            </a:r>
            <a:endParaRPr lang="en-US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0295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6.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6" b="27379"/>
          <a:stretch>
            <a:fillRect/>
          </a:stretch>
        </p:blipFill>
        <p:spPr bwMode="auto">
          <a:xfrm>
            <a:off x="1164896" y="2193957"/>
            <a:ext cx="723900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2450" y="866001"/>
            <a:ext cx="7632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/>
              <a:t>Draw a ray diagram for a convex lens with a focal length of 5cm and an object that is 2cm away.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24000" y="5943601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000099"/>
                </a:solidFill>
                <a:cs typeface="Times New Roman" panose="02020603050405020304" pitchFamily="18" charset="0"/>
              </a:rPr>
              <a:t>Object between f and mirror</a:t>
            </a:r>
            <a:r>
              <a:rPr lang="en-US" altLang="en-US">
                <a:solidFill>
                  <a:srgbClr val="000099"/>
                </a:solidFill>
                <a:cs typeface="Times New Roman" panose="02020603050405020304" pitchFamily="18" charset="0"/>
              </a:rPr>
              <a:t>: Image virtual, larger, upright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99"/>
                </a:solidFill>
                <a:cs typeface="Times New Roman" panose="02020603050405020304" pitchFamily="18" charset="0"/>
              </a:rPr>
              <a:t>v has a negative value</a:t>
            </a:r>
            <a:endParaRPr lang="en-US" altLang="en-US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height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214" y="2193957"/>
                <a:ext cx="3130347" cy="65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/>
                        <m:t>Magnification</m:t>
                      </m:r>
                      <m:r>
                        <m:rPr>
                          <m:nor/>
                        </m:rPr>
                        <a:rPr lang="en-GB" b="0" i="0" smtClean="0"/>
                        <m:t> 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/>
                            <m:t>image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/>
                            <m:t>object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GB" b="0" i="0" smtClean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42" y="3302149"/>
                <a:ext cx="3194893" cy="652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Drawing ray diagrams </a:t>
            </a:r>
            <a:r>
              <a:rPr lang="en-US" altLang="en-US" sz="2800" b="1" u="sng" dirty="0"/>
              <a:t>for </a:t>
            </a:r>
            <a:r>
              <a:rPr lang="en-US" altLang="en-US" sz="2800" b="1" u="sng" dirty="0" smtClean="0"/>
              <a:t>lenses</a:t>
            </a:r>
            <a:endParaRPr lang="en-US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1104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mE54tohTs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" y="185420"/>
            <a:ext cx="11592560" cy="65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12425" y="1037602"/>
            <a:ext cx="5041900" cy="5073830"/>
          </a:xfrm>
          <a:prstGeom prst="rect">
            <a:avLst/>
          </a:prstGeom>
          <a:solidFill>
            <a:srgbClr val="CCECFF">
              <a:alpha val="50000"/>
            </a:srgbClr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12425" y="1699590"/>
            <a:ext cx="506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>
                <a:solidFill>
                  <a:srgbClr val="006600"/>
                </a:solidFill>
              </a:rPr>
              <a:t>Ray #1</a:t>
            </a:r>
            <a:r>
              <a:rPr lang="en-US" altLang="en-US" sz="2000">
                <a:solidFill>
                  <a:srgbClr val="006600"/>
                </a:solidFill>
              </a:rPr>
              <a:t>:  Parallel to the axis on the left                 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</a:rPr>
              <a:t>Refracts as if it came from F on the left</a:t>
            </a:r>
            <a:r>
              <a:rPr lang="en-US" altLang="en-US" sz="2000">
                <a:solidFill>
                  <a:srgbClr val="000099"/>
                </a:solidFill>
              </a:rPr>
              <a:t>   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31279" y="4389608"/>
            <a:ext cx="50230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 dirty="0">
                <a:solidFill>
                  <a:srgbClr val="000099"/>
                </a:solidFill>
              </a:rPr>
              <a:t>Ray </a:t>
            </a:r>
            <a:r>
              <a:rPr lang="en-US" altLang="en-US" sz="2000" u="sng" dirty="0" smtClean="0">
                <a:solidFill>
                  <a:srgbClr val="000099"/>
                </a:solidFill>
              </a:rPr>
              <a:t>#2:</a:t>
            </a:r>
            <a:r>
              <a:rPr lang="en-US" altLang="en-US" sz="2000" dirty="0" smtClean="0">
                <a:solidFill>
                  <a:srgbClr val="000099"/>
                </a:solidFill>
              </a:rPr>
              <a:t>  </a:t>
            </a:r>
            <a:r>
              <a:rPr lang="en-US" altLang="en-US" sz="2000" dirty="0">
                <a:solidFill>
                  <a:srgbClr val="000099"/>
                </a:solidFill>
              </a:rPr>
              <a:t>Through the </a:t>
            </a:r>
            <a:r>
              <a:rPr lang="en-US" altLang="en-US" sz="2000" dirty="0" err="1">
                <a:solidFill>
                  <a:srgbClr val="000099"/>
                </a:solidFill>
              </a:rPr>
              <a:t>centre</a:t>
            </a:r>
            <a:r>
              <a:rPr lang="en-US" altLang="en-US" sz="2000" dirty="0">
                <a:solidFill>
                  <a:srgbClr val="000099"/>
                </a:solidFill>
              </a:rPr>
              <a:t> of </a:t>
            </a:r>
            <a:r>
              <a:rPr lang="en-US" altLang="en-US" sz="2000" dirty="0" smtClean="0">
                <a:solidFill>
                  <a:srgbClr val="000099"/>
                </a:solidFill>
              </a:rPr>
              <a:t>the lens </a:t>
            </a:r>
            <a:r>
              <a:rPr lang="en-US" altLang="en-US" sz="2000" dirty="0" err="1">
                <a:solidFill>
                  <a:srgbClr val="000099"/>
                </a:solidFill>
              </a:rPr>
              <a:t>undeflected</a:t>
            </a:r>
            <a:r>
              <a:rPr lang="en-US" altLang="en-US" sz="2000" dirty="0">
                <a:solidFill>
                  <a:srgbClr val="003300"/>
                </a:solidFill>
              </a:rPr>
              <a:t>    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68600" y="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200" b="1" u="sng" dirty="0"/>
              <a:t>Now, for Diverging lenses……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12425" y="1037602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660066"/>
                </a:solidFill>
              </a:rPr>
              <a:t>For a Diverging Lens:</a:t>
            </a:r>
          </a:p>
        </p:txBody>
      </p:sp>
      <p:pic>
        <p:nvPicPr>
          <p:cNvPr id="8202" name="Picture 10" descr="F26.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4" t="58015" r="3876" b="10754"/>
          <a:stretch>
            <a:fillRect/>
          </a:stretch>
        </p:blipFill>
        <p:spPr bwMode="auto">
          <a:xfrm>
            <a:off x="6833725" y="3570388"/>
            <a:ext cx="30099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26.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5" r="66795" b="10754"/>
          <a:stretch>
            <a:fillRect/>
          </a:stretch>
        </p:blipFill>
        <p:spPr bwMode="auto">
          <a:xfrm>
            <a:off x="6706725" y="1237657"/>
            <a:ext cx="32639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42990" y="4233250"/>
            <a:ext cx="329938" cy="358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26.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0" b="22424"/>
          <a:stretch>
            <a:fillRect/>
          </a:stretch>
        </p:blipFill>
        <p:spPr bwMode="auto">
          <a:xfrm>
            <a:off x="2209800" y="866775"/>
            <a:ext cx="78486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62505" y="863381"/>
            <a:ext cx="7632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dirty="0"/>
              <a:t>Draw a ray diagram for a concave lens with a focal length of 5cm and an object that is 8cm away.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752600" y="5280026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000099"/>
                </a:solidFill>
                <a:cs typeface="Times New Roman" panose="02020603050405020304" pitchFamily="18" charset="0"/>
              </a:rPr>
              <a:t>No matter where the object is: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    </a:t>
            </a:r>
            <a:endParaRPr lang="en-US" altLang="en-US" sz="2400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Image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is always virtual, smaller and upright.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f  has a negative value and v has a negative value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505075" y="1879600"/>
            <a:ext cx="362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100513" y="1593850"/>
            <a:ext cx="30489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solidFill>
                  <a:srgbClr val="990000"/>
                </a:solidFill>
              </a:rPr>
              <a:t>u</a:t>
            </a:r>
            <a:endParaRPr lang="en-GB" altLang="en-US">
              <a:solidFill>
                <a:srgbClr val="99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843464" y="4459288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389564" y="4243388"/>
            <a:ext cx="3079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990000"/>
                </a:solidFill>
              </a:rPr>
              <a:t>v</a:t>
            </a:r>
            <a:endParaRPr lang="en-GB" altLang="en-US">
              <a:solidFill>
                <a:srgbClr val="990000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u="sng" dirty="0"/>
              <a:t>Ray Diagrams for Lenses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05088" y="3710644"/>
            <a:ext cx="329938" cy="358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5"/>
          <p:cNvGrpSpPr>
            <a:grpSpLocks/>
          </p:cNvGrpSpPr>
          <p:nvPr/>
        </p:nvGrpSpPr>
        <p:grpSpPr bwMode="auto">
          <a:xfrm>
            <a:off x="2424114" y="549275"/>
            <a:ext cx="7272337" cy="4319588"/>
            <a:chOff x="567" y="346"/>
            <a:chExt cx="4581" cy="2721"/>
          </a:xfrm>
        </p:grpSpPr>
        <p:sp>
          <p:nvSpPr>
            <p:cNvPr id="30742" name="Line 13"/>
            <p:cNvSpPr>
              <a:spLocks noChangeShapeType="1"/>
            </p:cNvSpPr>
            <p:nvPr/>
          </p:nvSpPr>
          <p:spPr bwMode="auto">
            <a:xfrm>
              <a:off x="3787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3" name="Line 17"/>
            <p:cNvSpPr>
              <a:spLocks noChangeShapeType="1"/>
            </p:cNvSpPr>
            <p:nvPr/>
          </p:nvSpPr>
          <p:spPr bwMode="auto">
            <a:xfrm>
              <a:off x="1973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44" name="Group 4"/>
            <p:cNvGrpSpPr>
              <a:grpSpLocks/>
            </p:cNvGrpSpPr>
            <p:nvPr/>
          </p:nvGrpSpPr>
          <p:grpSpPr bwMode="auto">
            <a:xfrm>
              <a:off x="2744" y="527"/>
              <a:ext cx="272" cy="2404"/>
              <a:chOff x="2290" y="890"/>
              <a:chExt cx="272" cy="1633"/>
            </a:xfrm>
          </p:grpSpPr>
          <p:sp>
            <p:nvSpPr>
              <p:cNvPr id="30769" name="Freeform 5"/>
              <p:cNvSpPr>
                <a:spLocks/>
              </p:cNvSpPr>
              <p:nvPr/>
            </p:nvSpPr>
            <p:spPr bwMode="auto">
              <a:xfrm>
                <a:off x="2290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0" name="Freeform 6"/>
              <p:cNvSpPr>
                <a:spLocks/>
              </p:cNvSpPr>
              <p:nvPr/>
            </p:nvSpPr>
            <p:spPr bwMode="auto">
              <a:xfrm rot="10800000">
                <a:off x="2426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45" name="Line 7"/>
            <p:cNvSpPr>
              <a:spLocks noChangeShapeType="1"/>
            </p:cNvSpPr>
            <p:nvPr/>
          </p:nvSpPr>
          <p:spPr bwMode="auto">
            <a:xfrm>
              <a:off x="567" y="1706"/>
              <a:ext cx="4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Line 8"/>
            <p:cNvSpPr>
              <a:spLocks noChangeShapeType="1"/>
            </p:cNvSpPr>
            <p:nvPr/>
          </p:nvSpPr>
          <p:spPr bwMode="auto">
            <a:xfrm>
              <a:off x="1973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7" name="Text Box 9"/>
            <p:cNvSpPr txBox="1">
              <a:spLocks noChangeArrowheads="1"/>
            </p:cNvSpPr>
            <p:nvPr/>
          </p:nvSpPr>
          <p:spPr bwMode="auto">
            <a:xfrm>
              <a:off x="1837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0748" name="Text Box 10"/>
            <p:cNvSpPr txBox="1">
              <a:spLocks noChangeArrowheads="1"/>
            </p:cNvSpPr>
            <p:nvPr/>
          </p:nvSpPr>
          <p:spPr bwMode="auto">
            <a:xfrm>
              <a:off x="3651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0749" name="Line 11"/>
            <p:cNvSpPr>
              <a:spLocks noChangeShapeType="1"/>
            </p:cNvSpPr>
            <p:nvPr/>
          </p:nvSpPr>
          <p:spPr bwMode="auto">
            <a:xfrm>
              <a:off x="3787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0" name="Line 12"/>
            <p:cNvSpPr>
              <a:spLocks noChangeShapeType="1"/>
            </p:cNvSpPr>
            <p:nvPr/>
          </p:nvSpPr>
          <p:spPr bwMode="auto">
            <a:xfrm>
              <a:off x="612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1" name="Line 14"/>
            <p:cNvSpPr>
              <a:spLocks noChangeShapeType="1"/>
            </p:cNvSpPr>
            <p:nvPr/>
          </p:nvSpPr>
          <p:spPr bwMode="auto">
            <a:xfrm>
              <a:off x="4241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Line 15"/>
            <p:cNvSpPr>
              <a:spLocks noChangeShapeType="1"/>
            </p:cNvSpPr>
            <p:nvPr/>
          </p:nvSpPr>
          <p:spPr bwMode="auto">
            <a:xfrm>
              <a:off x="469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3" name="Line 16"/>
            <p:cNvSpPr>
              <a:spLocks noChangeShapeType="1"/>
            </p:cNvSpPr>
            <p:nvPr/>
          </p:nvSpPr>
          <p:spPr bwMode="auto">
            <a:xfrm>
              <a:off x="5148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4" name="Line 18"/>
            <p:cNvSpPr>
              <a:spLocks noChangeShapeType="1"/>
            </p:cNvSpPr>
            <p:nvPr/>
          </p:nvSpPr>
          <p:spPr bwMode="auto">
            <a:xfrm>
              <a:off x="242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5" name="Line 19"/>
            <p:cNvSpPr>
              <a:spLocks noChangeShapeType="1"/>
            </p:cNvSpPr>
            <p:nvPr/>
          </p:nvSpPr>
          <p:spPr bwMode="auto">
            <a:xfrm>
              <a:off x="2880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6" name="Line 20"/>
            <p:cNvSpPr>
              <a:spLocks noChangeShapeType="1"/>
            </p:cNvSpPr>
            <p:nvPr/>
          </p:nvSpPr>
          <p:spPr bwMode="auto">
            <a:xfrm>
              <a:off x="333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7" name="Line 21"/>
            <p:cNvSpPr>
              <a:spLocks noChangeShapeType="1"/>
            </p:cNvSpPr>
            <p:nvPr/>
          </p:nvSpPr>
          <p:spPr bwMode="auto">
            <a:xfrm>
              <a:off x="106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Line 22"/>
            <p:cNvSpPr>
              <a:spLocks noChangeShapeType="1"/>
            </p:cNvSpPr>
            <p:nvPr/>
          </p:nvSpPr>
          <p:spPr bwMode="auto">
            <a:xfrm>
              <a:off x="1519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Line 23"/>
            <p:cNvSpPr>
              <a:spLocks noChangeShapeType="1"/>
            </p:cNvSpPr>
            <p:nvPr/>
          </p:nvSpPr>
          <p:spPr bwMode="auto">
            <a:xfrm>
              <a:off x="612" y="3067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0" name="Line 24"/>
            <p:cNvSpPr>
              <a:spLocks noChangeShapeType="1"/>
            </p:cNvSpPr>
            <p:nvPr/>
          </p:nvSpPr>
          <p:spPr bwMode="auto">
            <a:xfrm>
              <a:off x="612" y="346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Line 25"/>
            <p:cNvSpPr>
              <a:spLocks noChangeShapeType="1"/>
            </p:cNvSpPr>
            <p:nvPr/>
          </p:nvSpPr>
          <p:spPr bwMode="auto">
            <a:xfrm>
              <a:off x="612" y="799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2" name="Line 26"/>
            <p:cNvSpPr>
              <a:spLocks noChangeShapeType="1"/>
            </p:cNvSpPr>
            <p:nvPr/>
          </p:nvSpPr>
          <p:spPr bwMode="auto">
            <a:xfrm>
              <a:off x="612" y="1253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3" name="Line 27"/>
            <p:cNvSpPr>
              <a:spLocks noChangeShapeType="1"/>
            </p:cNvSpPr>
            <p:nvPr/>
          </p:nvSpPr>
          <p:spPr bwMode="auto">
            <a:xfrm>
              <a:off x="612" y="2160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4" name="Line 28"/>
            <p:cNvSpPr>
              <a:spLocks noChangeShapeType="1"/>
            </p:cNvSpPr>
            <p:nvPr/>
          </p:nvSpPr>
          <p:spPr bwMode="auto">
            <a:xfrm>
              <a:off x="612" y="2614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5" name="Line 29"/>
            <p:cNvSpPr>
              <a:spLocks noChangeShapeType="1"/>
            </p:cNvSpPr>
            <p:nvPr/>
          </p:nvSpPr>
          <p:spPr bwMode="auto">
            <a:xfrm>
              <a:off x="1066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6" name="Line 30"/>
            <p:cNvSpPr>
              <a:spLocks noChangeShapeType="1"/>
            </p:cNvSpPr>
            <p:nvPr/>
          </p:nvSpPr>
          <p:spPr bwMode="auto">
            <a:xfrm>
              <a:off x="4694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Text Box 31"/>
            <p:cNvSpPr txBox="1">
              <a:spLocks noChangeArrowheads="1"/>
            </p:cNvSpPr>
            <p:nvPr/>
          </p:nvSpPr>
          <p:spPr bwMode="auto">
            <a:xfrm>
              <a:off x="4513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0768" name="Text Box 32"/>
            <p:cNvSpPr txBox="1">
              <a:spLocks noChangeArrowheads="1"/>
            </p:cNvSpPr>
            <p:nvPr/>
          </p:nvSpPr>
          <p:spPr bwMode="auto">
            <a:xfrm>
              <a:off x="884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160" name="Line 64"/>
          <p:cNvSpPr>
            <a:spLocks noChangeShapeType="1"/>
          </p:cNvSpPr>
          <p:nvPr/>
        </p:nvSpPr>
        <p:spPr bwMode="auto">
          <a:xfrm flipV="1">
            <a:off x="2495550" y="1268413"/>
            <a:ext cx="0" cy="14414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64" name="Group 68"/>
          <p:cNvGrpSpPr>
            <a:grpSpLocks/>
          </p:cNvGrpSpPr>
          <p:nvPr/>
        </p:nvGrpSpPr>
        <p:grpSpPr bwMode="auto">
          <a:xfrm>
            <a:off x="2495550" y="1268413"/>
            <a:ext cx="3600450" cy="0"/>
            <a:chOff x="612" y="799"/>
            <a:chExt cx="2268" cy="0"/>
          </a:xfrm>
        </p:grpSpPr>
        <p:sp>
          <p:nvSpPr>
            <p:cNvPr id="30740" name="Line 66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Line 67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71" name="Group 75"/>
          <p:cNvGrpSpPr>
            <a:grpSpLocks/>
          </p:cNvGrpSpPr>
          <p:nvPr/>
        </p:nvGrpSpPr>
        <p:grpSpPr bwMode="auto">
          <a:xfrm>
            <a:off x="2495550" y="1268413"/>
            <a:ext cx="7704138" cy="3097212"/>
            <a:chOff x="612" y="799"/>
            <a:chExt cx="4853" cy="1951"/>
          </a:xfrm>
        </p:grpSpPr>
        <p:sp>
          <p:nvSpPr>
            <p:cNvPr id="30738" name="Line 73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Line 74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73" name="Group 77"/>
          <p:cNvGrpSpPr>
            <a:grpSpLocks/>
          </p:cNvGrpSpPr>
          <p:nvPr/>
        </p:nvGrpSpPr>
        <p:grpSpPr bwMode="auto">
          <a:xfrm>
            <a:off x="6096000" y="1268413"/>
            <a:ext cx="3816350" cy="3816350"/>
            <a:chOff x="2880" y="799"/>
            <a:chExt cx="2404" cy="2404"/>
          </a:xfrm>
        </p:grpSpPr>
        <p:sp>
          <p:nvSpPr>
            <p:cNvPr id="30736" name="Line 72"/>
            <p:cNvSpPr>
              <a:spLocks noChangeShapeType="1"/>
            </p:cNvSpPr>
            <p:nvPr/>
          </p:nvSpPr>
          <p:spPr bwMode="auto">
            <a:xfrm>
              <a:off x="2880" y="799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Line 76"/>
            <p:cNvSpPr>
              <a:spLocks noChangeShapeType="1"/>
            </p:cNvSpPr>
            <p:nvPr/>
          </p:nvSpPr>
          <p:spPr bwMode="auto">
            <a:xfrm>
              <a:off x="3651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27" name="Text Box 78"/>
          <p:cNvSpPr txBox="1">
            <a:spLocks noChangeArrowheads="1"/>
          </p:cNvSpPr>
          <p:nvPr/>
        </p:nvSpPr>
        <p:spPr bwMode="auto">
          <a:xfrm>
            <a:off x="3143250" y="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1. OBJECT OUTSIDE 2F</a:t>
            </a:r>
            <a:endParaRPr lang="en-US" altLang="en-US" sz="2400" b="1" u="sng" dirty="0">
              <a:latin typeface="+mn-lt"/>
            </a:endParaRP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8543925" y="2708276"/>
            <a:ext cx="0" cy="1008063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2424113" y="5084764"/>
            <a:ext cx="6551612" cy="5286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</a:t>
            </a:r>
            <a:r>
              <a:rPr lang="en-GB" altLang="en-US" sz="2800">
                <a:latin typeface="+mn-lt"/>
              </a:rPr>
              <a:t>REAL, INVERTED, DIMINSHED</a:t>
            </a:r>
            <a:endParaRPr lang="en-US" altLang="en-US" sz="2800">
              <a:latin typeface="+mn-lt"/>
            </a:endParaRP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2424113" y="5805489"/>
            <a:ext cx="575945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</a:t>
            </a:r>
            <a:r>
              <a:rPr lang="en-GB" altLang="en-US" sz="2400" b="1">
                <a:latin typeface="+mn-lt"/>
              </a:rPr>
              <a:t>between F and 2F</a:t>
            </a:r>
            <a:endParaRPr lang="en-US" alt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682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0" grpId="0" animBg="1"/>
      <p:bldP spid="4175" grpId="0" animBg="1"/>
      <p:bldP spid="4176" grpId="0" animBg="1"/>
      <p:bldP spid="41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4"/>
          <p:cNvGrpSpPr>
            <a:grpSpLocks/>
          </p:cNvGrpSpPr>
          <p:nvPr/>
        </p:nvGrpSpPr>
        <p:grpSpPr bwMode="auto">
          <a:xfrm>
            <a:off x="2424114" y="549275"/>
            <a:ext cx="7272337" cy="4319588"/>
            <a:chOff x="567" y="346"/>
            <a:chExt cx="4581" cy="2721"/>
          </a:xfrm>
        </p:grpSpPr>
        <p:sp>
          <p:nvSpPr>
            <p:cNvPr id="31766" name="Line 35"/>
            <p:cNvSpPr>
              <a:spLocks noChangeShapeType="1"/>
            </p:cNvSpPr>
            <p:nvPr/>
          </p:nvSpPr>
          <p:spPr bwMode="auto">
            <a:xfrm>
              <a:off x="3787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Line 36"/>
            <p:cNvSpPr>
              <a:spLocks noChangeShapeType="1"/>
            </p:cNvSpPr>
            <p:nvPr/>
          </p:nvSpPr>
          <p:spPr bwMode="auto">
            <a:xfrm>
              <a:off x="1973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68" name="Group 37"/>
            <p:cNvGrpSpPr>
              <a:grpSpLocks/>
            </p:cNvGrpSpPr>
            <p:nvPr/>
          </p:nvGrpSpPr>
          <p:grpSpPr bwMode="auto">
            <a:xfrm>
              <a:off x="2744" y="527"/>
              <a:ext cx="272" cy="2404"/>
              <a:chOff x="2290" y="890"/>
              <a:chExt cx="272" cy="1633"/>
            </a:xfrm>
          </p:grpSpPr>
          <p:sp>
            <p:nvSpPr>
              <p:cNvPr id="31793" name="Freeform 38"/>
              <p:cNvSpPr>
                <a:spLocks/>
              </p:cNvSpPr>
              <p:nvPr/>
            </p:nvSpPr>
            <p:spPr bwMode="auto">
              <a:xfrm>
                <a:off x="2290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94" name="Freeform 39"/>
              <p:cNvSpPr>
                <a:spLocks/>
              </p:cNvSpPr>
              <p:nvPr/>
            </p:nvSpPr>
            <p:spPr bwMode="auto">
              <a:xfrm rot="10800000">
                <a:off x="2426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769" name="Line 40"/>
            <p:cNvSpPr>
              <a:spLocks noChangeShapeType="1"/>
            </p:cNvSpPr>
            <p:nvPr/>
          </p:nvSpPr>
          <p:spPr bwMode="auto">
            <a:xfrm>
              <a:off x="567" y="1706"/>
              <a:ext cx="4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Line 41"/>
            <p:cNvSpPr>
              <a:spLocks noChangeShapeType="1"/>
            </p:cNvSpPr>
            <p:nvPr/>
          </p:nvSpPr>
          <p:spPr bwMode="auto">
            <a:xfrm>
              <a:off x="1973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1" name="Text Box 42"/>
            <p:cNvSpPr txBox="1">
              <a:spLocks noChangeArrowheads="1"/>
            </p:cNvSpPr>
            <p:nvPr/>
          </p:nvSpPr>
          <p:spPr bwMode="auto">
            <a:xfrm>
              <a:off x="1837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772" name="Text Box 43"/>
            <p:cNvSpPr txBox="1">
              <a:spLocks noChangeArrowheads="1"/>
            </p:cNvSpPr>
            <p:nvPr/>
          </p:nvSpPr>
          <p:spPr bwMode="auto">
            <a:xfrm>
              <a:off x="3651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773" name="Line 44"/>
            <p:cNvSpPr>
              <a:spLocks noChangeShapeType="1"/>
            </p:cNvSpPr>
            <p:nvPr/>
          </p:nvSpPr>
          <p:spPr bwMode="auto">
            <a:xfrm>
              <a:off x="3787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4" name="Line 45"/>
            <p:cNvSpPr>
              <a:spLocks noChangeShapeType="1"/>
            </p:cNvSpPr>
            <p:nvPr/>
          </p:nvSpPr>
          <p:spPr bwMode="auto">
            <a:xfrm>
              <a:off x="612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5" name="Line 46"/>
            <p:cNvSpPr>
              <a:spLocks noChangeShapeType="1"/>
            </p:cNvSpPr>
            <p:nvPr/>
          </p:nvSpPr>
          <p:spPr bwMode="auto">
            <a:xfrm>
              <a:off x="4241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6" name="Line 47"/>
            <p:cNvSpPr>
              <a:spLocks noChangeShapeType="1"/>
            </p:cNvSpPr>
            <p:nvPr/>
          </p:nvSpPr>
          <p:spPr bwMode="auto">
            <a:xfrm>
              <a:off x="469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7" name="Line 48"/>
            <p:cNvSpPr>
              <a:spLocks noChangeShapeType="1"/>
            </p:cNvSpPr>
            <p:nvPr/>
          </p:nvSpPr>
          <p:spPr bwMode="auto">
            <a:xfrm>
              <a:off x="5148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8" name="Line 49"/>
            <p:cNvSpPr>
              <a:spLocks noChangeShapeType="1"/>
            </p:cNvSpPr>
            <p:nvPr/>
          </p:nvSpPr>
          <p:spPr bwMode="auto">
            <a:xfrm>
              <a:off x="242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9" name="Line 50"/>
            <p:cNvSpPr>
              <a:spLocks noChangeShapeType="1"/>
            </p:cNvSpPr>
            <p:nvPr/>
          </p:nvSpPr>
          <p:spPr bwMode="auto">
            <a:xfrm>
              <a:off x="2880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0" name="Line 51"/>
            <p:cNvSpPr>
              <a:spLocks noChangeShapeType="1"/>
            </p:cNvSpPr>
            <p:nvPr/>
          </p:nvSpPr>
          <p:spPr bwMode="auto">
            <a:xfrm>
              <a:off x="333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>
              <a:off x="106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2" name="Line 53"/>
            <p:cNvSpPr>
              <a:spLocks noChangeShapeType="1"/>
            </p:cNvSpPr>
            <p:nvPr/>
          </p:nvSpPr>
          <p:spPr bwMode="auto">
            <a:xfrm>
              <a:off x="1519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3" name="Line 54"/>
            <p:cNvSpPr>
              <a:spLocks noChangeShapeType="1"/>
            </p:cNvSpPr>
            <p:nvPr/>
          </p:nvSpPr>
          <p:spPr bwMode="auto">
            <a:xfrm>
              <a:off x="612" y="3067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4" name="Line 55"/>
            <p:cNvSpPr>
              <a:spLocks noChangeShapeType="1"/>
            </p:cNvSpPr>
            <p:nvPr/>
          </p:nvSpPr>
          <p:spPr bwMode="auto">
            <a:xfrm>
              <a:off x="612" y="346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5" name="Line 56"/>
            <p:cNvSpPr>
              <a:spLocks noChangeShapeType="1"/>
            </p:cNvSpPr>
            <p:nvPr/>
          </p:nvSpPr>
          <p:spPr bwMode="auto">
            <a:xfrm>
              <a:off x="612" y="799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6" name="Line 57"/>
            <p:cNvSpPr>
              <a:spLocks noChangeShapeType="1"/>
            </p:cNvSpPr>
            <p:nvPr/>
          </p:nvSpPr>
          <p:spPr bwMode="auto">
            <a:xfrm>
              <a:off x="612" y="1253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7" name="Line 58"/>
            <p:cNvSpPr>
              <a:spLocks noChangeShapeType="1"/>
            </p:cNvSpPr>
            <p:nvPr/>
          </p:nvSpPr>
          <p:spPr bwMode="auto">
            <a:xfrm>
              <a:off x="612" y="2160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8" name="Line 59"/>
            <p:cNvSpPr>
              <a:spLocks noChangeShapeType="1"/>
            </p:cNvSpPr>
            <p:nvPr/>
          </p:nvSpPr>
          <p:spPr bwMode="auto">
            <a:xfrm>
              <a:off x="612" y="2614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9" name="Line 60"/>
            <p:cNvSpPr>
              <a:spLocks noChangeShapeType="1"/>
            </p:cNvSpPr>
            <p:nvPr/>
          </p:nvSpPr>
          <p:spPr bwMode="auto">
            <a:xfrm>
              <a:off x="1066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90" name="Line 61"/>
            <p:cNvSpPr>
              <a:spLocks noChangeShapeType="1"/>
            </p:cNvSpPr>
            <p:nvPr/>
          </p:nvSpPr>
          <p:spPr bwMode="auto">
            <a:xfrm>
              <a:off x="4694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91" name="Text Box 62"/>
            <p:cNvSpPr txBox="1">
              <a:spLocks noChangeArrowheads="1"/>
            </p:cNvSpPr>
            <p:nvPr/>
          </p:nvSpPr>
          <p:spPr bwMode="auto">
            <a:xfrm>
              <a:off x="4513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792" name="Text Box 63"/>
            <p:cNvSpPr txBox="1">
              <a:spLocks noChangeArrowheads="1"/>
            </p:cNvSpPr>
            <p:nvPr/>
          </p:nvSpPr>
          <p:spPr bwMode="auto">
            <a:xfrm>
              <a:off x="884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1747" name="Text Box 64"/>
          <p:cNvSpPr txBox="1">
            <a:spLocks noChangeArrowheads="1"/>
          </p:cNvSpPr>
          <p:nvPr/>
        </p:nvSpPr>
        <p:spPr bwMode="auto">
          <a:xfrm>
            <a:off x="3143250" y="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2. OBJECT AT 2F</a:t>
            </a:r>
            <a:endParaRPr lang="en-US" altLang="en-US" sz="2400" b="1" u="sng" dirty="0">
              <a:latin typeface="+mn-lt"/>
            </a:endParaRPr>
          </a:p>
        </p:txBody>
      </p:sp>
      <p:grpSp>
        <p:nvGrpSpPr>
          <p:cNvPr id="5185" name="Group 65"/>
          <p:cNvGrpSpPr>
            <a:grpSpLocks/>
          </p:cNvGrpSpPr>
          <p:nvPr/>
        </p:nvGrpSpPr>
        <p:grpSpPr bwMode="auto">
          <a:xfrm flipV="1">
            <a:off x="3216276" y="1270000"/>
            <a:ext cx="2879725" cy="71438"/>
            <a:chOff x="612" y="799"/>
            <a:chExt cx="2268" cy="0"/>
          </a:xfrm>
        </p:grpSpPr>
        <p:sp>
          <p:nvSpPr>
            <p:cNvPr id="31764" name="Line 66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67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3216276" y="1268413"/>
            <a:ext cx="6767513" cy="3384550"/>
            <a:chOff x="612" y="799"/>
            <a:chExt cx="4853" cy="1951"/>
          </a:xfrm>
        </p:grpSpPr>
        <p:sp>
          <p:nvSpPr>
            <p:cNvPr id="31762" name="Line 69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70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91" name="Line 71"/>
          <p:cNvSpPr>
            <a:spLocks noChangeShapeType="1"/>
          </p:cNvSpPr>
          <p:nvPr/>
        </p:nvSpPr>
        <p:spPr bwMode="auto">
          <a:xfrm flipV="1">
            <a:off x="3216275" y="1268413"/>
            <a:ext cx="0" cy="14414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6096000" y="1268413"/>
            <a:ext cx="3816350" cy="3816350"/>
            <a:chOff x="2880" y="799"/>
            <a:chExt cx="2404" cy="2404"/>
          </a:xfrm>
        </p:grpSpPr>
        <p:sp>
          <p:nvSpPr>
            <p:cNvPr id="31760" name="Line 73"/>
            <p:cNvSpPr>
              <a:spLocks noChangeShapeType="1"/>
            </p:cNvSpPr>
            <p:nvPr/>
          </p:nvSpPr>
          <p:spPr bwMode="auto">
            <a:xfrm>
              <a:off x="2880" y="799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74"/>
            <p:cNvSpPr>
              <a:spLocks noChangeShapeType="1"/>
            </p:cNvSpPr>
            <p:nvPr/>
          </p:nvSpPr>
          <p:spPr bwMode="auto">
            <a:xfrm>
              <a:off x="3651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8975725" y="2708276"/>
            <a:ext cx="0" cy="1439863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2424113" y="5084764"/>
            <a:ext cx="6551612" cy="5286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</a:t>
            </a:r>
            <a:r>
              <a:rPr lang="en-GB" altLang="en-US" sz="2800">
                <a:latin typeface="+mn-lt"/>
              </a:rPr>
              <a:t>REAL, INVERTED, SAME SIZE</a:t>
            </a:r>
            <a:endParaRPr lang="en-US" altLang="en-US" sz="2800">
              <a:latin typeface="+mn-lt"/>
            </a:endParaRP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2424113" y="5805489"/>
            <a:ext cx="381635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</a:t>
            </a:r>
            <a:r>
              <a:rPr lang="en-GB" altLang="en-US" sz="2400" b="1">
                <a:latin typeface="+mn-lt"/>
              </a:rPr>
              <a:t>at 2F</a:t>
            </a:r>
            <a:endParaRPr lang="en-US" alt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575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" grpId="0" animBg="1"/>
      <p:bldP spid="5195" grpId="0" animBg="1"/>
      <p:bldP spid="5196" grpId="0" animBg="1"/>
      <p:bldP spid="519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4"/>
          <p:cNvGrpSpPr>
            <a:grpSpLocks/>
          </p:cNvGrpSpPr>
          <p:nvPr/>
        </p:nvGrpSpPr>
        <p:grpSpPr bwMode="auto">
          <a:xfrm>
            <a:off x="2424114" y="549275"/>
            <a:ext cx="7272337" cy="4319588"/>
            <a:chOff x="567" y="346"/>
            <a:chExt cx="4581" cy="2721"/>
          </a:xfrm>
        </p:grpSpPr>
        <p:sp>
          <p:nvSpPr>
            <p:cNvPr id="32790" name="Line 35"/>
            <p:cNvSpPr>
              <a:spLocks noChangeShapeType="1"/>
            </p:cNvSpPr>
            <p:nvPr/>
          </p:nvSpPr>
          <p:spPr bwMode="auto">
            <a:xfrm>
              <a:off x="3787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1" name="Line 36"/>
            <p:cNvSpPr>
              <a:spLocks noChangeShapeType="1"/>
            </p:cNvSpPr>
            <p:nvPr/>
          </p:nvSpPr>
          <p:spPr bwMode="auto">
            <a:xfrm>
              <a:off x="1973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792" name="Group 37"/>
            <p:cNvGrpSpPr>
              <a:grpSpLocks/>
            </p:cNvGrpSpPr>
            <p:nvPr/>
          </p:nvGrpSpPr>
          <p:grpSpPr bwMode="auto">
            <a:xfrm>
              <a:off x="2744" y="527"/>
              <a:ext cx="272" cy="2404"/>
              <a:chOff x="2290" y="890"/>
              <a:chExt cx="272" cy="1633"/>
            </a:xfrm>
          </p:grpSpPr>
          <p:sp>
            <p:nvSpPr>
              <p:cNvPr id="32817" name="Freeform 38"/>
              <p:cNvSpPr>
                <a:spLocks/>
              </p:cNvSpPr>
              <p:nvPr/>
            </p:nvSpPr>
            <p:spPr bwMode="auto">
              <a:xfrm>
                <a:off x="2290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8" name="Freeform 39"/>
              <p:cNvSpPr>
                <a:spLocks/>
              </p:cNvSpPr>
              <p:nvPr/>
            </p:nvSpPr>
            <p:spPr bwMode="auto">
              <a:xfrm rot="10800000">
                <a:off x="2426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93" name="Line 40"/>
            <p:cNvSpPr>
              <a:spLocks noChangeShapeType="1"/>
            </p:cNvSpPr>
            <p:nvPr/>
          </p:nvSpPr>
          <p:spPr bwMode="auto">
            <a:xfrm>
              <a:off x="567" y="1706"/>
              <a:ext cx="4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4" name="Line 41"/>
            <p:cNvSpPr>
              <a:spLocks noChangeShapeType="1"/>
            </p:cNvSpPr>
            <p:nvPr/>
          </p:nvSpPr>
          <p:spPr bwMode="auto">
            <a:xfrm>
              <a:off x="1973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5" name="Text Box 42"/>
            <p:cNvSpPr txBox="1">
              <a:spLocks noChangeArrowheads="1"/>
            </p:cNvSpPr>
            <p:nvPr/>
          </p:nvSpPr>
          <p:spPr bwMode="auto">
            <a:xfrm>
              <a:off x="1837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2796" name="Text Box 43"/>
            <p:cNvSpPr txBox="1">
              <a:spLocks noChangeArrowheads="1"/>
            </p:cNvSpPr>
            <p:nvPr/>
          </p:nvSpPr>
          <p:spPr bwMode="auto">
            <a:xfrm>
              <a:off x="3651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2797" name="Line 44"/>
            <p:cNvSpPr>
              <a:spLocks noChangeShapeType="1"/>
            </p:cNvSpPr>
            <p:nvPr/>
          </p:nvSpPr>
          <p:spPr bwMode="auto">
            <a:xfrm>
              <a:off x="3787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8" name="Line 45"/>
            <p:cNvSpPr>
              <a:spLocks noChangeShapeType="1"/>
            </p:cNvSpPr>
            <p:nvPr/>
          </p:nvSpPr>
          <p:spPr bwMode="auto">
            <a:xfrm>
              <a:off x="612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9" name="Line 46"/>
            <p:cNvSpPr>
              <a:spLocks noChangeShapeType="1"/>
            </p:cNvSpPr>
            <p:nvPr/>
          </p:nvSpPr>
          <p:spPr bwMode="auto">
            <a:xfrm>
              <a:off x="4241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0" name="Line 47"/>
            <p:cNvSpPr>
              <a:spLocks noChangeShapeType="1"/>
            </p:cNvSpPr>
            <p:nvPr/>
          </p:nvSpPr>
          <p:spPr bwMode="auto">
            <a:xfrm>
              <a:off x="469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1" name="Line 48"/>
            <p:cNvSpPr>
              <a:spLocks noChangeShapeType="1"/>
            </p:cNvSpPr>
            <p:nvPr/>
          </p:nvSpPr>
          <p:spPr bwMode="auto">
            <a:xfrm>
              <a:off x="5148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2" name="Line 49"/>
            <p:cNvSpPr>
              <a:spLocks noChangeShapeType="1"/>
            </p:cNvSpPr>
            <p:nvPr/>
          </p:nvSpPr>
          <p:spPr bwMode="auto">
            <a:xfrm>
              <a:off x="242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3" name="Line 50"/>
            <p:cNvSpPr>
              <a:spLocks noChangeShapeType="1"/>
            </p:cNvSpPr>
            <p:nvPr/>
          </p:nvSpPr>
          <p:spPr bwMode="auto">
            <a:xfrm>
              <a:off x="2880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4" name="Line 51"/>
            <p:cNvSpPr>
              <a:spLocks noChangeShapeType="1"/>
            </p:cNvSpPr>
            <p:nvPr/>
          </p:nvSpPr>
          <p:spPr bwMode="auto">
            <a:xfrm>
              <a:off x="333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5" name="Line 52"/>
            <p:cNvSpPr>
              <a:spLocks noChangeShapeType="1"/>
            </p:cNvSpPr>
            <p:nvPr/>
          </p:nvSpPr>
          <p:spPr bwMode="auto">
            <a:xfrm>
              <a:off x="106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6" name="Line 53"/>
            <p:cNvSpPr>
              <a:spLocks noChangeShapeType="1"/>
            </p:cNvSpPr>
            <p:nvPr/>
          </p:nvSpPr>
          <p:spPr bwMode="auto">
            <a:xfrm>
              <a:off x="1519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7" name="Line 54"/>
            <p:cNvSpPr>
              <a:spLocks noChangeShapeType="1"/>
            </p:cNvSpPr>
            <p:nvPr/>
          </p:nvSpPr>
          <p:spPr bwMode="auto">
            <a:xfrm>
              <a:off x="612" y="3067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8" name="Line 55"/>
            <p:cNvSpPr>
              <a:spLocks noChangeShapeType="1"/>
            </p:cNvSpPr>
            <p:nvPr/>
          </p:nvSpPr>
          <p:spPr bwMode="auto">
            <a:xfrm>
              <a:off x="612" y="346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9" name="Line 56"/>
            <p:cNvSpPr>
              <a:spLocks noChangeShapeType="1"/>
            </p:cNvSpPr>
            <p:nvPr/>
          </p:nvSpPr>
          <p:spPr bwMode="auto">
            <a:xfrm>
              <a:off x="612" y="799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0" name="Line 57"/>
            <p:cNvSpPr>
              <a:spLocks noChangeShapeType="1"/>
            </p:cNvSpPr>
            <p:nvPr/>
          </p:nvSpPr>
          <p:spPr bwMode="auto">
            <a:xfrm>
              <a:off x="612" y="1253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1" name="Line 58"/>
            <p:cNvSpPr>
              <a:spLocks noChangeShapeType="1"/>
            </p:cNvSpPr>
            <p:nvPr/>
          </p:nvSpPr>
          <p:spPr bwMode="auto">
            <a:xfrm>
              <a:off x="612" y="2160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2" name="Line 59"/>
            <p:cNvSpPr>
              <a:spLocks noChangeShapeType="1"/>
            </p:cNvSpPr>
            <p:nvPr/>
          </p:nvSpPr>
          <p:spPr bwMode="auto">
            <a:xfrm>
              <a:off x="612" y="2614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3" name="Line 60"/>
            <p:cNvSpPr>
              <a:spLocks noChangeShapeType="1"/>
            </p:cNvSpPr>
            <p:nvPr/>
          </p:nvSpPr>
          <p:spPr bwMode="auto">
            <a:xfrm>
              <a:off x="1066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4" name="Line 61"/>
            <p:cNvSpPr>
              <a:spLocks noChangeShapeType="1"/>
            </p:cNvSpPr>
            <p:nvPr/>
          </p:nvSpPr>
          <p:spPr bwMode="auto">
            <a:xfrm>
              <a:off x="4694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5" name="Text Box 62"/>
            <p:cNvSpPr txBox="1">
              <a:spLocks noChangeArrowheads="1"/>
            </p:cNvSpPr>
            <p:nvPr/>
          </p:nvSpPr>
          <p:spPr bwMode="auto">
            <a:xfrm>
              <a:off x="4513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2816" name="Text Box 63"/>
            <p:cNvSpPr txBox="1">
              <a:spLocks noChangeArrowheads="1"/>
            </p:cNvSpPr>
            <p:nvPr/>
          </p:nvSpPr>
          <p:spPr bwMode="auto">
            <a:xfrm>
              <a:off x="884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2771" name="Text Box 64"/>
          <p:cNvSpPr txBox="1">
            <a:spLocks noChangeArrowheads="1"/>
          </p:cNvSpPr>
          <p:nvPr/>
        </p:nvSpPr>
        <p:spPr bwMode="auto">
          <a:xfrm>
            <a:off x="3143250" y="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3. OBJECT BETWEEN F AND 2F</a:t>
            </a:r>
            <a:endParaRPr lang="en-US" altLang="en-US" sz="2400" b="1" u="sng" dirty="0">
              <a:latin typeface="+mn-lt"/>
            </a:endParaRP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V="1">
            <a:off x="3648075" y="1268413"/>
            <a:ext cx="0" cy="14414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210" name="Group 66"/>
          <p:cNvGrpSpPr>
            <a:grpSpLocks/>
          </p:cNvGrpSpPr>
          <p:nvPr/>
        </p:nvGrpSpPr>
        <p:grpSpPr bwMode="auto">
          <a:xfrm flipV="1">
            <a:off x="3648076" y="1209676"/>
            <a:ext cx="2447925" cy="73025"/>
            <a:chOff x="612" y="799"/>
            <a:chExt cx="2268" cy="0"/>
          </a:xfrm>
        </p:grpSpPr>
        <p:sp>
          <p:nvSpPr>
            <p:cNvPr id="32788" name="Line 67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9" name="Line 68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13" name="Group 69"/>
          <p:cNvGrpSpPr>
            <a:grpSpLocks/>
          </p:cNvGrpSpPr>
          <p:nvPr/>
        </p:nvGrpSpPr>
        <p:grpSpPr bwMode="auto">
          <a:xfrm>
            <a:off x="3648076" y="1268413"/>
            <a:ext cx="6119813" cy="3600450"/>
            <a:chOff x="612" y="799"/>
            <a:chExt cx="4853" cy="1951"/>
          </a:xfrm>
        </p:grpSpPr>
        <p:sp>
          <p:nvSpPr>
            <p:cNvPr id="32786" name="Line 70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7" name="Line 71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16" name="Group 72"/>
          <p:cNvGrpSpPr>
            <a:grpSpLocks/>
          </p:cNvGrpSpPr>
          <p:nvPr/>
        </p:nvGrpSpPr>
        <p:grpSpPr bwMode="auto">
          <a:xfrm>
            <a:off x="6096000" y="1268413"/>
            <a:ext cx="3816350" cy="3816350"/>
            <a:chOff x="2880" y="799"/>
            <a:chExt cx="2404" cy="2404"/>
          </a:xfrm>
        </p:grpSpPr>
        <p:sp>
          <p:nvSpPr>
            <p:cNvPr id="32784" name="Line 73"/>
            <p:cNvSpPr>
              <a:spLocks noChangeShapeType="1"/>
            </p:cNvSpPr>
            <p:nvPr/>
          </p:nvSpPr>
          <p:spPr bwMode="auto">
            <a:xfrm>
              <a:off x="2880" y="799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5" name="Line 74"/>
            <p:cNvSpPr>
              <a:spLocks noChangeShapeType="1"/>
            </p:cNvSpPr>
            <p:nvPr/>
          </p:nvSpPr>
          <p:spPr bwMode="auto">
            <a:xfrm>
              <a:off x="3651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9625013" y="2708275"/>
            <a:ext cx="0" cy="20891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2424113" y="5084764"/>
            <a:ext cx="6551612" cy="5286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</a:t>
            </a:r>
            <a:r>
              <a:rPr lang="en-GB" altLang="en-US" sz="2800">
                <a:latin typeface="+mn-lt"/>
              </a:rPr>
              <a:t>REAL, INVERTED, MAGNIFIED</a:t>
            </a:r>
            <a:endParaRPr lang="en-US" altLang="en-US" sz="2800">
              <a:latin typeface="+mn-lt"/>
            </a:endParaRP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2424114" y="5805489"/>
            <a:ext cx="4535487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</a:t>
            </a:r>
            <a:r>
              <a:rPr lang="en-GB" altLang="en-US" sz="2400" b="1">
                <a:latin typeface="+mn-lt"/>
              </a:rPr>
              <a:t>outside 2F</a:t>
            </a:r>
            <a:endParaRPr lang="en-US" alt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01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9" grpId="0" animBg="1"/>
      <p:bldP spid="6219" grpId="0" animBg="1"/>
      <p:bldP spid="6220" grpId="0" animBg="1"/>
      <p:bldP spid="62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4"/>
          <p:cNvGrpSpPr>
            <a:grpSpLocks/>
          </p:cNvGrpSpPr>
          <p:nvPr/>
        </p:nvGrpSpPr>
        <p:grpSpPr bwMode="auto">
          <a:xfrm>
            <a:off x="2424114" y="549275"/>
            <a:ext cx="7272337" cy="4319588"/>
            <a:chOff x="567" y="346"/>
            <a:chExt cx="4581" cy="2721"/>
          </a:xfrm>
        </p:grpSpPr>
        <p:sp>
          <p:nvSpPr>
            <p:cNvPr id="33813" name="Line 35"/>
            <p:cNvSpPr>
              <a:spLocks noChangeShapeType="1"/>
            </p:cNvSpPr>
            <p:nvPr/>
          </p:nvSpPr>
          <p:spPr bwMode="auto">
            <a:xfrm>
              <a:off x="3787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Line 36"/>
            <p:cNvSpPr>
              <a:spLocks noChangeShapeType="1"/>
            </p:cNvSpPr>
            <p:nvPr/>
          </p:nvSpPr>
          <p:spPr bwMode="auto">
            <a:xfrm>
              <a:off x="1973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3815" name="Group 37"/>
            <p:cNvGrpSpPr>
              <a:grpSpLocks/>
            </p:cNvGrpSpPr>
            <p:nvPr/>
          </p:nvGrpSpPr>
          <p:grpSpPr bwMode="auto">
            <a:xfrm>
              <a:off x="2744" y="527"/>
              <a:ext cx="272" cy="2404"/>
              <a:chOff x="2290" y="890"/>
              <a:chExt cx="272" cy="1633"/>
            </a:xfrm>
          </p:grpSpPr>
          <p:sp>
            <p:nvSpPr>
              <p:cNvPr id="33840" name="Freeform 38"/>
              <p:cNvSpPr>
                <a:spLocks/>
              </p:cNvSpPr>
              <p:nvPr/>
            </p:nvSpPr>
            <p:spPr bwMode="auto">
              <a:xfrm>
                <a:off x="2290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1" name="Freeform 39"/>
              <p:cNvSpPr>
                <a:spLocks/>
              </p:cNvSpPr>
              <p:nvPr/>
            </p:nvSpPr>
            <p:spPr bwMode="auto">
              <a:xfrm rot="10800000">
                <a:off x="2426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816" name="Line 40"/>
            <p:cNvSpPr>
              <a:spLocks noChangeShapeType="1"/>
            </p:cNvSpPr>
            <p:nvPr/>
          </p:nvSpPr>
          <p:spPr bwMode="auto">
            <a:xfrm>
              <a:off x="567" y="1706"/>
              <a:ext cx="4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7" name="Line 41"/>
            <p:cNvSpPr>
              <a:spLocks noChangeShapeType="1"/>
            </p:cNvSpPr>
            <p:nvPr/>
          </p:nvSpPr>
          <p:spPr bwMode="auto">
            <a:xfrm>
              <a:off x="1973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8" name="Text Box 42"/>
            <p:cNvSpPr txBox="1">
              <a:spLocks noChangeArrowheads="1"/>
            </p:cNvSpPr>
            <p:nvPr/>
          </p:nvSpPr>
          <p:spPr bwMode="auto">
            <a:xfrm>
              <a:off x="1837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819" name="Text Box 43"/>
            <p:cNvSpPr txBox="1">
              <a:spLocks noChangeArrowheads="1"/>
            </p:cNvSpPr>
            <p:nvPr/>
          </p:nvSpPr>
          <p:spPr bwMode="auto">
            <a:xfrm>
              <a:off x="3651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820" name="Line 44"/>
            <p:cNvSpPr>
              <a:spLocks noChangeShapeType="1"/>
            </p:cNvSpPr>
            <p:nvPr/>
          </p:nvSpPr>
          <p:spPr bwMode="auto">
            <a:xfrm>
              <a:off x="3787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1" name="Line 45"/>
            <p:cNvSpPr>
              <a:spLocks noChangeShapeType="1"/>
            </p:cNvSpPr>
            <p:nvPr/>
          </p:nvSpPr>
          <p:spPr bwMode="auto">
            <a:xfrm>
              <a:off x="612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2" name="Line 46"/>
            <p:cNvSpPr>
              <a:spLocks noChangeShapeType="1"/>
            </p:cNvSpPr>
            <p:nvPr/>
          </p:nvSpPr>
          <p:spPr bwMode="auto">
            <a:xfrm>
              <a:off x="4241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3" name="Line 47"/>
            <p:cNvSpPr>
              <a:spLocks noChangeShapeType="1"/>
            </p:cNvSpPr>
            <p:nvPr/>
          </p:nvSpPr>
          <p:spPr bwMode="auto">
            <a:xfrm>
              <a:off x="469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4" name="Line 48"/>
            <p:cNvSpPr>
              <a:spLocks noChangeShapeType="1"/>
            </p:cNvSpPr>
            <p:nvPr/>
          </p:nvSpPr>
          <p:spPr bwMode="auto">
            <a:xfrm>
              <a:off x="5148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5" name="Line 49"/>
            <p:cNvSpPr>
              <a:spLocks noChangeShapeType="1"/>
            </p:cNvSpPr>
            <p:nvPr/>
          </p:nvSpPr>
          <p:spPr bwMode="auto">
            <a:xfrm>
              <a:off x="242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6" name="Line 50"/>
            <p:cNvSpPr>
              <a:spLocks noChangeShapeType="1"/>
            </p:cNvSpPr>
            <p:nvPr/>
          </p:nvSpPr>
          <p:spPr bwMode="auto">
            <a:xfrm>
              <a:off x="2880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7" name="Line 51"/>
            <p:cNvSpPr>
              <a:spLocks noChangeShapeType="1"/>
            </p:cNvSpPr>
            <p:nvPr/>
          </p:nvSpPr>
          <p:spPr bwMode="auto">
            <a:xfrm>
              <a:off x="333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Line 52"/>
            <p:cNvSpPr>
              <a:spLocks noChangeShapeType="1"/>
            </p:cNvSpPr>
            <p:nvPr/>
          </p:nvSpPr>
          <p:spPr bwMode="auto">
            <a:xfrm>
              <a:off x="106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9" name="Line 53"/>
            <p:cNvSpPr>
              <a:spLocks noChangeShapeType="1"/>
            </p:cNvSpPr>
            <p:nvPr/>
          </p:nvSpPr>
          <p:spPr bwMode="auto">
            <a:xfrm>
              <a:off x="1519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0" name="Line 54"/>
            <p:cNvSpPr>
              <a:spLocks noChangeShapeType="1"/>
            </p:cNvSpPr>
            <p:nvPr/>
          </p:nvSpPr>
          <p:spPr bwMode="auto">
            <a:xfrm>
              <a:off x="612" y="3067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1" name="Line 55"/>
            <p:cNvSpPr>
              <a:spLocks noChangeShapeType="1"/>
            </p:cNvSpPr>
            <p:nvPr/>
          </p:nvSpPr>
          <p:spPr bwMode="auto">
            <a:xfrm>
              <a:off x="612" y="346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2" name="Line 56"/>
            <p:cNvSpPr>
              <a:spLocks noChangeShapeType="1"/>
            </p:cNvSpPr>
            <p:nvPr/>
          </p:nvSpPr>
          <p:spPr bwMode="auto">
            <a:xfrm>
              <a:off x="612" y="799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3" name="Line 57"/>
            <p:cNvSpPr>
              <a:spLocks noChangeShapeType="1"/>
            </p:cNvSpPr>
            <p:nvPr/>
          </p:nvSpPr>
          <p:spPr bwMode="auto">
            <a:xfrm>
              <a:off x="612" y="1253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4" name="Line 58"/>
            <p:cNvSpPr>
              <a:spLocks noChangeShapeType="1"/>
            </p:cNvSpPr>
            <p:nvPr/>
          </p:nvSpPr>
          <p:spPr bwMode="auto">
            <a:xfrm>
              <a:off x="612" y="2160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5" name="Line 59"/>
            <p:cNvSpPr>
              <a:spLocks noChangeShapeType="1"/>
            </p:cNvSpPr>
            <p:nvPr/>
          </p:nvSpPr>
          <p:spPr bwMode="auto">
            <a:xfrm>
              <a:off x="612" y="2614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6" name="Line 60"/>
            <p:cNvSpPr>
              <a:spLocks noChangeShapeType="1"/>
            </p:cNvSpPr>
            <p:nvPr/>
          </p:nvSpPr>
          <p:spPr bwMode="auto">
            <a:xfrm>
              <a:off x="1066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7" name="Line 61"/>
            <p:cNvSpPr>
              <a:spLocks noChangeShapeType="1"/>
            </p:cNvSpPr>
            <p:nvPr/>
          </p:nvSpPr>
          <p:spPr bwMode="auto">
            <a:xfrm>
              <a:off x="4694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8" name="Text Box 62"/>
            <p:cNvSpPr txBox="1">
              <a:spLocks noChangeArrowheads="1"/>
            </p:cNvSpPr>
            <p:nvPr/>
          </p:nvSpPr>
          <p:spPr bwMode="auto">
            <a:xfrm>
              <a:off x="4513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839" name="Text Box 63"/>
            <p:cNvSpPr txBox="1">
              <a:spLocks noChangeArrowheads="1"/>
            </p:cNvSpPr>
            <p:nvPr/>
          </p:nvSpPr>
          <p:spPr bwMode="auto">
            <a:xfrm>
              <a:off x="884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3795" name="Text Box 64"/>
          <p:cNvSpPr txBox="1">
            <a:spLocks noChangeArrowheads="1"/>
          </p:cNvSpPr>
          <p:nvPr/>
        </p:nvSpPr>
        <p:spPr bwMode="auto">
          <a:xfrm>
            <a:off x="3143250" y="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4. OBJECT AT  F</a:t>
            </a:r>
            <a:endParaRPr lang="en-US" altLang="en-US" sz="2400" b="1" u="sng" dirty="0">
              <a:latin typeface="+mn-lt"/>
            </a:endParaRP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 flipV="1">
            <a:off x="4656138" y="1268413"/>
            <a:ext cx="0" cy="14414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234" name="Group 66"/>
          <p:cNvGrpSpPr>
            <a:grpSpLocks/>
          </p:cNvGrpSpPr>
          <p:nvPr/>
        </p:nvGrpSpPr>
        <p:grpSpPr bwMode="auto">
          <a:xfrm flipV="1">
            <a:off x="4656138" y="1268414"/>
            <a:ext cx="1439862" cy="73025"/>
            <a:chOff x="612" y="799"/>
            <a:chExt cx="2268" cy="0"/>
          </a:xfrm>
        </p:grpSpPr>
        <p:sp>
          <p:nvSpPr>
            <p:cNvPr id="33811" name="Line 67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68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237" name="Group 69"/>
          <p:cNvGrpSpPr>
            <a:grpSpLocks/>
          </p:cNvGrpSpPr>
          <p:nvPr/>
        </p:nvGrpSpPr>
        <p:grpSpPr bwMode="auto">
          <a:xfrm>
            <a:off x="4656139" y="1268414"/>
            <a:ext cx="4103687" cy="4105275"/>
            <a:chOff x="612" y="799"/>
            <a:chExt cx="4853" cy="1951"/>
          </a:xfrm>
        </p:grpSpPr>
        <p:sp>
          <p:nvSpPr>
            <p:cNvPr id="33809" name="Line 70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0" name="Line 71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240" name="Group 72"/>
          <p:cNvGrpSpPr>
            <a:grpSpLocks/>
          </p:cNvGrpSpPr>
          <p:nvPr/>
        </p:nvGrpSpPr>
        <p:grpSpPr bwMode="auto">
          <a:xfrm>
            <a:off x="6096000" y="1330327"/>
            <a:ext cx="3816350" cy="3816350"/>
            <a:chOff x="2880" y="838"/>
            <a:chExt cx="2404" cy="2404"/>
          </a:xfrm>
        </p:grpSpPr>
        <p:sp>
          <p:nvSpPr>
            <p:cNvPr id="33807" name="Line 73"/>
            <p:cNvSpPr>
              <a:spLocks noChangeShapeType="1"/>
            </p:cNvSpPr>
            <p:nvPr/>
          </p:nvSpPr>
          <p:spPr bwMode="auto">
            <a:xfrm>
              <a:off x="2880" y="838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8" name="Line 74"/>
            <p:cNvSpPr>
              <a:spLocks noChangeShapeType="1"/>
            </p:cNvSpPr>
            <p:nvPr/>
          </p:nvSpPr>
          <p:spPr bwMode="auto">
            <a:xfrm>
              <a:off x="3602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2424113" y="5084764"/>
            <a:ext cx="7200900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NO IMAGE FORMED (rays don’t meet)</a:t>
            </a:r>
            <a:endParaRPr lang="en-US" altLang="en-US" sz="2800">
              <a:latin typeface="+mn-lt"/>
            </a:endParaRP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2424114" y="5805489"/>
            <a:ext cx="6192837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</a:t>
            </a:r>
            <a:r>
              <a:rPr lang="en-GB" altLang="en-US" sz="2400" b="1">
                <a:latin typeface="+mn-lt"/>
              </a:rPr>
              <a:t>none (or at infinity)</a:t>
            </a:r>
            <a:endParaRPr lang="en-US" alt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2931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3" grpId="0" animBg="1"/>
      <p:bldP spid="7243" grpId="0" animBg="1"/>
      <p:bldP spid="7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1" y="92231"/>
            <a:ext cx="11185444" cy="660175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49" y="128220"/>
            <a:ext cx="8389595" cy="656577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480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4"/>
          <p:cNvGrpSpPr>
            <a:grpSpLocks/>
          </p:cNvGrpSpPr>
          <p:nvPr/>
        </p:nvGrpSpPr>
        <p:grpSpPr bwMode="auto">
          <a:xfrm>
            <a:off x="2784475" y="1746250"/>
            <a:ext cx="7272338" cy="4319588"/>
            <a:chOff x="567" y="346"/>
            <a:chExt cx="4581" cy="2721"/>
          </a:xfrm>
        </p:grpSpPr>
        <p:sp>
          <p:nvSpPr>
            <p:cNvPr id="34841" name="Line 35"/>
            <p:cNvSpPr>
              <a:spLocks noChangeShapeType="1"/>
            </p:cNvSpPr>
            <p:nvPr/>
          </p:nvSpPr>
          <p:spPr bwMode="auto">
            <a:xfrm>
              <a:off x="3787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Line 36"/>
            <p:cNvSpPr>
              <a:spLocks noChangeShapeType="1"/>
            </p:cNvSpPr>
            <p:nvPr/>
          </p:nvSpPr>
          <p:spPr bwMode="auto">
            <a:xfrm>
              <a:off x="1973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4843" name="Group 37"/>
            <p:cNvGrpSpPr>
              <a:grpSpLocks/>
            </p:cNvGrpSpPr>
            <p:nvPr/>
          </p:nvGrpSpPr>
          <p:grpSpPr bwMode="auto">
            <a:xfrm>
              <a:off x="2744" y="527"/>
              <a:ext cx="272" cy="2404"/>
              <a:chOff x="2290" y="890"/>
              <a:chExt cx="272" cy="1633"/>
            </a:xfrm>
          </p:grpSpPr>
          <p:sp>
            <p:nvSpPr>
              <p:cNvPr id="34868" name="Freeform 38"/>
              <p:cNvSpPr>
                <a:spLocks/>
              </p:cNvSpPr>
              <p:nvPr/>
            </p:nvSpPr>
            <p:spPr bwMode="auto">
              <a:xfrm>
                <a:off x="2290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9" name="Freeform 39"/>
              <p:cNvSpPr>
                <a:spLocks/>
              </p:cNvSpPr>
              <p:nvPr/>
            </p:nvSpPr>
            <p:spPr bwMode="auto">
              <a:xfrm rot="10800000">
                <a:off x="2426" y="890"/>
                <a:ext cx="136" cy="1633"/>
              </a:xfrm>
              <a:custGeom>
                <a:avLst/>
                <a:gdLst>
                  <a:gd name="T0" fmla="*/ 17 w 226"/>
                  <a:gd name="T1" fmla="*/ 0 h 1588"/>
                  <a:gd name="T2" fmla="*/ 0 w 226"/>
                  <a:gd name="T3" fmla="*/ 886 h 1588"/>
                  <a:gd name="T4" fmla="*/ 17 w 226"/>
                  <a:gd name="T5" fmla="*/ 1826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588">
                    <a:moveTo>
                      <a:pt x="226" y="0"/>
                    </a:moveTo>
                    <a:cubicBezTo>
                      <a:pt x="113" y="253"/>
                      <a:pt x="0" y="506"/>
                      <a:pt x="0" y="771"/>
                    </a:cubicBezTo>
                    <a:cubicBezTo>
                      <a:pt x="0" y="1036"/>
                      <a:pt x="188" y="1452"/>
                      <a:pt x="226" y="158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44" name="Line 40"/>
            <p:cNvSpPr>
              <a:spLocks noChangeShapeType="1"/>
            </p:cNvSpPr>
            <p:nvPr/>
          </p:nvSpPr>
          <p:spPr bwMode="auto">
            <a:xfrm>
              <a:off x="567" y="1706"/>
              <a:ext cx="4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5" name="Line 41"/>
            <p:cNvSpPr>
              <a:spLocks noChangeShapeType="1"/>
            </p:cNvSpPr>
            <p:nvPr/>
          </p:nvSpPr>
          <p:spPr bwMode="auto">
            <a:xfrm>
              <a:off x="1973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6" name="Text Box 42"/>
            <p:cNvSpPr txBox="1">
              <a:spLocks noChangeArrowheads="1"/>
            </p:cNvSpPr>
            <p:nvPr/>
          </p:nvSpPr>
          <p:spPr bwMode="auto">
            <a:xfrm>
              <a:off x="1837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47" name="Text Box 43"/>
            <p:cNvSpPr txBox="1">
              <a:spLocks noChangeArrowheads="1"/>
            </p:cNvSpPr>
            <p:nvPr/>
          </p:nvSpPr>
          <p:spPr bwMode="auto">
            <a:xfrm>
              <a:off x="3651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48" name="Line 44"/>
            <p:cNvSpPr>
              <a:spLocks noChangeShapeType="1"/>
            </p:cNvSpPr>
            <p:nvPr/>
          </p:nvSpPr>
          <p:spPr bwMode="auto">
            <a:xfrm>
              <a:off x="3787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9" name="Line 45"/>
            <p:cNvSpPr>
              <a:spLocks noChangeShapeType="1"/>
            </p:cNvSpPr>
            <p:nvPr/>
          </p:nvSpPr>
          <p:spPr bwMode="auto">
            <a:xfrm>
              <a:off x="612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0" name="Line 46"/>
            <p:cNvSpPr>
              <a:spLocks noChangeShapeType="1"/>
            </p:cNvSpPr>
            <p:nvPr/>
          </p:nvSpPr>
          <p:spPr bwMode="auto">
            <a:xfrm>
              <a:off x="4241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1" name="Line 47"/>
            <p:cNvSpPr>
              <a:spLocks noChangeShapeType="1"/>
            </p:cNvSpPr>
            <p:nvPr/>
          </p:nvSpPr>
          <p:spPr bwMode="auto">
            <a:xfrm>
              <a:off x="469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2" name="Line 48"/>
            <p:cNvSpPr>
              <a:spLocks noChangeShapeType="1"/>
            </p:cNvSpPr>
            <p:nvPr/>
          </p:nvSpPr>
          <p:spPr bwMode="auto">
            <a:xfrm>
              <a:off x="5148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3" name="Line 49"/>
            <p:cNvSpPr>
              <a:spLocks noChangeShapeType="1"/>
            </p:cNvSpPr>
            <p:nvPr/>
          </p:nvSpPr>
          <p:spPr bwMode="auto">
            <a:xfrm>
              <a:off x="242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4" name="Line 50"/>
            <p:cNvSpPr>
              <a:spLocks noChangeShapeType="1"/>
            </p:cNvSpPr>
            <p:nvPr/>
          </p:nvSpPr>
          <p:spPr bwMode="auto">
            <a:xfrm>
              <a:off x="2880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5" name="Line 51"/>
            <p:cNvSpPr>
              <a:spLocks noChangeShapeType="1"/>
            </p:cNvSpPr>
            <p:nvPr/>
          </p:nvSpPr>
          <p:spPr bwMode="auto">
            <a:xfrm>
              <a:off x="3334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6" name="Line 52"/>
            <p:cNvSpPr>
              <a:spLocks noChangeShapeType="1"/>
            </p:cNvSpPr>
            <p:nvPr/>
          </p:nvSpPr>
          <p:spPr bwMode="auto">
            <a:xfrm>
              <a:off x="1066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7" name="Line 53"/>
            <p:cNvSpPr>
              <a:spLocks noChangeShapeType="1"/>
            </p:cNvSpPr>
            <p:nvPr/>
          </p:nvSpPr>
          <p:spPr bwMode="auto">
            <a:xfrm>
              <a:off x="1519" y="346"/>
              <a:ext cx="0" cy="27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8" name="Line 54"/>
            <p:cNvSpPr>
              <a:spLocks noChangeShapeType="1"/>
            </p:cNvSpPr>
            <p:nvPr/>
          </p:nvSpPr>
          <p:spPr bwMode="auto">
            <a:xfrm>
              <a:off x="612" y="3067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9" name="Line 55"/>
            <p:cNvSpPr>
              <a:spLocks noChangeShapeType="1"/>
            </p:cNvSpPr>
            <p:nvPr/>
          </p:nvSpPr>
          <p:spPr bwMode="auto">
            <a:xfrm>
              <a:off x="612" y="346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0" name="Line 56"/>
            <p:cNvSpPr>
              <a:spLocks noChangeShapeType="1"/>
            </p:cNvSpPr>
            <p:nvPr/>
          </p:nvSpPr>
          <p:spPr bwMode="auto">
            <a:xfrm>
              <a:off x="612" y="799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1" name="Line 57"/>
            <p:cNvSpPr>
              <a:spLocks noChangeShapeType="1"/>
            </p:cNvSpPr>
            <p:nvPr/>
          </p:nvSpPr>
          <p:spPr bwMode="auto">
            <a:xfrm>
              <a:off x="612" y="1253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2" name="Line 58"/>
            <p:cNvSpPr>
              <a:spLocks noChangeShapeType="1"/>
            </p:cNvSpPr>
            <p:nvPr/>
          </p:nvSpPr>
          <p:spPr bwMode="auto">
            <a:xfrm>
              <a:off x="612" y="2160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3" name="Line 59"/>
            <p:cNvSpPr>
              <a:spLocks noChangeShapeType="1"/>
            </p:cNvSpPr>
            <p:nvPr/>
          </p:nvSpPr>
          <p:spPr bwMode="auto">
            <a:xfrm>
              <a:off x="612" y="2614"/>
              <a:ext cx="453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4" name="Line 60"/>
            <p:cNvSpPr>
              <a:spLocks noChangeShapeType="1"/>
            </p:cNvSpPr>
            <p:nvPr/>
          </p:nvSpPr>
          <p:spPr bwMode="auto">
            <a:xfrm>
              <a:off x="1066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5" name="Line 61"/>
            <p:cNvSpPr>
              <a:spLocks noChangeShapeType="1"/>
            </p:cNvSpPr>
            <p:nvPr/>
          </p:nvSpPr>
          <p:spPr bwMode="auto">
            <a:xfrm>
              <a:off x="4694" y="166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66" name="Text Box 62"/>
            <p:cNvSpPr txBox="1">
              <a:spLocks noChangeArrowheads="1"/>
            </p:cNvSpPr>
            <p:nvPr/>
          </p:nvSpPr>
          <p:spPr bwMode="auto">
            <a:xfrm>
              <a:off x="4513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67" name="Text Box 63"/>
            <p:cNvSpPr txBox="1">
              <a:spLocks noChangeArrowheads="1"/>
            </p:cNvSpPr>
            <p:nvPr/>
          </p:nvSpPr>
          <p:spPr bwMode="auto">
            <a:xfrm>
              <a:off x="884" y="175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+mn-lt"/>
                </a:rPr>
                <a:t>2F</a:t>
              </a:r>
              <a:endParaRPr lang="en-US" altLang="en-US" sz="2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4819" name="Text Box 64"/>
          <p:cNvSpPr txBox="1">
            <a:spLocks noChangeArrowheads="1"/>
          </p:cNvSpPr>
          <p:nvPr/>
        </p:nvSpPr>
        <p:spPr bwMode="auto">
          <a:xfrm>
            <a:off x="3503614" y="0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5. OBJECT INSIDE F</a:t>
            </a:r>
            <a:endParaRPr lang="en-US" altLang="en-US" sz="2400" b="1" u="sng" dirty="0">
              <a:latin typeface="+mn-lt"/>
            </a:endParaRPr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V="1">
            <a:off x="5735638" y="2420938"/>
            <a:ext cx="0" cy="1503362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58" name="Group 66"/>
          <p:cNvGrpSpPr>
            <a:grpSpLocks/>
          </p:cNvGrpSpPr>
          <p:nvPr/>
        </p:nvGrpSpPr>
        <p:grpSpPr bwMode="auto">
          <a:xfrm flipV="1">
            <a:off x="5745164" y="2454276"/>
            <a:ext cx="720725" cy="117475"/>
            <a:chOff x="612" y="799"/>
            <a:chExt cx="2268" cy="0"/>
          </a:xfrm>
        </p:grpSpPr>
        <p:sp>
          <p:nvSpPr>
            <p:cNvPr id="34839" name="Line 67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Line 68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61" name="Group 69"/>
          <p:cNvGrpSpPr>
            <a:grpSpLocks/>
          </p:cNvGrpSpPr>
          <p:nvPr/>
        </p:nvGrpSpPr>
        <p:grpSpPr bwMode="auto">
          <a:xfrm>
            <a:off x="5753100" y="2438400"/>
            <a:ext cx="1855788" cy="3727450"/>
            <a:chOff x="612" y="799"/>
            <a:chExt cx="4853" cy="1951"/>
          </a:xfrm>
        </p:grpSpPr>
        <p:sp>
          <p:nvSpPr>
            <p:cNvPr id="34837" name="Line 70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8" name="Line 71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64" name="Group 72"/>
          <p:cNvGrpSpPr>
            <a:grpSpLocks/>
          </p:cNvGrpSpPr>
          <p:nvPr/>
        </p:nvGrpSpPr>
        <p:grpSpPr bwMode="auto">
          <a:xfrm>
            <a:off x="6472239" y="2559393"/>
            <a:ext cx="3800475" cy="3832225"/>
            <a:chOff x="2880" y="851"/>
            <a:chExt cx="2404" cy="2404"/>
          </a:xfrm>
        </p:grpSpPr>
        <p:sp>
          <p:nvSpPr>
            <p:cNvPr id="34835" name="Line 73"/>
            <p:cNvSpPr>
              <a:spLocks noChangeShapeType="1"/>
            </p:cNvSpPr>
            <p:nvPr/>
          </p:nvSpPr>
          <p:spPr bwMode="auto">
            <a:xfrm>
              <a:off x="2880" y="851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6" name="Line 74"/>
            <p:cNvSpPr>
              <a:spLocks noChangeShapeType="1"/>
            </p:cNvSpPr>
            <p:nvPr/>
          </p:nvSpPr>
          <p:spPr bwMode="auto">
            <a:xfrm>
              <a:off x="3595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67" name="Line 75"/>
          <p:cNvSpPr>
            <a:spLocks noChangeShapeType="1"/>
          </p:cNvSpPr>
          <p:nvPr/>
        </p:nvSpPr>
        <p:spPr bwMode="auto">
          <a:xfrm flipH="1" flipV="1">
            <a:off x="4368801" y="404813"/>
            <a:ext cx="2106613" cy="20764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 flipH="1" flipV="1">
            <a:off x="4583114" y="404814"/>
            <a:ext cx="1163637" cy="203517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 flipV="1">
            <a:off x="4872038" y="908050"/>
            <a:ext cx="0" cy="2990850"/>
          </a:xfrm>
          <a:prstGeom prst="line">
            <a:avLst/>
          </a:prstGeom>
          <a:noFill/>
          <a:ln w="73025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81623" y="5893227"/>
            <a:ext cx="476344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VIRTUAL*, UPRIGHT, MAGNIFIED</a:t>
            </a:r>
            <a:endParaRPr lang="en-US" altLang="en-US" sz="2800">
              <a:latin typeface="+mn-lt"/>
            </a:endParaRPr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7896225" y="5944453"/>
            <a:ext cx="4204352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inside 2F &amp; SAME SIDE AS OBJECT</a:t>
            </a:r>
            <a:endParaRPr lang="en-US" altLang="en-US" sz="2800" b="1">
              <a:latin typeface="+mn-lt"/>
            </a:endParaRPr>
          </a:p>
        </p:txBody>
      </p:sp>
      <p:sp>
        <p:nvSpPr>
          <p:cNvPr id="8285" name="Text Box 93"/>
          <p:cNvSpPr txBox="1">
            <a:spLocks noChangeArrowheads="1"/>
          </p:cNvSpPr>
          <p:nvPr/>
        </p:nvSpPr>
        <p:spPr bwMode="auto">
          <a:xfrm>
            <a:off x="1847850" y="908050"/>
            <a:ext cx="2592388" cy="1200329"/>
          </a:xfrm>
          <a:prstGeom prst="rect">
            <a:avLst/>
          </a:prstGeom>
          <a:solidFill>
            <a:srgbClr val="E5FFE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+mn-lt"/>
              </a:rPr>
              <a:t>*</a:t>
            </a:r>
            <a:r>
              <a:rPr lang="en-GB" altLang="en-US" sz="1800" b="1">
                <a:latin typeface="+mn-lt"/>
              </a:rPr>
              <a:t>VIRTUAL Image</a:t>
            </a:r>
            <a:r>
              <a:rPr lang="en-GB" altLang="en-US" sz="1800">
                <a:latin typeface="+mn-lt"/>
              </a:rPr>
              <a:t>: Light does NOT actually pass through it – cannot be projected onto a screen</a:t>
            </a:r>
            <a:endParaRPr lang="en-US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0221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7" grpId="0" animBg="1"/>
      <p:bldP spid="8267" grpId="0" animBg="1"/>
      <p:bldP spid="8268" grpId="0" animBg="1"/>
      <p:bldP spid="8278" grpId="0" animBg="1"/>
      <p:bldP spid="8279" grpId="0" animBg="1"/>
      <p:bldP spid="8280" grpId="0" animBg="1"/>
      <p:bldP spid="828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5"/>
          <p:cNvSpPr>
            <a:spLocks noChangeShapeType="1"/>
          </p:cNvSpPr>
          <p:nvPr/>
        </p:nvSpPr>
        <p:spPr bwMode="auto">
          <a:xfrm>
            <a:off x="7751763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4872038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4" name="Freeform 8"/>
          <p:cNvSpPr>
            <a:spLocks/>
          </p:cNvSpPr>
          <p:nvPr/>
        </p:nvSpPr>
        <p:spPr bwMode="auto">
          <a:xfrm>
            <a:off x="6456363" y="1052513"/>
            <a:ext cx="215900" cy="3816350"/>
          </a:xfrm>
          <a:custGeom>
            <a:avLst/>
            <a:gdLst>
              <a:gd name="T0" fmla="*/ 2147483646 w 226"/>
              <a:gd name="T1" fmla="*/ 0 h 1588"/>
              <a:gd name="T2" fmla="*/ 0 w 226"/>
              <a:gd name="T3" fmla="*/ 2147483646 h 1588"/>
              <a:gd name="T4" fmla="*/ 2147483646 w 226"/>
              <a:gd name="T5" fmla="*/ 2147483646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" h="1588">
                <a:moveTo>
                  <a:pt x="226" y="0"/>
                </a:moveTo>
                <a:cubicBezTo>
                  <a:pt x="113" y="253"/>
                  <a:pt x="0" y="506"/>
                  <a:pt x="0" y="771"/>
                </a:cubicBezTo>
                <a:cubicBezTo>
                  <a:pt x="0" y="1036"/>
                  <a:pt x="188" y="1452"/>
                  <a:pt x="226" y="1588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5" name="Freeform 9"/>
          <p:cNvSpPr>
            <a:spLocks/>
          </p:cNvSpPr>
          <p:nvPr/>
        </p:nvSpPr>
        <p:spPr bwMode="auto">
          <a:xfrm rot="10800000">
            <a:off x="5951538" y="1052513"/>
            <a:ext cx="215900" cy="3816350"/>
          </a:xfrm>
          <a:custGeom>
            <a:avLst/>
            <a:gdLst>
              <a:gd name="T0" fmla="*/ 2147483646 w 226"/>
              <a:gd name="T1" fmla="*/ 0 h 1588"/>
              <a:gd name="T2" fmla="*/ 0 w 226"/>
              <a:gd name="T3" fmla="*/ 2147483646 h 1588"/>
              <a:gd name="T4" fmla="*/ 2147483646 w 226"/>
              <a:gd name="T5" fmla="*/ 2147483646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" h="1588">
                <a:moveTo>
                  <a:pt x="226" y="0"/>
                </a:moveTo>
                <a:cubicBezTo>
                  <a:pt x="113" y="253"/>
                  <a:pt x="0" y="506"/>
                  <a:pt x="0" y="771"/>
                </a:cubicBezTo>
                <a:cubicBezTo>
                  <a:pt x="0" y="1036"/>
                  <a:pt x="188" y="1452"/>
                  <a:pt x="226" y="1588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2640014" y="2924175"/>
            <a:ext cx="7272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4872038" y="2852738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656138" y="29972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+mn-lt"/>
              </a:rPr>
              <a:t>F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7535863" y="29972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+mn-lt"/>
              </a:rPr>
              <a:t>F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7751763" y="2852738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2711450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8472488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9191625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9912350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5591175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6311900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>
            <a:off x="7032625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3432175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4151313" y="765175"/>
            <a:ext cx="0" cy="4319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2711450" y="5084763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>
            <a:off x="2711450" y="765175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>
            <a:off x="2711450" y="1484313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3" name="Line 27"/>
          <p:cNvSpPr>
            <a:spLocks noChangeShapeType="1"/>
          </p:cNvSpPr>
          <p:nvPr/>
        </p:nvSpPr>
        <p:spPr bwMode="auto">
          <a:xfrm>
            <a:off x="2711450" y="2205038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4" name="Line 28"/>
          <p:cNvSpPr>
            <a:spLocks noChangeShapeType="1"/>
          </p:cNvSpPr>
          <p:nvPr/>
        </p:nvSpPr>
        <p:spPr bwMode="auto">
          <a:xfrm>
            <a:off x="2711450" y="3644900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2711450" y="4365625"/>
            <a:ext cx="72009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>
            <a:off x="3432175" y="2852738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>
            <a:off x="9191625" y="2852738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8" name="Text Box 32"/>
          <p:cNvSpPr txBox="1">
            <a:spLocks noChangeArrowheads="1"/>
          </p:cNvSpPr>
          <p:nvPr/>
        </p:nvSpPr>
        <p:spPr bwMode="auto">
          <a:xfrm>
            <a:off x="8904288" y="29972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+mn-lt"/>
              </a:rPr>
              <a:t>2F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69" name="Text Box 33"/>
          <p:cNvSpPr txBox="1">
            <a:spLocks noChangeArrowheads="1"/>
          </p:cNvSpPr>
          <p:nvPr/>
        </p:nvSpPr>
        <p:spPr bwMode="auto">
          <a:xfrm>
            <a:off x="3143251" y="29972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+mn-lt"/>
              </a:rPr>
              <a:t>2F</a:t>
            </a:r>
            <a:endParaRPr lang="en-US" altLang="en-US"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70" name="Text Box 34"/>
          <p:cNvSpPr txBox="1">
            <a:spLocks noChangeArrowheads="1"/>
          </p:cNvSpPr>
          <p:nvPr/>
        </p:nvSpPr>
        <p:spPr bwMode="auto">
          <a:xfrm>
            <a:off x="3359150" y="21590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atin typeface="+mn-lt"/>
              </a:rPr>
              <a:t>6. CONCAVE (DIVERGING) LENS</a:t>
            </a:r>
            <a:endParaRPr lang="en-US" altLang="en-US" sz="2400" b="1" u="sng" dirty="0">
              <a:latin typeface="+mn-lt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3935413" y="1484313"/>
            <a:ext cx="0" cy="1441450"/>
          </a:xfrm>
          <a:prstGeom prst="line">
            <a:avLst/>
          </a:prstGeom>
          <a:noFill/>
          <a:ln w="730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3588" name="Group 36"/>
          <p:cNvGrpSpPr>
            <a:grpSpLocks/>
          </p:cNvGrpSpPr>
          <p:nvPr/>
        </p:nvGrpSpPr>
        <p:grpSpPr bwMode="auto">
          <a:xfrm flipV="1">
            <a:off x="3959225" y="1417639"/>
            <a:ext cx="2376488" cy="73025"/>
            <a:chOff x="612" y="799"/>
            <a:chExt cx="2268" cy="0"/>
          </a:xfrm>
        </p:grpSpPr>
        <p:sp>
          <p:nvSpPr>
            <p:cNvPr id="35892" name="Line 37"/>
            <p:cNvSpPr>
              <a:spLocks noChangeShapeType="1"/>
            </p:cNvSpPr>
            <p:nvPr/>
          </p:nvSpPr>
          <p:spPr bwMode="auto">
            <a:xfrm>
              <a:off x="612" y="799"/>
              <a:ext cx="22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3" name="Line 38"/>
            <p:cNvSpPr>
              <a:spLocks noChangeShapeType="1"/>
            </p:cNvSpPr>
            <p:nvPr/>
          </p:nvSpPr>
          <p:spPr bwMode="auto">
            <a:xfrm>
              <a:off x="1292" y="799"/>
              <a:ext cx="4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91" name="Group 39"/>
          <p:cNvGrpSpPr>
            <a:grpSpLocks/>
          </p:cNvGrpSpPr>
          <p:nvPr/>
        </p:nvGrpSpPr>
        <p:grpSpPr bwMode="auto">
          <a:xfrm>
            <a:off x="3935414" y="1484313"/>
            <a:ext cx="6192837" cy="3744912"/>
            <a:chOff x="612" y="799"/>
            <a:chExt cx="4853" cy="1951"/>
          </a:xfrm>
        </p:grpSpPr>
        <p:sp>
          <p:nvSpPr>
            <p:cNvPr id="35890" name="Line 40"/>
            <p:cNvSpPr>
              <a:spLocks noChangeShapeType="1"/>
            </p:cNvSpPr>
            <p:nvPr/>
          </p:nvSpPr>
          <p:spPr bwMode="auto">
            <a:xfrm>
              <a:off x="612" y="799"/>
              <a:ext cx="4853" cy="19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Line 41"/>
            <p:cNvSpPr>
              <a:spLocks noChangeShapeType="1"/>
            </p:cNvSpPr>
            <p:nvPr/>
          </p:nvSpPr>
          <p:spPr bwMode="auto">
            <a:xfrm>
              <a:off x="3334" y="1888"/>
              <a:ext cx="45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94" name="Group 42"/>
          <p:cNvGrpSpPr>
            <a:grpSpLocks/>
          </p:cNvGrpSpPr>
          <p:nvPr/>
        </p:nvGrpSpPr>
        <p:grpSpPr bwMode="auto">
          <a:xfrm flipV="1">
            <a:off x="6311901" y="476251"/>
            <a:ext cx="1008063" cy="1008063"/>
            <a:chOff x="2880" y="799"/>
            <a:chExt cx="2404" cy="2404"/>
          </a:xfrm>
        </p:grpSpPr>
        <p:sp>
          <p:nvSpPr>
            <p:cNvPr id="35888" name="Line 43"/>
            <p:cNvSpPr>
              <a:spLocks noChangeShapeType="1"/>
            </p:cNvSpPr>
            <p:nvPr/>
          </p:nvSpPr>
          <p:spPr bwMode="auto">
            <a:xfrm>
              <a:off x="2880" y="799"/>
              <a:ext cx="2404" cy="24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Line 44"/>
            <p:cNvSpPr>
              <a:spLocks noChangeShapeType="1"/>
            </p:cNvSpPr>
            <p:nvPr/>
          </p:nvSpPr>
          <p:spPr bwMode="auto">
            <a:xfrm>
              <a:off x="3651" y="1570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2279651" y="5300664"/>
            <a:ext cx="7561263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: VIRTUAL, UPRIGHT, DIMINSHED</a:t>
            </a:r>
            <a:endParaRPr lang="en-US" altLang="en-US" sz="2800">
              <a:latin typeface="+mn-lt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2279651" y="6021389"/>
            <a:ext cx="8137525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IMAGE</a:t>
            </a:r>
            <a:r>
              <a:rPr lang="en-GB" altLang="en-US" sz="2400">
                <a:latin typeface="+mn-lt"/>
              </a:rPr>
              <a:t> </a:t>
            </a:r>
            <a:r>
              <a:rPr lang="en-GB" altLang="en-US" sz="2400" b="1">
                <a:solidFill>
                  <a:srgbClr val="009900"/>
                </a:solidFill>
                <a:latin typeface="+mn-lt"/>
              </a:rPr>
              <a:t>POSITION: </a:t>
            </a:r>
            <a:r>
              <a:rPr lang="en-GB" altLang="en-US" sz="2400" b="1">
                <a:latin typeface="+mn-lt"/>
              </a:rPr>
              <a:t>INSIDE F SAME SIDE AS OBJECT</a:t>
            </a:r>
            <a:endParaRPr lang="en-US" altLang="en-US" sz="2800" b="1">
              <a:latin typeface="+mn-lt"/>
            </a:endParaRPr>
          </a:p>
        </p:txBody>
      </p:sp>
      <p:sp>
        <p:nvSpPr>
          <p:cNvPr id="35880" name="Text Box 51"/>
          <p:cNvSpPr txBox="1">
            <a:spLocks noChangeArrowheads="1"/>
          </p:cNvSpPr>
          <p:nvPr/>
        </p:nvSpPr>
        <p:spPr bwMode="auto">
          <a:xfrm>
            <a:off x="8147050" y="6553200"/>
            <a:ext cx="252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latin typeface="+mn-lt"/>
              </a:rPr>
              <a:t>Arrow key to animate slide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5881" name="Line 52"/>
          <p:cNvSpPr>
            <a:spLocks noChangeShapeType="1"/>
          </p:cNvSpPr>
          <p:nvPr/>
        </p:nvSpPr>
        <p:spPr bwMode="auto">
          <a:xfrm>
            <a:off x="5951539" y="48688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2" name="Line 53"/>
          <p:cNvSpPr>
            <a:spLocks noChangeShapeType="1"/>
          </p:cNvSpPr>
          <p:nvPr/>
        </p:nvSpPr>
        <p:spPr bwMode="auto">
          <a:xfrm>
            <a:off x="5951539" y="105251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 flipV="1">
            <a:off x="4872038" y="1484313"/>
            <a:ext cx="1439862" cy="14398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 flipV="1">
            <a:off x="5410200" y="2368551"/>
            <a:ext cx="0" cy="557213"/>
          </a:xfrm>
          <a:prstGeom prst="line">
            <a:avLst/>
          </a:prstGeom>
          <a:noFill/>
          <a:ln w="73025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8" name="AutoShape 56"/>
          <p:cNvSpPr>
            <a:spLocks noChangeArrowheads="1"/>
          </p:cNvSpPr>
          <p:nvPr/>
        </p:nvSpPr>
        <p:spPr bwMode="auto">
          <a:xfrm>
            <a:off x="442913" y="3113932"/>
            <a:ext cx="2376488" cy="1584325"/>
          </a:xfrm>
          <a:prstGeom prst="wedgeRoundRectCallout">
            <a:avLst>
              <a:gd name="adj1" fmla="val 37102"/>
              <a:gd name="adj2" fmla="val 858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+mn-lt"/>
              </a:rPr>
              <a:t>Same type of image for all object positions</a:t>
            </a:r>
            <a:endParaRPr lang="en-US" alt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279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 animBg="1"/>
      <p:bldP spid="23597" grpId="0" animBg="1"/>
      <p:bldP spid="23598" grpId="0" animBg="1"/>
      <p:bldP spid="23606" grpId="0" animBg="1"/>
      <p:bldP spid="23607" grpId="0" animBg="1"/>
      <p:bldP spid="2360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6" y="0"/>
            <a:ext cx="9119464" cy="6782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9" y="4525702"/>
            <a:ext cx="11184815" cy="20259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11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1" y="151917"/>
            <a:ext cx="8365182" cy="65541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5" y="3480380"/>
            <a:ext cx="11686551" cy="3225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22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37088"/>
            <a:ext cx="6647426" cy="659193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28" y="1932972"/>
            <a:ext cx="10611947" cy="47737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876" y="507256"/>
            <a:ext cx="8192103" cy="61994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45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2" y="32853"/>
            <a:ext cx="7360414" cy="67842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75" y="3553428"/>
            <a:ext cx="7166801" cy="30746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74" y="1901262"/>
            <a:ext cx="10937862" cy="39208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72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" y="125052"/>
            <a:ext cx="8320088" cy="65939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0" y="3016577"/>
            <a:ext cx="11491877" cy="370240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081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0JzscbSaab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" y="161290"/>
            <a:ext cx="11531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241"/>
            <a:ext cx="10515600" cy="87376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Visible light – key words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0480"/>
            <a:ext cx="11623040" cy="5405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Absorb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light </a:t>
            </a:r>
            <a:r>
              <a:rPr lang="en-GB" dirty="0" smtClean="0"/>
              <a:t>is taken in by the object it hits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Diffuse </a:t>
            </a:r>
            <a:r>
              <a:rPr lang="en-GB" dirty="0" smtClean="0">
                <a:solidFill>
                  <a:srgbClr val="FF0000"/>
                </a:solidFill>
              </a:rPr>
              <a:t>reflection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reflection </a:t>
            </a:r>
            <a:r>
              <a:rPr lang="en-GB" dirty="0" smtClean="0"/>
              <a:t>from a rough surface – the light rays are scattered in different directions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Opaque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an </a:t>
            </a:r>
            <a:r>
              <a:rPr lang="en-GB" dirty="0" smtClean="0"/>
              <a:t>object that light cannot pass through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Specular </a:t>
            </a:r>
            <a:r>
              <a:rPr lang="en-GB" dirty="0" smtClean="0">
                <a:solidFill>
                  <a:srgbClr val="FF0000"/>
                </a:solidFill>
              </a:rPr>
              <a:t>reflection 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reflection </a:t>
            </a:r>
            <a:r>
              <a:rPr lang="en-GB" dirty="0" smtClean="0"/>
              <a:t>from a smooth surface. Each light ray is reflected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Translucent</a:t>
            </a:r>
            <a:r>
              <a:rPr lang="en-GB" dirty="0" smtClean="0"/>
              <a:t>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an </a:t>
            </a:r>
            <a:r>
              <a:rPr lang="en-GB" dirty="0" smtClean="0"/>
              <a:t>object that allows light to pass through</a:t>
            </a:r>
            <a:r>
              <a:rPr lang="en-GB" smtClean="0"/>
              <a:t>, </a:t>
            </a:r>
            <a:r>
              <a:rPr lang="en-GB" smtClean="0"/>
              <a:t>but </a:t>
            </a:r>
            <a:r>
              <a:rPr lang="en-GB" dirty="0" smtClean="0"/>
              <a:t>the light is scattered or refracted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Transmission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a </a:t>
            </a:r>
            <a:r>
              <a:rPr lang="en-GB" dirty="0" smtClean="0"/>
              <a:t>wave passing through a substance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Transparent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object </a:t>
            </a:r>
            <a:r>
              <a:rPr lang="en-GB" dirty="0" smtClean="0"/>
              <a:t>that transmits all the incident light that enters the object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7647"/>
          <a:stretch/>
        </p:blipFill>
        <p:spPr bwMode="auto">
          <a:xfrm>
            <a:off x="1314680" y="859315"/>
            <a:ext cx="9010909" cy="33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9042" y="448812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Each colour in the electromagnetic spectrum as it’s own narrow band. These bands merge into each other.</a:t>
            </a:r>
          </a:p>
          <a:p>
            <a:endParaRPr lang="en-GB" sz="2800" dirty="0"/>
          </a:p>
          <a:p>
            <a:r>
              <a:rPr lang="en-GB" sz="3200" dirty="0"/>
              <a:t>Also written in standard form</a:t>
            </a:r>
          </a:p>
          <a:p>
            <a:r>
              <a:rPr lang="en-GB" sz="3200" b="1" dirty="0"/>
              <a:t>Violet </a:t>
            </a:r>
            <a:r>
              <a:rPr lang="en-GB" sz="3200" dirty="0"/>
              <a:t>400-450 nm     or   4 x10</a:t>
            </a:r>
            <a:r>
              <a:rPr lang="en-GB" sz="3200" baseline="30000" dirty="0"/>
              <a:t>-7</a:t>
            </a:r>
            <a:r>
              <a:rPr lang="en-GB" sz="3200" dirty="0"/>
              <a:t> to 4.5 x 10</a:t>
            </a:r>
            <a:r>
              <a:rPr lang="en-GB" sz="3200" baseline="30000" dirty="0"/>
              <a:t>-7</a:t>
            </a:r>
            <a:r>
              <a:rPr lang="en-GB" sz="3200" dirty="0"/>
              <a:t> 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14680" y="-62799"/>
            <a:ext cx="9144000" cy="922114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/>
              <a:t>Visible light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36660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Te6snlZBp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371" y="85381"/>
            <a:ext cx="11753161" cy="66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520" y="1156202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Work by </a:t>
            </a:r>
            <a:r>
              <a:rPr lang="en-GB" dirty="0" smtClean="0">
                <a:solidFill>
                  <a:srgbClr val="FF0000"/>
                </a:solidFill>
              </a:rPr>
              <a:t>absorbing</a:t>
            </a:r>
            <a:r>
              <a:rPr lang="en-GB" dirty="0" smtClean="0"/>
              <a:t> certain wavelengths and </a:t>
            </a:r>
            <a:r>
              <a:rPr lang="en-GB" dirty="0" smtClean="0">
                <a:solidFill>
                  <a:srgbClr val="FF0000"/>
                </a:solidFill>
              </a:rPr>
              <a:t>transmitting</a:t>
            </a:r>
            <a:r>
              <a:rPr lang="en-GB" dirty="0" smtClean="0"/>
              <a:t> other wavelengths.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884395"/>
            <a:ext cx="5211803" cy="310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5216" y="230833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red filter will absorb all wavelengths contained in white light and transmit only red light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4680" y="-62799"/>
            <a:ext cx="91440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u="sng" dirty="0" smtClean="0"/>
              <a:t>Visible light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8832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6" y="443294"/>
            <a:ext cx="8879206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146" y="5473005"/>
            <a:ext cx="8430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colour of the  surface of any </a:t>
            </a:r>
            <a:r>
              <a:rPr lang="en-GB" sz="2800" dirty="0">
                <a:solidFill>
                  <a:srgbClr val="FF0000"/>
                </a:solidFill>
              </a:rPr>
              <a:t>opaque</a:t>
            </a:r>
            <a:r>
              <a:rPr lang="en-GB" sz="2800" dirty="0"/>
              <a:t> object depends on chemicals called pigments. Pigments absorb certain wavelengths and reflect others.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14680" y="-62799"/>
            <a:ext cx="9144000" cy="922114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/>
              <a:t>Visible light</a:t>
            </a:r>
            <a:endParaRPr lang="en-GB" sz="3600" b="1" u="sng" dirty="0"/>
          </a:p>
        </p:txBody>
      </p:sp>
      <p:sp>
        <p:nvSpPr>
          <p:cNvPr id="2" name="Rounded Rectangle 1"/>
          <p:cNvSpPr/>
          <p:nvPr/>
        </p:nvSpPr>
        <p:spPr>
          <a:xfrm>
            <a:off x="9285670" y="2334731"/>
            <a:ext cx="2805629" cy="20941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If all wavelengths of light are absorbed the object appears BLACK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386371" y="4706038"/>
            <a:ext cx="2805629" cy="21519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If all wavelengths of light are reflected the object appears WHITE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14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311" y="5508139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colour you see objects as depends on the objects colour and the light you view it in</a:t>
            </a:r>
            <a:r>
              <a:rPr lang="en-GB" sz="3600" dirty="0" smtClean="0"/>
              <a:t>.</a:t>
            </a:r>
            <a:endParaRPr lang="en-GB" sz="28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b="12352"/>
          <a:stretch/>
        </p:blipFill>
        <p:spPr bwMode="auto">
          <a:xfrm>
            <a:off x="1880166" y="3095674"/>
            <a:ext cx="8612753" cy="24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2311" y="1191175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colour of the  surface of any opaque object depends on chemicals called pigments. Pigments absorb certain wavelengths and reflect others.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14680" y="-62799"/>
            <a:ext cx="91440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u="sng" dirty="0" smtClean="0"/>
              <a:t>Visible light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28378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1" y="144496"/>
            <a:ext cx="11935022" cy="613373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6816" y="4194928"/>
            <a:ext cx="11764652" cy="1885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4" y="124619"/>
            <a:ext cx="11576803" cy="656233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4714"/>
            <a:ext cx="11253639" cy="579971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598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vVQAg_oA2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144780"/>
            <a:ext cx="116332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660" y="116632"/>
            <a:ext cx="612068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u="sng" dirty="0" smtClean="0"/>
              <a:t>Infrared Radiation</a:t>
            </a:r>
            <a:endParaRPr lang="en-GB" sz="4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919535" y="1268760"/>
            <a:ext cx="9383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objects give off infrared radiation.</a:t>
            </a:r>
          </a:p>
          <a:p>
            <a:endParaRPr lang="en-GB" sz="2400" dirty="0"/>
          </a:p>
          <a:p>
            <a:r>
              <a:rPr lang="en-GB" sz="2400" dirty="0"/>
              <a:t>The higher the temperature of an object the more infrared radiation it will emit.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24" y="2625688"/>
            <a:ext cx="5616624" cy="42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660" y="116632"/>
            <a:ext cx="612068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u="sng" dirty="0" smtClean="0"/>
              <a:t>Infrared Radiation</a:t>
            </a:r>
            <a:endParaRPr lang="en-GB" sz="4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461821" y="1327700"/>
            <a:ext cx="9105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Not only do objects give off (emit) infrared radiation, they also absorb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When an object is at constant temperature it is absorbing and emitting infrared radiation at the same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Objects that are good at absorbing are also very good at emitting.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Perfect black body </a:t>
            </a:r>
            <a:r>
              <a:rPr lang="en-GB" sz="2400" dirty="0"/>
              <a:t>will absorb </a:t>
            </a:r>
            <a:r>
              <a:rPr lang="en-GB" sz="2400" dirty="0">
                <a:solidFill>
                  <a:srgbClr val="FF0000"/>
                </a:solidFill>
              </a:rPr>
              <a:t>ALL OF THE RADIATION THAT HITS IT</a:t>
            </a:r>
            <a:r>
              <a:rPr lang="en-GB" sz="2400" dirty="0"/>
              <a:t>.  This means that it is very good at emitting radiation too.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Black body radiation</a:t>
            </a:r>
            <a:r>
              <a:rPr lang="en-GB" sz="2400" dirty="0"/>
              <a:t> is the radiation emitted by a </a:t>
            </a:r>
            <a:r>
              <a:rPr lang="en-GB" sz="2400" b="1" dirty="0"/>
              <a:t>perfect black body.</a:t>
            </a:r>
          </a:p>
        </p:txBody>
      </p:sp>
    </p:spTree>
    <p:extLst>
      <p:ext uri="{BB962C8B-B14F-4D97-AF65-F5344CB8AC3E}">
        <p14:creationId xmlns:p14="http://schemas.microsoft.com/office/powerpoint/2010/main" val="2870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image black body peak wave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2" y="688497"/>
            <a:ext cx="7823218" cy="56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4711" y="1292197"/>
            <a:ext cx="3124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As the temperature increases (in Kelvin), the glow of the object becomes more intense. </a:t>
            </a:r>
          </a:p>
          <a:p>
            <a:endParaRPr lang="en-GB" sz="2800" i="1" dirty="0"/>
          </a:p>
          <a:p>
            <a:r>
              <a:rPr lang="en-GB" sz="2800" i="1" dirty="0"/>
              <a:t>As the temperature increases so too does the peak wavelength.</a:t>
            </a:r>
          </a:p>
        </p:txBody>
      </p:sp>
    </p:spTree>
    <p:extLst>
      <p:ext uri="{BB962C8B-B14F-4D97-AF65-F5344CB8AC3E}">
        <p14:creationId xmlns:p14="http://schemas.microsoft.com/office/powerpoint/2010/main" val="35692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5" y="96428"/>
            <a:ext cx="6057900" cy="64389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59" y="814624"/>
            <a:ext cx="8166186" cy="15029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22" y="2452540"/>
            <a:ext cx="7413723" cy="216089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6" y="365125"/>
            <a:ext cx="10563225" cy="42862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41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ucu7YshyQ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75260"/>
            <a:ext cx="11470640" cy="64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3" y="109685"/>
            <a:ext cx="8387646" cy="66434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6" y="957262"/>
            <a:ext cx="11715659" cy="34544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237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1811</Words>
  <Application>Microsoft Office PowerPoint</Application>
  <PresentationFormat>Widescreen</PresentationFormat>
  <Paragraphs>251</Paragraphs>
  <Slides>90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The nature of waves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waves </vt:lpstr>
      <vt:lpstr>Waves – required practical x2</vt:lpstr>
      <vt:lpstr>Using a ripple tank – required practical</vt:lpstr>
      <vt:lpstr>Measuring speed of sound in air – required practical</vt:lpstr>
      <vt:lpstr>PowerPoint Presentation</vt:lpstr>
      <vt:lpstr>PowerPoint Presentation</vt:lpstr>
      <vt:lpstr>PowerPoint Presentation</vt:lpstr>
      <vt:lpstr>Wave properties: reflection </vt:lpstr>
      <vt:lpstr>Investigation of reflection and refraction</vt:lpstr>
      <vt:lpstr>PowerPoint Presentation</vt:lpstr>
      <vt:lpstr>PowerPoint Presentation</vt:lpstr>
      <vt:lpstr>PowerPoint Presentation</vt:lpstr>
      <vt:lpstr>Sound</vt:lpstr>
      <vt:lpstr>PowerPoint Presentation</vt:lpstr>
      <vt:lpstr>PowerPoint Presentation</vt:lpstr>
      <vt:lpstr>PowerPoint Presentation</vt:lpstr>
      <vt:lpstr>PowerPoint Presentation</vt:lpstr>
      <vt:lpstr>What are Ultrasounds?</vt:lpstr>
      <vt:lpstr>How does an Ultrasound work?</vt:lpstr>
      <vt:lpstr>Uses of Ultrasounds</vt:lpstr>
      <vt:lpstr>PowerPoint Presentation</vt:lpstr>
      <vt:lpstr>PowerPoint Presentation</vt:lpstr>
      <vt:lpstr>Primary Waves (P-Waves) - Longitudinal</vt:lpstr>
      <vt:lpstr>Secondary Waves (S-Waves) - Transverse</vt:lpstr>
      <vt:lpstr>Echo Sounding/Location</vt:lpstr>
      <vt:lpstr>Calculating the distance</vt:lpstr>
      <vt:lpstr>Calculate the depth of the ocean</vt:lpstr>
      <vt:lpstr>PowerPoint Presentation</vt:lpstr>
      <vt:lpstr>PowerPoint Presentation</vt:lpstr>
      <vt:lpstr>PowerPoint Presentation</vt:lpstr>
      <vt:lpstr>The electromagnetic spectrum </vt:lpstr>
      <vt:lpstr>PowerPoint Presentation</vt:lpstr>
      <vt:lpstr>PowerPoint Presentation</vt:lpstr>
      <vt:lpstr>PowerPoint Presentation</vt:lpstr>
      <vt:lpstr>Wave properties: refraction  </vt:lpstr>
      <vt:lpstr>Infrared investigation</vt:lpstr>
      <vt:lpstr>PowerPoint Presentation</vt:lpstr>
      <vt:lpstr>PowerPoint Presentation</vt:lpstr>
      <vt:lpstr>PowerPoint Presentation</vt:lpstr>
      <vt:lpstr>PowerPoint Presentation</vt:lpstr>
      <vt:lpstr>Light, infrared, microwaves and radio waves </vt:lpstr>
      <vt:lpstr>Communications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Visible light – key words</vt:lpstr>
      <vt:lpstr>Visible light</vt:lpstr>
      <vt:lpstr>PowerPoint Presentation</vt:lpstr>
      <vt:lpstr>Visible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30</cp:revision>
  <dcterms:created xsi:type="dcterms:W3CDTF">2018-05-16T16:26:21Z</dcterms:created>
  <dcterms:modified xsi:type="dcterms:W3CDTF">2018-05-25T14:12:24Z</dcterms:modified>
</cp:coreProperties>
</file>