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10" r:id="rId3"/>
    <p:sldId id="268" r:id="rId4"/>
    <p:sldId id="269" r:id="rId5"/>
    <p:sldId id="287" r:id="rId6"/>
    <p:sldId id="312" r:id="rId7"/>
    <p:sldId id="290" r:id="rId8"/>
    <p:sldId id="289" r:id="rId9"/>
    <p:sldId id="257" r:id="rId10"/>
    <p:sldId id="272" r:id="rId11"/>
    <p:sldId id="270" r:id="rId12"/>
    <p:sldId id="313" r:id="rId13"/>
    <p:sldId id="271" r:id="rId14"/>
    <p:sldId id="259" r:id="rId15"/>
    <p:sldId id="279" r:id="rId16"/>
    <p:sldId id="321" r:id="rId17"/>
    <p:sldId id="280" r:id="rId18"/>
    <p:sldId id="281" r:id="rId19"/>
    <p:sldId id="314" r:id="rId20"/>
    <p:sldId id="282" r:id="rId21"/>
    <p:sldId id="283" r:id="rId22"/>
    <p:sldId id="315" r:id="rId23"/>
    <p:sldId id="284" r:id="rId24"/>
    <p:sldId id="285" r:id="rId25"/>
    <p:sldId id="260" r:id="rId26"/>
    <p:sldId id="316" r:id="rId27"/>
    <p:sldId id="286" r:id="rId28"/>
    <p:sldId id="261" r:id="rId29"/>
    <p:sldId id="262" r:id="rId30"/>
    <p:sldId id="317" r:id="rId31"/>
    <p:sldId id="292" r:id="rId32"/>
    <p:sldId id="263" r:id="rId33"/>
    <p:sldId id="293" r:id="rId34"/>
    <p:sldId id="264" r:id="rId35"/>
    <p:sldId id="295" r:id="rId36"/>
    <p:sldId id="296" r:id="rId37"/>
    <p:sldId id="307" r:id="rId38"/>
    <p:sldId id="298" r:id="rId39"/>
    <p:sldId id="299" r:id="rId40"/>
    <p:sldId id="266" r:id="rId41"/>
    <p:sldId id="318" r:id="rId42"/>
    <p:sldId id="303" r:id="rId43"/>
    <p:sldId id="300" r:id="rId44"/>
    <p:sldId id="267" r:id="rId45"/>
    <p:sldId id="319" r:id="rId46"/>
    <p:sldId id="304" r:id="rId47"/>
    <p:sldId id="305" r:id="rId48"/>
    <p:sldId id="301" r:id="rId49"/>
    <p:sldId id="265" r:id="rId50"/>
    <p:sldId id="320" r:id="rId51"/>
    <p:sldId id="306" r:id="rId52"/>
    <p:sldId id="302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B8885-FC2E-41E2-BB59-5D2C94C5B05B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126-C61E-452E-B8BB-EFAC0C176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8CC5F7-ADCA-433C-9AA2-F5C4B66833D1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945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8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DF38-ED16-4569-A5BE-921503C6AB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562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53975"/>
            <a:ext cx="109728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2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7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2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1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5p06i9ilm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2TEfhwgq8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4Co4N-Jmb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rBJ6-uGF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ojotwxPD6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l8fQjxcO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6qcNNJFy6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.uk/url?sa=i&amp;rct=j&amp;q=&amp;esrc=s&amp;frm=1&amp;source=images&amp;cd=&amp;cad=rja&amp;uact=8&amp;ved=0CAcQjRw&amp;url=http://stuffpoint.com/coke/image/330409/coca-cola-picture/&amp;ei=qTXOVPrXIozpaKDGgPAO&amp;bvm=bv.85076809,d.ZGU&amp;psig=AFQjCNFXe1OlM5kZX6aTsJLOtucxmp9UCw&amp;ust=14228866440948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lI5m0RQqik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gzmRrAXT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tmV4Q0t6MI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6LV63WtuvJ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0" y="102596"/>
            <a:ext cx="8343900" cy="62293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02" y="1688952"/>
            <a:ext cx="11344493" cy="508180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280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6600" b="1" u="sng" dirty="0" smtClean="0">
                <a:latin typeface="+mn-lt"/>
              </a:rPr>
              <a:t>F</a:t>
            </a:r>
            <a:r>
              <a:rPr lang="en-GB" altLang="en-US" sz="5400" b="1" u="sng" dirty="0" smtClean="0">
                <a:latin typeface="+mn-lt"/>
              </a:rPr>
              <a:t>actors affecting rate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6756" y="1926020"/>
            <a:ext cx="8218487" cy="4525963"/>
          </a:xfrm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algn="ctr" eaLnBrk="1" hangingPunct="1"/>
            <a:r>
              <a:rPr lang="en-GB" altLang="en-US" sz="4400" dirty="0" smtClean="0">
                <a:solidFill>
                  <a:srgbClr val="FF9900"/>
                </a:solidFill>
              </a:rPr>
              <a:t>P</a:t>
            </a:r>
            <a:r>
              <a:rPr lang="en-GB" altLang="en-US" sz="4400" dirty="0" smtClean="0"/>
              <a:t>ressure/</a:t>
            </a:r>
            <a:r>
              <a:rPr lang="en-GB" altLang="en-US" sz="4400" dirty="0" smtClean="0">
                <a:solidFill>
                  <a:srgbClr val="FF0000"/>
                </a:solidFill>
              </a:rPr>
              <a:t>C</a:t>
            </a:r>
            <a:r>
              <a:rPr lang="en-GB" altLang="en-US" sz="4400" dirty="0" smtClean="0"/>
              <a:t>oncentration</a:t>
            </a:r>
          </a:p>
          <a:p>
            <a:pPr algn="ctr" eaLnBrk="1" hangingPunct="1"/>
            <a:r>
              <a:rPr lang="en-GB" altLang="en-US" sz="4400" dirty="0" smtClean="0">
                <a:solidFill>
                  <a:srgbClr val="7030A0"/>
                </a:solidFill>
              </a:rPr>
              <a:t>T</a:t>
            </a:r>
            <a:r>
              <a:rPr lang="en-GB" altLang="en-US" sz="4400" dirty="0" smtClean="0"/>
              <a:t>emperature</a:t>
            </a:r>
          </a:p>
          <a:p>
            <a:pPr algn="ctr" eaLnBrk="1" hangingPunct="1"/>
            <a:r>
              <a:rPr lang="en-GB" altLang="en-US" sz="4400" dirty="0" smtClean="0">
                <a:solidFill>
                  <a:srgbClr val="008000"/>
                </a:solidFill>
              </a:rPr>
              <a:t>S</a:t>
            </a:r>
            <a:r>
              <a:rPr lang="en-GB" altLang="en-US" sz="4400" dirty="0" smtClean="0"/>
              <a:t>urface Area</a:t>
            </a:r>
          </a:p>
          <a:p>
            <a:pPr algn="ctr" eaLnBrk="1" hangingPunct="1"/>
            <a:r>
              <a:rPr lang="en-GB" altLang="en-US" sz="4400" dirty="0" smtClean="0">
                <a:solidFill>
                  <a:srgbClr val="3333FF"/>
                </a:solidFill>
              </a:rPr>
              <a:t>C</a:t>
            </a:r>
            <a:r>
              <a:rPr lang="en-GB" altLang="en-US" sz="4400" dirty="0" smtClean="0"/>
              <a:t>atalysts </a:t>
            </a:r>
          </a:p>
        </p:txBody>
      </p:sp>
    </p:spTree>
    <p:extLst>
      <p:ext uri="{BB962C8B-B14F-4D97-AF65-F5344CB8AC3E}">
        <p14:creationId xmlns:p14="http://schemas.microsoft.com/office/powerpoint/2010/main" val="35574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u="sng" dirty="0" smtClean="0"/>
              <a:t>How can we measure the rate?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Volume of gas produced</a:t>
            </a:r>
          </a:p>
          <a:p>
            <a:r>
              <a:rPr lang="en-GB" dirty="0" smtClean="0"/>
              <a:t>Change in mass</a:t>
            </a:r>
          </a:p>
          <a:p>
            <a:r>
              <a:rPr lang="en-GB" dirty="0" smtClean="0"/>
              <a:t>Colour change</a:t>
            </a:r>
          </a:p>
          <a:p>
            <a:r>
              <a:rPr lang="en-GB" dirty="0" smtClean="0"/>
              <a:t>Precipitate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0" y="4264463"/>
            <a:ext cx="11782425" cy="10287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558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N5p06i9ilm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443" y="139147"/>
            <a:ext cx="11483009" cy="64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10624" y="3834469"/>
            <a:ext cx="2479563" cy="12197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Warm sodium thiosulfate</a:t>
            </a:r>
          </a:p>
          <a:p>
            <a:r>
              <a:rPr lang="en-GB" sz="1600" dirty="0" smtClean="0"/>
              <a:t>Cold sodium thiosulfate</a:t>
            </a:r>
          </a:p>
          <a:p>
            <a:r>
              <a:rPr lang="en-GB" sz="1600" dirty="0" smtClean="0"/>
              <a:t>1M </a:t>
            </a:r>
            <a:r>
              <a:rPr lang="en-GB" sz="1600" dirty="0" err="1" smtClean="0"/>
              <a:t>HCl</a:t>
            </a:r>
            <a:endParaRPr lang="en-GB" sz="16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63890" y="3787928"/>
            <a:ext cx="2286139" cy="9416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Magnesium powder</a:t>
            </a:r>
          </a:p>
          <a:p>
            <a:r>
              <a:rPr lang="en-GB" sz="1800" dirty="0" smtClean="0"/>
              <a:t>1M </a:t>
            </a:r>
            <a:r>
              <a:rPr lang="en-GB" sz="1800" dirty="0" err="1" smtClean="0"/>
              <a:t>HCl</a:t>
            </a:r>
            <a:endParaRPr lang="en-GB" sz="1800" dirty="0" smtClean="0"/>
          </a:p>
          <a:p>
            <a:r>
              <a:rPr lang="en-GB" sz="1800" dirty="0" smtClean="0"/>
              <a:t>0.5M </a:t>
            </a:r>
            <a:r>
              <a:rPr lang="en-GB" sz="1800" dirty="0" err="1" smtClean="0"/>
              <a:t>HCl</a:t>
            </a:r>
            <a:endParaRPr lang="en-GB" sz="1800" dirty="0" smtClean="0"/>
          </a:p>
          <a:p>
            <a:endParaRPr lang="en-GB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77" y="-64321"/>
            <a:ext cx="8098971" cy="1325563"/>
          </a:xfrm>
        </p:spPr>
        <p:txBody>
          <a:bodyPr>
            <a:normAutofit/>
          </a:bodyPr>
          <a:lstStyle/>
          <a:p>
            <a:r>
              <a:rPr lang="en-GB" sz="4000" b="1" u="sng" dirty="0" smtClean="0"/>
              <a:t>How do we do them?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22" y="4674824"/>
            <a:ext cx="1862959" cy="162855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1800" dirty="0" smtClean="0"/>
              <a:t>Magnesium strips</a:t>
            </a:r>
            <a:endParaRPr lang="en-GB" sz="1800" dirty="0"/>
          </a:p>
          <a:p>
            <a:r>
              <a:rPr lang="en-GB" sz="1800" dirty="0" smtClean="0"/>
              <a:t>Magnesium powder</a:t>
            </a:r>
          </a:p>
          <a:p>
            <a:r>
              <a:rPr lang="en-GB" sz="1800" dirty="0" smtClean="0"/>
              <a:t>1M </a:t>
            </a:r>
            <a:r>
              <a:rPr lang="en-GB" sz="1800" dirty="0" err="1" smtClean="0"/>
              <a:t>HCl</a:t>
            </a:r>
            <a:endParaRPr lang="en-GB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3" y="1082406"/>
            <a:ext cx="6552246" cy="2742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378" y="1092256"/>
            <a:ext cx="7094483" cy="2698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34" y="3810470"/>
            <a:ext cx="3991434" cy="29287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ounded Rectangular Callout 8"/>
          <p:cNvSpPr/>
          <p:nvPr/>
        </p:nvSpPr>
        <p:spPr>
          <a:xfrm>
            <a:off x="813056" y="5246715"/>
            <a:ext cx="2175641" cy="1492469"/>
          </a:xfrm>
          <a:prstGeom prst="wedgeRoundRectCallout">
            <a:avLst>
              <a:gd name="adj1" fmla="val 75682"/>
              <a:gd name="adj2" fmla="val -60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are the independent, dependent and control variables in each experiment?</a:t>
            </a:r>
            <a:endParaRPr lang="en-GB" dirty="0"/>
          </a:p>
        </p:txBody>
      </p:sp>
      <p:sp>
        <p:nvSpPr>
          <p:cNvPr id="11" name="Horizontal Scroll 10"/>
          <p:cNvSpPr/>
          <p:nvPr/>
        </p:nvSpPr>
        <p:spPr>
          <a:xfrm>
            <a:off x="7766703" y="0"/>
            <a:ext cx="4078456" cy="109225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need a suitable table to record your results. We will be drawing graphs to calculate rates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45983" y="-18523"/>
            <a:ext cx="3208846" cy="109225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Think about how often you will need to make measurements (time interval)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animBg="1"/>
      <p:bldP spid="7" grpId="0" uiExpand="1" animBg="1"/>
      <p:bldP spid="3" grpId="0" build="p" animBg="1"/>
      <p:bldP spid="9" grpId="0" uiExpand="1" animBg="1"/>
      <p:bldP spid="11" grpId="0" uiExpand="1" animBg="1"/>
      <p:bldP spid="12" grpId="0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0" y="162500"/>
            <a:ext cx="9750204" cy="655983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0" y="4292600"/>
            <a:ext cx="11878569" cy="22698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45" y="4733357"/>
            <a:ext cx="11005455" cy="209078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620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800" b="1" u="sng" dirty="0" smtClean="0">
                <a:latin typeface="+mn-lt"/>
              </a:rPr>
              <a:t>The Collision Theory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3585" y="1966257"/>
            <a:ext cx="10468304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Particles are constantly moving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For a chemical reaction to take place the reactant particles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must collide</a:t>
            </a:r>
            <a:r>
              <a:rPr lang="en-GB" altLang="en-US" sz="2800" dirty="0" smtClean="0"/>
              <a:t> first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For the collision to be effective the particles must have the right amount of energy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The minimum amount of energy required for an effective collision is called the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activation energy</a:t>
            </a:r>
          </a:p>
        </p:txBody>
      </p:sp>
    </p:spTree>
    <p:extLst>
      <p:ext uri="{BB962C8B-B14F-4D97-AF65-F5344CB8AC3E}">
        <p14:creationId xmlns:p14="http://schemas.microsoft.com/office/powerpoint/2010/main" val="18705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2TEfhwgq8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296" y="115543"/>
            <a:ext cx="11701669" cy="65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61848" y="599090"/>
            <a:ext cx="1036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7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GB" sz="6000" b="1" u="sng" dirty="0">
                <a:latin typeface="+mn-lt"/>
              </a:rPr>
              <a:t>emperature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61848" y="4377559"/>
            <a:ext cx="10942638" cy="198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Particles turn heat energy into kinetic energy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When they get hotter they move faster because they have </a:t>
            </a:r>
            <a:r>
              <a:rPr lang="en-GB" altLang="en-US" sz="2400" b="1" u="sng" dirty="0" smtClean="0"/>
              <a:t>more energy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When they move faster they collide </a:t>
            </a:r>
            <a:r>
              <a:rPr lang="en-GB" altLang="en-US" sz="2400" b="1" u="sng" dirty="0" smtClean="0"/>
              <a:t>more frequently</a:t>
            </a:r>
            <a:r>
              <a:rPr lang="en-GB" altLang="en-US" sz="2400" dirty="0" smtClean="0"/>
              <a:t> and with </a:t>
            </a:r>
            <a:r>
              <a:rPr lang="en-GB" altLang="en-US" sz="2400" b="1" u="sng" dirty="0" smtClean="0"/>
              <a:t>more energy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The collisions are </a:t>
            </a:r>
            <a:r>
              <a:rPr lang="en-GB" altLang="en-US" sz="2400" b="1" u="sng" dirty="0" smtClean="0"/>
              <a:t>more successful</a:t>
            </a:r>
            <a:endParaRPr lang="en-GB" altLang="en-US" sz="2400" dirty="0" smtClean="0"/>
          </a:p>
        </p:txBody>
      </p:sp>
      <p:pic>
        <p:nvPicPr>
          <p:cNvPr id="6152" name="Picture 8" descr="Image4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2636" y="1970690"/>
            <a:ext cx="3225800" cy="1981200"/>
          </a:xfrm>
          <a:noFill/>
        </p:spPr>
      </p:pic>
      <p:pic>
        <p:nvPicPr>
          <p:cNvPr id="6155" name="Picture 11" descr="Image4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2948" y="1970690"/>
            <a:ext cx="3225800" cy="1981200"/>
          </a:xfrm>
          <a:noFill/>
        </p:spPr>
      </p:pic>
    </p:spTree>
    <p:extLst>
      <p:ext uri="{BB962C8B-B14F-4D97-AF65-F5344CB8AC3E}">
        <p14:creationId xmlns:p14="http://schemas.microsoft.com/office/powerpoint/2010/main" val="30886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3813"/>
            <a:ext cx="11979275" cy="44846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23813"/>
            <a:ext cx="9531350" cy="6897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8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u4Co4N-Jmb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7322" y="108089"/>
            <a:ext cx="11502886" cy="6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UkrBJ6-uGF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6713" y="217418"/>
            <a:ext cx="11343861" cy="63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2359" y="381000"/>
            <a:ext cx="10363200" cy="1143000"/>
          </a:xfrm>
        </p:spPr>
        <p:txBody>
          <a:bodyPr/>
          <a:lstStyle/>
          <a:p>
            <a:pPr algn="ctr" eaLnBrk="1" hangingPunct="1"/>
            <a:r>
              <a:rPr lang="en-GB" altLang="en-US" sz="6000" b="1" u="sng" dirty="0" smtClean="0">
                <a:solidFill>
                  <a:srgbClr val="FF9900"/>
                </a:solidFill>
                <a:latin typeface="+mn-lt"/>
              </a:rPr>
              <a:t>P</a:t>
            </a:r>
            <a:r>
              <a:rPr lang="en-GB" altLang="en-US" sz="6000" b="1" u="sng" dirty="0" smtClean="0">
                <a:latin typeface="+mn-lt"/>
              </a:rPr>
              <a:t>ressure/</a:t>
            </a:r>
            <a:r>
              <a:rPr lang="en-GB" altLang="en-US" sz="7200" b="1" u="sng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GB" altLang="en-US" sz="6000" b="1" u="sng" dirty="0" smtClean="0">
                <a:latin typeface="+mn-lt"/>
              </a:rPr>
              <a:t>oncentration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847850" y="4419600"/>
            <a:ext cx="8496300" cy="229651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 smtClean="0"/>
              <a:t>More particles in the same space means more </a:t>
            </a:r>
            <a:r>
              <a:rPr lang="en-GB" altLang="en-US" sz="2400" b="1" u="sng" dirty="0" smtClean="0"/>
              <a:t>frequent</a:t>
            </a:r>
            <a:r>
              <a:rPr lang="en-GB" altLang="en-US" sz="2400" dirty="0" smtClean="0"/>
              <a:t> collisions.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If we double the concentration we double the number of collisions</a:t>
            </a:r>
          </a:p>
        </p:txBody>
      </p:sp>
      <p:pic>
        <p:nvPicPr>
          <p:cNvPr id="4103" name="Picture 7" descr="Image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1900" y="1981200"/>
            <a:ext cx="3225800" cy="1981200"/>
          </a:xfrm>
          <a:noFill/>
        </p:spPr>
      </p:pic>
      <p:pic>
        <p:nvPicPr>
          <p:cNvPr id="4108" name="Picture 12" descr="Image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4300" y="1981200"/>
            <a:ext cx="3225800" cy="1981200"/>
          </a:xfrm>
          <a:noFill/>
        </p:spPr>
      </p:pic>
    </p:spTree>
    <p:extLst>
      <p:ext uri="{BB962C8B-B14F-4D97-AF65-F5344CB8AC3E}">
        <p14:creationId xmlns:p14="http://schemas.microsoft.com/office/powerpoint/2010/main" val="15966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6375"/>
            <a:ext cx="11614150" cy="32226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276475"/>
            <a:ext cx="11309350" cy="384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5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WojotwxPD6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443" y="216177"/>
            <a:ext cx="11522765" cy="64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09600"/>
            <a:ext cx="8280400" cy="1143000"/>
          </a:xfrm>
        </p:spPr>
        <p:txBody>
          <a:bodyPr/>
          <a:lstStyle/>
          <a:p>
            <a:pPr algn="ctr" eaLnBrk="1" hangingPunct="1"/>
            <a:r>
              <a:rPr lang="en-GB" altLang="en-US" sz="5400" b="1" u="sng" dirty="0" smtClean="0">
                <a:solidFill>
                  <a:srgbClr val="008000"/>
                </a:solidFill>
                <a:latin typeface="+mn-lt"/>
              </a:rPr>
              <a:t>S</a:t>
            </a:r>
            <a:r>
              <a:rPr lang="en-GB" altLang="en-US" sz="4800" b="1" u="sng" dirty="0" smtClean="0">
                <a:latin typeface="+mn-lt"/>
              </a:rPr>
              <a:t>urface</a:t>
            </a:r>
            <a:r>
              <a:rPr lang="en-GB" altLang="en-US" sz="5400" b="1" u="sng" dirty="0" smtClean="0">
                <a:latin typeface="+mn-lt"/>
              </a:rPr>
              <a:t> A</a:t>
            </a:r>
            <a:r>
              <a:rPr lang="en-GB" altLang="en-US" sz="4800" b="1" u="sng" dirty="0" smtClean="0">
                <a:latin typeface="+mn-lt"/>
              </a:rPr>
              <a:t>rea/</a:t>
            </a:r>
            <a:r>
              <a:rPr lang="en-GB" altLang="en-US" sz="5400" b="1" u="sng" dirty="0" smtClean="0">
                <a:latin typeface="+mn-lt"/>
              </a:rPr>
              <a:t>P</a:t>
            </a:r>
            <a:r>
              <a:rPr lang="en-GB" altLang="en-US" sz="4800" b="1" u="sng" dirty="0" smtClean="0">
                <a:latin typeface="+mn-lt"/>
              </a:rPr>
              <a:t>article</a:t>
            </a:r>
            <a:r>
              <a:rPr lang="en-GB" altLang="en-US" sz="5400" b="1" u="sng" dirty="0" smtClean="0">
                <a:latin typeface="+mn-lt"/>
              </a:rPr>
              <a:t> S</a:t>
            </a:r>
            <a:r>
              <a:rPr lang="en-GB" altLang="en-US" sz="4800" b="1" u="sng" dirty="0" smtClean="0">
                <a:latin typeface="+mn-lt"/>
              </a:rPr>
              <a:t>ize</a:t>
            </a:r>
            <a:endParaRPr lang="en-GB" altLang="en-US" sz="5400" b="1" u="sng" dirty="0" smtClean="0"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30317" y="4251433"/>
            <a:ext cx="10668000" cy="219140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 smtClean="0"/>
              <a:t>Using smaller particles increases rate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Increase in surface area allows more </a:t>
            </a:r>
            <a:r>
              <a:rPr lang="en-GB" altLang="en-US" sz="2400" b="1" u="sng" dirty="0" smtClean="0"/>
              <a:t>frequent</a:t>
            </a:r>
            <a:r>
              <a:rPr lang="en-GB" altLang="en-US" sz="2400" dirty="0" smtClean="0"/>
              <a:t> collisions at surface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Cutting something into smaller pieces gives it a </a:t>
            </a:r>
            <a:r>
              <a:rPr lang="en-GB" altLang="en-US" sz="2400" b="1" u="sng" dirty="0" smtClean="0"/>
              <a:t>larger surface area : volume</a:t>
            </a:r>
            <a:endParaRPr lang="en-GB" altLang="en-US" sz="2400" dirty="0" smtClean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362200" y="1905000"/>
            <a:ext cx="3657600" cy="1981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24200" y="2438400"/>
            <a:ext cx="1143000" cy="1066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311900" y="1916113"/>
            <a:ext cx="3657600" cy="1981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608888" y="2924175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8112125" y="2924175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7608888" y="2390775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8112125" y="2390775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6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-2.55201E-6 L 0.11268 -0.0344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7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81E-6 L 0.12292 0.037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87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403E-6 L -0.13611 -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1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0393E-7 C 0.00139 0.01364 0.0033 0.02728 0.00191 0.04346 C 0.00017 0.0608 -0.00347 0.08044 -0.00695 0.09986 C -0.01042 0.11997 -0.01563 0.13569 -0.02083 0.1528 C -0.02587 0.16898 -0.03195 0.18608 -0.03941 0.19903 C -0.04618 0.2129 -0.05451 0.22238 -0.06267 0.22908 C -0.07014 0.23509 -0.07778 0.23856 -0.08507 0.23856 C -0.09236 0.23879 -0.09879 0.23602 -0.10417 0.2307 C -0.1099 0.22469 -0.11389 0.21475 -0.11597 0.20065 C -0.11823 0.1884 -0.11945 0.17337 -0.11754 0.15626 C -0.11684 0.14008 -0.11267 0.11859 -0.10868 0.1024 C -0.10538 0.08599 -0.10017 0.06681 -0.09358 0.05178 C -0.0875 0.03791 -0.07969 0.0282 -0.0717 0.02473 C -0.06424 0.02335 -0.0592 0.0319 -0.05712 0.04415 C -0.0559 0.05617 -0.05729 0.07374 -0.06111 0.09316 C -0.0658 0.11258 -0.07083 0.12991 -0.07708 0.14378 C -0.08351 0.15742 -0.08368 0.16043 -0.09896 0.17499 C -0.11389 0.19209 -0.12222 0.18192 -0.1283 0.18077 C -0.1342 0.17799 -0.13767 0.17013 -0.14219 0.16181 C -0.14688 0.15187 -0.14913 0.13592 -0.15017 0.12228 C -0.15104 0.10888 -0.14896 0.09316 -0.14531 0.06889 C -0.14115 0.04415 -0.13837 0.03283 -0.13386 0.01456 C -0.12969 -0.00324 -0.12535 -0.02127 -0.12101 -0.03883 " pathEditMode="relative" rAng="1072229" ptsTypes="fffffffffffffffffffffff">
                                      <p:cBhvr>
                                        <p:cTn id="35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04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3" grpId="0" animBg="1"/>
      <p:bldP spid="9224" grpId="0" animBg="1"/>
      <p:bldP spid="9226" grpId="0" animBg="1"/>
      <p:bldP spid="9227" grpId="0" animBg="1"/>
      <p:bldP spid="9227" grpId="1" animBg="1"/>
      <p:bldP spid="9228" grpId="0" animBg="1"/>
      <p:bldP spid="9228" grpId="1" animBg="1"/>
      <p:bldP spid="9229" grpId="0" animBg="1"/>
      <p:bldP spid="9229" grpId="1" animBg="1"/>
      <p:bldP spid="9230" grpId="0" animBg="1"/>
      <p:bldP spid="923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374187" cy="7007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425575"/>
            <a:ext cx="11180762" cy="2776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9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05" y="166276"/>
            <a:ext cx="11889695" cy="499258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811" y="249511"/>
            <a:ext cx="7130492" cy="638651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028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hel8fQjxcO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7565" y="191328"/>
            <a:ext cx="11602278" cy="65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0481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sz="7200" b="1" u="sng" dirty="0" smtClean="0">
                <a:solidFill>
                  <a:srgbClr val="3333FF"/>
                </a:solidFill>
                <a:latin typeface="+mn-lt"/>
              </a:rPr>
              <a:t>C</a:t>
            </a:r>
            <a:r>
              <a:rPr lang="en-GB" altLang="en-US" sz="5400" b="1" u="sng" dirty="0" smtClean="0">
                <a:latin typeface="+mn-lt"/>
              </a:rPr>
              <a:t>atalysts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811337" y="4119235"/>
            <a:ext cx="8569325" cy="2735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Catalysts </a:t>
            </a:r>
            <a:r>
              <a:rPr lang="en-GB" altLang="en-US" sz="2400" u="sng" dirty="0" smtClean="0">
                <a:solidFill>
                  <a:srgbClr val="FF0000"/>
                </a:solidFill>
              </a:rPr>
              <a:t>reduce the activation energy </a:t>
            </a:r>
            <a:r>
              <a:rPr lang="en-GB" altLang="en-US" sz="2400" dirty="0" smtClean="0"/>
              <a:t>needed for a reaction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They do this by offering an alternate route for the reaction to take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Less activation energy means more effective collisions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More effective collisions means faster rate</a:t>
            </a:r>
          </a:p>
        </p:txBody>
      </p:sp>
      <p:pic>
        <p:nvPicPr>
          <p:cNvPr id="7176" name="Picture 8" descr="Image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47813"/>
            <a:ext cx="3810000" cy="1843087"/>
          </a:xfrm>
          <a:noFill/>
        </p:spPr>
      </p:pic>
      <p:graphicFrame>
        <p:nvGraphicFramePr>
          <p:cNvPr id="7179" name="Object 11" descr="Image3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25441528"/>
              </p:ext>
            </p:extLst>
          </p:nvPr>
        </p:nvGraphicFramePr>
        <p:xfrm>
          <a:off x="6392477" y="1762234"/>
          <a:ext cx="3673475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2572109" imgH="1457143" progId="Paint.Picture">
                  <p:embed/>
                </p:oleObj>
              </mc:Choice>
              <mc:Fallback>
                <p:oleObj name="Bitmap Image" r:id="rId4" imgW="2572109" imgH="1457143" progId="Paint.Picture">
                  <p:embed/>
                  <p:pic>
                    <p:nvPicPr>
                      <p:cNvPr id="7179" name="Object 11" descr="Image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477" y="1762234"/>
                        <a:ext cx="3673475" cy="184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13"/>
          <p:cNvSpPr txBox="1">
            <a:spLocks noChangeArrowheads="1"/>
          </p:cNvSpPr>
          <p:nvPr/>
        </p:nvSpPr>
        <p:spPr bwMode="auto">
          <a:xfrm>
            <a:off x="8759825" y="1916113"/>
            <a:ext cx="130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D60093"/>
                </a:solidFill>
                <a:latin typeface="+mn-lt"/>
              </a:rPr>
              <a:t>Activation 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D60093"/>
                </a:solidFill>
                <a:latin typeface="+mn-lt"/>
              </a:rPr>
              <a:t>with a catalyst</a:t>
            </a:r>
          </a:p>
        </p:txBody>
      </p:sp>
    </p:spTree>
    <p:extLst>
      <p:ext uri="{BB962C8B-B14F-4D97-AF65-F5344CB8AC3E}">
        <p14:creationId xmlns:p14="http://schemas.microsoft.com/office/powerpoint/2010/main" val="8740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307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6" y="147965"/>
            <a:ext cx="9738783" cy="652610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345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1" y="129572"/>
            <a:ext cx="11833992" cy="593050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992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78976" y="1268382"/>
            <a:ext cx="7467600" cy="14478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b="1" u="sng" dirty="0">
                <a:latin typeface="+mn-lt"/>
              </a:rPr>
              <a:t>What do we mean by ‘rate’?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350018" y="1481418"/>
            <a:ext cx="7239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+mn-lt"/>
              </a:rPr>
              <a:t>The rate of a reaction is ‘the time taken for a product to form, or reactants to be used up</a:t>
            </a:r>
            <a:r>
              <a:rPr lang="en-GB" altLang="en-US" dirty="0" smtClean="0">
                <a:latin typeface="+mn-lt"/>
              </a:rPr>
              <a:t>’</a:t>
            </a:r>
            <a:endParaRPr lang="en-GB" altLang="en-US" sz="1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2262" y="3777563"/>
            <a:ext cx="9257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Mg + 2HCl 			MgCl</a:t>
            </a:r>
            <a:r>
              <a:rPr lang="en-GB" sz="5400" baseline="-25000" dirty="0" smtClean="0"/>
              <a:t>2 </a:t>
            </a:r>
            <a:r>
              <a:rPr lang="en-GB" sz="5400" dirty="0" smtClean="0"/>
              <a:t>+ H</a:t>
            </a:r>
            <a:r>
              <a:rPr lang="en-GB" sz="5400" baseline="-25000" dirty="0"/>
              <a:t>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660296" y="4280859"/>
            <a:ext cx="20989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978976" y="3222223"/>
            <a:ext cx="1620549" cy="6366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Reactants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7683080" y="3226442"/>
            <a:ext cx="1684402" cy="6366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Products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849715" y="3858881"/>
            <a:ext cx="3030009" cy="8439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195474" y="3831775"/>
            <a:ext cx="3302954" cy="84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4" grpId="0"/>
      <p:bldP spid="2" grpId="0"/>
      <p:bldP spid="5" grpId="0" animBg="1"/>
      <p:bldP spid="12" grpId="0" animBg="1"/>
      <p:bldP spid="6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66qcNNJFy6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296" y="188844"/>
            <a:ext cx="11536017" cy="64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955800" y="442912"/>
            <a:ext cx="8280400" cy="93662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GB" sz="4800" b="1" u="sng" kern="10" dirty="0"/>
              <a:t>Reversible Reactions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70114" y="2014537"/>
            <a:ext cx="7708900" cy="261302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en-US">
              <a:latin typeface="+mn-lt"/>
            </a:endParaRPr>
          </a:p>
        </p:txBody>
      </p:sp>
      <p:pic>
        <p:nvPicPr>
          <p:cNvPr id="5124" name="Picture 4" descr="CuS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166938"/>
            <a:ext cx="1281113" cy="8509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54275" y="3106738"/>
            <a:ext cx="1960563" cy="58102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chemeClr val="bg1"/>
                </a:solidFill>
                <a:latin typeface="+mn-lt"/>
              </a:rPr>
              <a:t>hydrated copper sulphate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530725" y="2220913"/>
            <a:ext cx="1566863" cy="666750"/>
          </a:xfrm>
          <a:prstGeom prst="rightArrow">
            <a:avLst>
              <a:gd name="adj1" fmla="val 50000"/>
              <a:gd name="adj2" fmla="val 5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>
                <a:solidFill>
                  <a:schemeClr val="bg1"/>
                </a:solidFill>
                <a:latin typeface="+mn-lt"/>
              </a:rPr>
              <a:t>Heat in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3138" y="3152775"/>
            <a:ext cx="1960562" cy="58102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 b="1">
                <a:solidFill>
                  <a:schemeClr val="bg1"/>
                </a:solidFill>
                <a:latin typeface="+mn-lt"/>
              </a:rPr>
              <a:t>anhydrous copper sulphate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507413" y="3279775"/>
            <a:ext cx="958850" cy="33655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>
                <a:solidFill>
                  <a:schemeClr val="bg1"/>
                </a:solidFill>
                <a:latin typeface="+mn-lt"/>
              </a:rPr>
              <a:t>steam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482850" y="4021138"/>
            <a:ext cx="7142163" cy="457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CuSO</a:t>
            </a:r>
            <a:r>
              <a:rPr lang="en-GB" altLang="en-US" baseline="-25000" dirty="0">
                <a:solidFill>
                  <a:schemeClr val="bg1"/>
                </a:solidFill>
                <a:latin typeface="+mn-lt"/>
              </a:rPr>
              <a:t>4</a:t>
            </a:r>
            <a:r>
              <a:rPr lang="en-GB" altLang="en-US" dirty="0">
                <a:solidFill>
                  <a:schemeClr val="bg1"/>
                </a:solidFill>
                <a:latin typeface="+mn-lt"/>
              </a:rPr>
              <a:t>.5H20     </a:t>
            </a:r>
            <a:r>
              <a:rPr lang="en-GB" altLang="en-US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	          </a:t>
            </a:r>
            <a:r>
              <a:rPr lang="en-GB" altLang="en-US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         CuSO</a:t>
            </a:r>
            <a:r>
              <a:rPr lang="en-GB" altLang="en-US" baseline="-250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4</a:t>
            </a:r>
            <a:r>
              <a:rPr lang="en-GB" altLang="en-US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        </a:t>
            </a:r>
            <a:r>
              <a:rPr lang="en-GB" altLang="en-US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+      5H</a:t>
            </a:r>
            <a:r>
              <a:rPr lang="en-GB" altLang="en-US" baseline="-250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2</a:t>
            </a:r>
            <a:r>
              <a:rPr lang="en-GB" altLang="en-US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O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679754"/>
              </p:ext>
            </p:extLst>
          </p:nvPr>
        </p:nvGraphicFramePr>
        <p:xfrm>
          <a:off x="6354763" y="2239963"/>
          <a:ext cx="129698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icture Publisher Image" r:id="rId4" imgW="1542857" imgH="1133633" progId="PictPub.Image.7">
                  <p:embed/>
                </p:oleObj>
              </mc:Choice>
              <mc:Fallback>
                <p:oleObj name="Picture Publisher Image" r:id="rId4" imgW="1542857" imgH="1133633" progId="PictPub.Image.7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2239963"/>
                        <a:ext cx="1296987" cy="827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4729163" y="4005263"/>
            <a:ext cx="935037" cy="503237"/>
            <a:chOff x="930" y="3385"/>
            <a:chExt cx="1043" cy="408"/>
          </a:xfrm>
        </p:grpSpPr>
        <p:grpSp>
          <p:nvGrpSpPr>
            <p:cNvPr id="23568" name="Group 12"/>
            <p:cNvGrpSpPr>
              <a:grpSpLocks/>
            </p:cNvGrpSpPr>
            <p:nvPr/>
          </p:nvGrpSpPr>
          <p:grpSpPr bwMode="auto">
            <a:xfrm>
              <a:off x="930" y="3385"/>
              <a:ext cx="1043" cy="136"/>
              <a:chOff x="930" y="3385"/>
              <a:chExt cx="1043" cy="136"/>
            </a:xfrm>
          </p:grpSpPr>
          <p:sp>
            <p:nvSpPr>
              <p:cNvPr id="23572" name="Line 13"/>
              <p:cNvSpPr>
                <a:spLocks noChangeShapeType="1"/>
              </p:cNvSpPr>
              <p:nvPr/>
            </p:nvSpPr>
            <p:spPr bwMode="auto">
              <a:xfrm>
                <a:off x="930" y="3521"/>
                <a:ext cx="1043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73" name="Line 14"/>
              <p:cNvSpPr>
                <a:spLocks noChangeShapeType="1"/>
              </p:cNvSpPr>
              <p:nvPr/>
            </p:nvSpPr>
            <p:spPr bwMode="auto">
              <a:xfrm flipH="1" flipV="1">
                <a:off x="1701" y="3385"/>
                <a:ext cx="272" cy="1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569" name="Group 15"/>
            <p:cNvGrpSpPr>
              <a:grpSpLocks/>
            </p:cNvGrpSpPr>
            <p:nvPr/>
          </p:nvGrpSpPr>
          <p:grpSpPr bwMode="auto">
            <a:xfrm rot="10800000">
              <a:off x="930" y="3657"/>
              <a:ext cx="1043" cy="136"/>
              <a:chOff x="930" y="3385"/>
              <a:chExt cx="1043" cy="136"/>
            </a:xfrm>
          </p:grpSpPr>
          <p:sp>
            <p:nvSpPr>
              <p:cNvPr id="23570" name="Line 16"/>
              <p:cNvSpPr>
                <a:spLocks noChangeShapeType="1"/>
              </p:cNvSpPr>
              <p:nvPr/>
            </p:nvSpPr>
            <p:spPr bwMode="auto">
              <a:xfrm>
                <a:off x="930" y="3521"/>
                <a:ext cx="1043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71" name="Line 17"/>
              <p:cNvSpPr>
                <a:spLocks noChangeShapeType="1"/>
              </p:cNvSpPr>
              <p:nvPr/>
            </p:nvSpPr>
            <p:spPr bwMode="auto">
              <a:xfrm flipH="1" flipV="1">
                <a:off x="1701" y="3385"/>
                <a:ext cx="272" cy="1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4440238" y="2781300"/>
            <a:ext cx="1584325" cy="666750"/>
            <a:chOff x="3379" y="3385"/>
            <a:chExt cx="998" cy="420"/>
          </a:xfrm>
        </p:grpSpPr>
        <p:sp>
          <p:nvSpPr>
            <p:cNvPr id="23566" name="AutoShape 23"/>
            <p:cNvSpPr>
              <a:spLocks noChangeArrowheads="1"/>
            </p:cNvSpPr>
            <p:nvPr/>
          </p:nvSpPr>
          <p:spPr bwMode="auto">
            <a:xfrm rot="10800000">
              <a:off x="3379" y="3385"/>
              <a:ext cx="987" cy="420"/>
            </a:xfrm>
            <a:prstGeom prst="rightArrow">
              <a:avLst>
                <a:gd name="adj1" fmla="val 50000"/>
                <a:gd name="adj2" fmla="val 58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567" name="Text Box 24"/>
            <p:cNvSpPr txBox="1">
              <a:spLocks noChangeArrowheads="1"/>
            </p:cNvSpPr>
            <p:nvPr/>
          </p:nvSpPr>
          <p:spPr bwMode="auto">
            <a:xfrm>
              <a:off x="3606" y="3468"/>
              <a:ext cx="7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 b="1" dirty="0">
                  <a:solidFill>
                    <a:schemeClr val="bg1"/>
                  </a:solidFill>
                  <a:latin typeface="+mn-lt"/>
                </a:rPr>
                <a:t>Heat out</a:t>
              </a:r>
            </a:p>
          </p:txBody>
        </p:sp>
      </p:grpSp>
      <p:sp>
        <p:nvSpPr>
          <p:cNvPr id="23565" name="Text Box 25"/>
          <p:cNvSpPr txBox="1">
            <a:spLocks noChangeArrowheads="1"/>
          </p:cNvSpPr>
          <p:nvPr/>
        </p:nvSpPr>
        <p:spPr bwMode="auto">
          <a:xfrm>
            <a:off x="1104107" y="4941888"/>
            <a:ext cx="9983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The forward reaction requires heat –it is </a:t>
            </a:r>
            <a:r>
              <a:rPr lang="en-GB" altLang="en-US" sz="3200" dirty="0">
                <a:solidFill>
                  <a:schemeClr val="accent2"/>
                </a:solidFill>
                <a:latin typeface="+mn-lt"/>
              </a:rPr>
              <a:t>endothermic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The backwards reaction gives out heat – it is </a:t>
            </a:r>
            <a:r>
              <a:rPr lang="en-GB" altLang="en-US" sz="3200" dirty="0">
                <a:solidFill>
                  <a:srgbClr val="FF0000"/>
                </a:solidFill>
                <a:latin typeface="+mn-lt"/>
              </a:rPr>
              <a:t>exothermic</a:t>
            </a:r>
          </a:p>
        </p:txBody>
      </p:sp>
    </p:spTree>
    <p:extLst>
      <p:ext uri="{BB962C8B-B14F-4D97-AF65-F5344CB8AC3E}">
        <p14:creationId xmlns:p14="http://schemas.microsoft.com/office/powerpoint/2010/main" val="116123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5126" grpId="0" animBg="1"/>
      <p:bldP spid="5126" grpId="1" animBg="1"/>
      <p:bldP spid="5127" grpId="0" animBg="1"/>
      <p:bldP spid="5128" grpId="0" animBg="1"/>
      <p:bldP spid="51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54206"/>
            <a:ext cx="11938721" cy="407095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68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tuffpoint.com/coke/image/330409-coke-coca-co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8" y="2534062"/>
            <a:ext cx="1059977" cy="42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45"/>
            <a:ext cx="10515600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u="sng" dirty="0" smtClean="0"/>
              <a:t>Dynamic equilibria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220" y="2344783"/>
            <a:ext cx="10542270" cy="3742373"/>
          </a:xfrm>
        </p:spPr>
        <p:txBody>
          <a:bodyPr/>
          <a:lstStyle/>
          <a:p>
            <a:r>
              <a:rPr lang="en-GB" dirty="0" smtClean="0"/>
              <a:t>Inside the bottle a reaction is happening constantly in a closed system:</a:t>
            </a:r>
          </a:p>
          <a:p>
            <a:pPr algn="ctr">
              <a:buNone/>
            </a:pPr>
            <a:r>
              <a:rPr lang="en-GB" dirty="0" smtClean="0"/>
              <a:t>CO</a:t>
            </a:r>
            <a:r>
              <a:rPr lang="en-GB" baseline="-25000" dirty="0" smtClean="0"/>
              <a:t>2 (g)</a:t>
            </a:r>
            <a:r>
              <a:rPr lang="en-GB" dirty="0" smtClean="0"/>
              <a:t> + H</a:t>
            </a:r>
            <a:r>
              <a:rPr lang="en-GB" baseline="-25000" dirty="0" smtClean="0"/>
              <a:t>2</a:t>
            </a:r>
            <a:r>
              <a:rPr lang="en-GB" dirty="0" smtClean="0"/>
              <a:t>O </a:t>
            </a:r>
            <a:r>
              <a:rPr lang="en-GB" baseline="-25000" dirty="0" smtClean="0"/>
              <a:t>(l)                                      </a:t>
            </a:r>
            <a:r>
              <a:rPr lang="en-GB" dirty="0" smtClean="0">
                <a:sym typeface="Wingdings" pitchFamily="2" charset="2"/>
              </a:rPr>
              <a:t>H</a:t>
            </a:r>
            <a:r>
              <a:rPr lang="en-GB" baseline="-25000" dirty="0" smtClean="0">
                <a:sym typeface="Wingdings" pitchFamily="2" charset="2"/>
              </a:rPr>
              <a:t>2</a:t>
            </a:r>
            <a:r>
              <a:rPr lang="en-GB" dirty="0" smtClean="0">
                <a:sym typeface="Wingdings" pitchFamily="2" charset="2"/>
              </a:rPr>
              <a:t>CO</a:t>
            </a:r>
            <a:r>
              <a:rPr lang="en-GB" baseline="-25000" dirty="0" smtClean="0">
                <a:sym typeface="Wingdings" pitchFamily="2" charset="2"/>
              </a:rPr>
              <a:t>3 (</a:t>
            </a:r>
            <a:r>
              <a:rPr lang="en-GB" baseline="-25000" dirty="0" err="1" smtClean="0">
                <a:sym typeface="Wingdings" pitchFamily="2" charset="2"/>
              </a:rPr>
              <a:t>aq</a:t>
            </a:r>
            <a:r>
              <a:rPr lang="en-GB" baseline="-25000" dirty="0" smtClean="0">
                <a:sym typeface="Wingdings" pitchFamily="2" charset="2"/>
              </a:rPr>
              <a:t>)</a:t>
            </a:r>
          </a:p>
          <a:p>
            <a:pPr algn="ctr">
              <a:buNone/>
            </a:pPr>
            <a:endParaRPr lang="en-GB" baseline="-25000" dirty="0">
              <a:sym typeface="Wingdings" pitchFamily="2" charset="2"/>
            </a:endParaRPr>
          </a:p>
          <a:p>
            <a:pPr>
              <a:buNone/>
            </a:pPr>
            <a:endParaRPr lang="en-GB" dirty="0" smtClean="0">
              <a:sym typeface="Wingdings" pitchFamily="2" charset="2"/>
            </a:endParaRPr>
          </a:p>
          <a:p>
            <a:pPr algn="ctr">
              <a:buNone/>
            </a:pPr>
            <a:endParaRPr lang="en-GB" baseline="-25000" dirty="0">
              <a:sym typeface="Wingdings" pitchFamily="2" charset="2"/>
            </a:endParaRPr>
          </a:p>
          <a:p>
            <a:pPr algn="ctr">
              <a:buNone/>
            </a:pPr>
            <a:endParaRPr lang="en-GB" dirty="0"/>
          </a:p>
        </p:txBody>
      </p:sp>
      <p:pic>
        <p:nvPicPr>
          <p:cNvPr id="15362" name="Picture 2" descr="http://www.citycollegiate.com/reversible_arrow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3466" y="3344244"/>
            <a:ext cx="1304612" cy="33451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8630" y="1520291"/>
            <a:ext cx="11071860" cy="8244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+mn-lt"/>
              </a:rPr>
              <a:t>Where do the bubbles come from when you open a bottle of coke?</a:t>
            </a:r>
            <a:endParaRPr lang="en-GB" sz="320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32560" y="4252606"/>
            <a:ext cx="10515600" cy="235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smtClean="0"/>
              <a:t>This is the stage in </a:t>
            </a:r>
            <a:r>
              <a:rPr lang="en-GB" sz="3600" u="sng" smtClean="0"/>
              <a:t>reversible reaction </a:t>
            </a:r>
            <a:r>
              <a:rPr lang="en-GB" sz="3600" smtClean="0"/>
              <a:t>where the rate of the forward reaction </a:t>
            </a:r>
            <a:r>
              <a:rPr lang="en-GB" sz="3600" u="sng" smtClean="0"/>
              <a:t>is equal </a:t>
            </a:r>
            <a:r>
              <a:rPr lang="en-GB" sz="3600" smtClean="0"/>
              <a:t>to the rate of the backward reaction. </a:t>
            </a:r>
          </a:p>
          <a:p>
            <a:r>
              <a:rPr lang="en-GB" sz="3600" smtClean="0"/>
              <a:t>The amount of product and reactant </a:t>
            </a:r>
            <a:r>
              <a:rPr lang="en-GB" sz="3600" u="sng" smtClean="0"/>
              <a:t>stays the same</a:t>
            </a:r>
            <a:r>
              <a:rPr lang="en-GB" sz="360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405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6" y="129244"/>
            <a:ext cx="11518517" cy="660104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677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538"/>
            <a:ext cx="10515600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u="sng" dirty="0" smtClean="0"/>
              <a:t>Reversible reaction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10" y="1388101"/>
            <a:ext cx="8088630" cy="54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u="sng" dirty="0" smtClean="0"/>
              <a:t>Le </a:t>
            </a:r>
            <a:r>
              <a:rPr lang="en-GB" b="1" u="sng" dirty="0" err="1" smtClean="0"/>
              <a:t>Chatelier’s</a:t>
            </a:r>
            <a:r>
              <a:rPr lang="en-GB" b="1" u="sng" dirty="0" smtClean="0"/>
              <a:t> Principle</a:t>
            </a:r>
            <a:endParaRPr lang="en-GB" b="1" u="sng" dirty="0"/>
          </a:p>
        </p:txBody>
      </p:sp>
      <p:pic>
        <p:nvPicPr>
          <p:cNvPr id="4" name="Picture 2" descr="http://2.bp.blogspot.com/_F4DSUSHHRxg/RopWd26-6tI/AAAAAAAAAEY/gq_vgdhi6b0/s1600/LeChatel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0600" y="2310017"/>
            <a:ext cx="3600400" cy="386224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98170" y="1893303"/>
            <a:ext cx="74942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 </a:t>
            </a:r>
            <a:r>
              <a:rPr lang="en-GB" sz="2800" dirty="0"/>
              <a:t>principle describes how the position of </a:t>
            </a:r>
            <a:r>
              <a:rPr lang="en-GB" sz="2800" dirty="0" smtClean="0"/>
              <a:t>equilibria changes to </a:t>
            </a:r>
            <a:r>
              <a:rPr lang="en-GB" sz="2800" dirty="0"/>
              <a:t>favour the forward or backward </a:t>
            </a:r>
            <a:r>
              <a:rPr lang="en-GB" sz="2800" dirty="0" smtClean="0"/>
              <a:t>reaction</a:t>
            </a:r>
          </a:p>
          <a:p>
            <a:endParaRPr lang="en-GB" sz="2800" dirty="0"/>
          </a:p>
          <a:p>
            <a:r>
              <a:rPr lang="en-GB" sz="2800" dirty="0" smtClean="0"/>
              <a:t>Equilibrium </a:t>
            </a:r>
            <a:r>
              <a:rPr lang="en-GB" sz="2800" dirty="0"/>
              <a:t>shifts to reduce change. NO ONE LIKES CHANGE</a:t>
            </a:r>
            <a:r>
              <a:rPr lang="en-GB" sz="2800" dirty="0" smtClean="0"/>
              <a:t>!</a:t>
            </a:r>
            <a:r>
              <a:rPr lang="en-GB" sz="2800" dirty="0"/>
              <a:t>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When </a:t>
            </a:r>
            <a:r>
              <a:rPr lang="en-GB" sz="2800" dirty="0"/>
              <a:t>conditions are changed the reaction will do everything it can to counteract the change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u="sng" dirty="0" smtClean="0"/>
              <a:t>Le </a:t>
            </a:r>
            <a:r>
              <a:rPr lang="en-GB" b="1" u="sng" dirty="0" err="1" smtClean="0"/>
              <a:t>Chatelier’s</a:t>
            </a:r>
            <a:r>
              <a:rPr lang="en-GB" b="1" u="sng" dirty="0" smtClean="0"/>
              <a:t> Principle</a:t>
            </a:r>
            <a:endParaRPr lang="en-GB" b="1" u="sng" dirty="0"/>
          </a:p>
        </p:txBody>
      </p:sp>
      <p:pic>
        <p:nvPicPr>
          <p:cNvPr id="4" name="Picture 2" descr="http://2.bp.blogspot.com/_F4DSUSHHRxg/RopWd26-6tI/AAAAAAAAAEY/gq_vgdhi6b0/s1600/LeChatel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0600" y="2310017"/>
            <a:ext cx="3600400" cy="386224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41020" y="1641843"/>
            <a:ext cx="74942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Therefore if the temperature changes the reaction will shift to favour the side that will reduce the temp (e.g. endothermic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r>
              <a:rPr lang="en-GB" sz="2800" dirty="0"/>
              <a:t>If the concentration increases on one side they are more likely to react together shifting the equilibrium so the concentration </a:t>
            </a:r>
            <a:r>
              <a:rPr lang="en-GB" sz="2800" dirty="0" smtClean="0"/>
              <a:t>decreases</a:t>
            </a:r>
          </a:p>
          <a:p>
            <a:endParaRPr lang="en-GB" sz="2800" dirty="0"/>
          </a:p>
          <a:p>
            <a:r>
              <a:rPr lang="en-GB" sz="2800" dirty="0"/>
              <a:t>Increasing the pressure shifts the reaction to favour the reaction that produces a smaller number of </a:t>
            </a:r>
            <a:r>
              <a:rPr lang="en-GB" sz="2800" dirty="0" smtClean="0"/>
              <a:t>products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b="1" u="sng" dirty="0" smtClean="0"/>
              <a:t>This is called shifting equilibrium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3" y="3059004"/>
            <a:ext cx="8928992" cy="3993307"/>
          </a:xfrm>
        </p:spPr>
        <p:txBody>
          <a:bodyPr>
            <a:normAutofit/>
          </a:bodyPr>
          <a:lstStyle/>
          <a:p>
            <a:r>
              <a:rPr lang="en-GB" dirty="0" smtClean="0"/>
              <a:t>If equilibrium shifts so the “forward” reaction is favoured (</a:t>
            </a:r>
            <a:r>
              <a:rPr lang="en-GB" dirty="0" err="1" smtClean="0"/>
              <a:t>Reactants</a:t>
            </a:r>
            <a:r>
              <a:rPr lang="en-GB" dirty="0" err="1" smtClean="0">
                <a:sym typeface="Wingdings" pitchFamily="2" charset="2"/>
              </a:rPr>
              <a:t>Products</a:t>
            </a:r>
            <a:r>
              <a:rPr lang="en-GB" dirty="0" smtClean="0">
                <a:sym typeface="Wingdings" pitchFamily="2" charset="2"/>
              </a:rPr>
              <a:t>) </a:t>
            </a:r>
            <a:r>
              <a:rPr lang="en-GB" dirty="0" smtClean="0"/>
              <a:t>we say equilibrium shifts to the right. (More products are made)</a:t>
            </a:r>
          </a:p>
          <a:p>
            <a:endParaRPr lang="en-GB" dirty="0" smtClean="0"/>
          </a:p>
          <a:p>
            <a:r>
              <a:rPr lang="en-GB" dirty="0" smtClean="0"/>
              <a:t>If equilibrium shifts to favour the “backward” reaction (</a:t>
            </a:r>
            <a:r>
              <a:rPr lang="en-GB" dirty="0" err="1" smtClean="0"/>
              <a:t>Products</a:t>
            </a:r>
            <a:r>
              <a:rPr lang="en-GB" dirty="0" err="1" smtClean="0">
                <a:sym typeface="Wingdings" pitchFamily="2" charset="2"/>
              </a:rPr>
              <a:t>Reactants</a:t>
            </a:r>
            <a:r>
              <a:rPr lang="en-GB" dirty="0" smtClean="0">
                <a:sym typeface="Wingdings" pitchFamily="2" charset="2"/>
              </a:rPr>
              <a:t>)</a:t>
            </a:r>
            <a:r>
              <a:rPr lang="en-GB" dirty="0" smtClean="0"/>
              <a:t> we say equilibrium shifts to the Left (We make more reactants)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43818" y="1432208"/>
            <a:ext cx="9504363" cy="112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ctr" eaLnBrk="1" hangingPunct="1"/>
            <a:r>
              <a:rPr lang="en-GB" sz="6000" dirty="0">
                <a:solidFill>
                  <a:srgbClr val="002060"/>
                </a:solidFill>
                <a:latin typeface="+mn-lt"/>
              </a:rPr>
              <a:t>Reactants</a:t>
            </a:r>
            <a:r>
              <a:rPr lang="en-GB" sz="4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8000" dirty="0">
                <a:solidFill>
                  <a:srgbClr val="002060"/>
                </a:solidFill>
                <a:latin typeface="+mn-lt"/>
              </a:rPr>
              <a:t>⇌</a:t>
            </a:r>
            <a:r>
              <a:rPr lang="en-GB" sz="2600" dirty="0">
                <a:solidFill>
                  <a:srgbClr val="002060"/>
                </a:solidFill>
                <a:latin typeface="+mn-lt"/>
              </a:rPr>
              <a:t>  </a:t>
            </a:r>
            <a:r>
              <a:rPr lang="en-GB" sz="6000" dirty="0">
                <a:solidFill>
                  <a:srgbClr val="002060"/>
                </a:solidFill>
                <a:latin typeface="+mn-lt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7224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u="sng" dirty="0" smtClean="0"/>
              <a:t>Effects on </a:t>
            </a:r>
            <a:r>
              <a:rPr lang="en-GB" b="1" u="sng" dirty="0" err="1" smtClean="0"/>
              <a:t>Equilibria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you increase the temperature it will try and reduce it</a:t>
            </a:r>
          </a:p>
          <a:p>
            <a:endParaRPr lang="en-GB" dirty="0" smtClean="0"/>
          </a:p>
          <a:p>
            <a:r>
              <a:rPr lang="en-GB" dirty="0" smtClean="0"/>
              <a:t>If you increase the concentration of the reactants it will try and get rid of some</a:t>
            </a:r>
          </a:p>
          <a:p>
            <a:endParaRPr lang="en-GB" dirty="0" smtClean="0"/>
          </a:p>
          <a:p>
            <a:r>
              <a:rPr lang="en-GB" dirty="0" smtClean="0"/>
              <a:t>If you increase the pressure it will try and reduce 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6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The equation for rate of reaction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772" y="23515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Rate of reaction = </a:t>
            </a:r>
            <a:r>
              <a:rPr lang="en-US" u="sng" dirty="0" smtClean="0"/>
              <a:t>Amount of </a:t>
            </a:r>
            <a:r>
              <a:rPr lang="en-US" b="1" u="sng" dirty="0" smtClean="0"/>
              <a:t>product formed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	 </a:t>
            </a:r>
            <a:r>
              <a:rPr lang="en-US" dirty="0" smtClean="0"/>
              <a:t>    time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Rate of reaction = </a:t>
            </a:r>
            <a:r>
              <a:rPr lang="en-US" u="sng" dirty="0" smtClean="0"/>
              <a:t>Amount of </a:t>
            </a:r>
            <a:r>
              <a:rPr lang="en-US" b="1" u="sng" dirty="0" smtClean="0"/>
              <a:t>reactant used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  time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47887" y="1968649"/>
            <a:ext cx="7713233" cy="1376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247886" y="4186517"/>
            <a:ext cx="7713233" cy="13769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56" y="77021"/>
            <a:ext cx="9191625" cy="661987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699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lI5m0RQqi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443" y="65846"/>
            <a:ext cx="11542643" cy="64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/>
              <a:t>Changing temperature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Increasing temperature makes the reaction go in the endothermic direction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Decreasing temperature makes the </a:t>
            </a:r>
          </a:p>
          <a:p>
            <a:pPr marL="0" indent="0">
              <a:buNone/>
            </a:pPr>
            <a:r>
              <a:rPr lang="en-US" dirty="0" smtClean="0"/>
              <a:t>reaction go in the exothermic direction</a:t>
            </a:r>
          </a:p>
          <a:p>
            <a:endParaRPr lang="en-US" dirty="0" smtClean="0"/>
          </a:p>
          <a:p>
            <a:r>
              <a:rPr lang="en-US" dirty="0" smtClean="0"/>
              <a:t>A + B           C 	</a:t>
            </a:r>
            <a:r>
              <a:rPr lang="el-GR" dirty="0" smtClean="0"/>
              <a:t>ΔH =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100kJmol</a:t>
            </a:r>
            <a:r>
              <a:rPr lang="en-US" baseline="30000" dirty="0" smtClean="0"/>
              <a:t>-1</a:t>
            </a:r>
          </a:p>
          <a:p>
            <a:endParaRPr lang="en-US" dirty="0"/>
          </a:p>
          <a:p>
            <a:r>
              <a:rPr lang="en-US" dirty="0" smtClean="0"/>
              <a:t>If I heat up the reaction will it go to the left or to the right?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21" y="4496848"/>
            <a:ext cx="631761" cy="51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644" y="2432247"/>
            <a:ext cx="1640509" cy="21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726" y="241311"/>
            <a:ext cx="9144000" cy="969509"/>
          </a:xfrm>
        </p:spPr>
        <p:txBody>
          <a:bodyPr>
            <a:normAutofit/>
          </a:bodyPr>
          <a:lstStyle/>
          <a:p>
            <a:pPr algn="ctr"/>
            <a:r>
              <a:rPr lang="en-GB" sz="2400" b="1" u="sng" dirty="0">
                <a:latin typeface="+mn-lt"/>
              </a:rPr>
              <a:t>In a reversible reaction. One direction will be exothermic. The other direction will be endothermic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0" y="1210819"/>
            <a:ext cx="9036496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000" dirty="0">
                <a:sym typeface="MS Reference 1" pitchFamily="2" charset="2"/>
              </a:rPr>
              <a:t>All reversible reactions are exothermic (give out heat) in one direction and endothermic (take in heat) in the other. E.g. nitrogen dioxide (</a:t>
            </a:r>
            <a:r>
              <a:rPr lang="en-GB" sz="2000" b="1" dirty="0">
                <a:sym typeface="MS Reference 1" pitchFamily="2" charset="2"/>
              </a:rPr>
              <a:t>NO</a:t>
            </a:r>
            <a:r>
              <a:rPr lang="en-GB" sz="2000" b="1" baseline="-25000" dirty="0">
                <a:sym typeface="MS Reference 1" pitchFamily="2" charset="2"/>
              </a:rPr>
              <a:t>2</a:t>
            </a:r>
            <a:r>
              <a:rPr lang="en-GB" sz="2000" dirty="0">
                <a:sym typeface="MS Reference 1" pitchFamily="2" charset="2"/>
              </a:rPr>
              <a:t>) joins to form </a:t>
            </a:r>
            <a:r>
              <a:rPr lang="en-GB" sz="2000" dirty="0" err="1">
                <a:sym typeface="MS Reference 1" pitchFamily="2" charset="2"/>
              </a:rPr>
              <a:t>dinitrogen</a:t>
            </a:r>
            <a:r>
              <a:rPr lang="en-GB" sz="2000" dirty="0">
                <a:sym typeface="MS Reference 1" pitchFamily="2" charset="2"/>
              </a:rPr>
              <a:t> </a:t>
            </a:r>
            <a:r>
              <a:rPr lang="en-GB" sz="2000" dirty="0" err="1">
                <a:sym typeface="MS Reference 1" pitchFamily="2" charset="2"/>
              </a:rPr>
              <a:t>tetroxide</a:t>
            </a:r>
            <a:r>
              <a:rPr lang="en-GB" sz="2000" dirty="0">
                <a:sym typeface="MS Reference 1" pitchFamily="2" charset="2"/>
              </a:rPr>
              <a:t> (</a:t>
            </a:r>
            <a:r>
              <a:rPr lang="en-GB" sz="2000" b="1" dirty="0">
                <a:sym typeface="MS Reference 1" pitchFamily="2" charset="2"/>
              </a:rPr>
              <a:t>N</a:t>
            </a:r>
            <a:r>
              <a:rPr lang="en-GB" sz="2000" b="1" baseline="-25000" dirty="0">
                <a:sym typeface="MS Reference 1" pitchFamily="2" charset="2"/>
              </a:rPr>
              <a:t>2</a:t>
            </a:r>
            <a:r>
              <a:rPr lang="en-GB" sz="2000" b="1" dirty="0">
                <a:sym typeface="MS Reference 1" pitchFamily="2" charset="2"/>
              </a:rPr>
              <a:t>O</a:t>
            </a:r>
            <a:r>
              <a:rPr lang="en-GB" sz="2000" b="1" baseline="-25000" dirty="0">
                <a:sym typeface="MS Reference 1" pitchFamily="2" charset="2"/>
              </a:rPr>
              <a:t>4</a:t>
            </a:r>
            <a:r>
              <a:rPr lang="en-GB" sz="2000" dirty="0">
                <a:sym typeface="MS Reference 1" pitchFamily="2" charset="2"/>
              </a:rPr>
              <a:t>) exothermically.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71664" y="3284984"/>
            <a:ext cx="6007100" cy="369332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Gets hot going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forward</a:t>
            </a:r>
            <a:r>
              <a:rPr lang="en-GB" dirty="0"/>
              <a:t> (exothermic)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71665" y="2420888"/>
            <a:ext cx="6080125" cy="369332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Gets cold going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backward</a:t>
            </a:r>
            <a:r>
              <a:rPr lang="en-GB" dirty="0"/>
              <a:t> (endothermic)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423593" y="2780929"/>
            <a:ext cx="7319963" cy="528637"/>
          </a:xfrm>
          <a:prstGeom prst="rect">
            <a:avLst/>
          </a:prstGeom>
          <a:solidFill>
            <a:srgbClr val="CC00CC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sym typeface="MS Reference 1" pitchFamily="2" charset="2"/>
              </a:rPr>
              <a:t>2NO</a:t>
            </a:r>
            <a:r>
              <a:rPr lang="en-GB" sz="2800" b="1" baseline="-25000" dirty="0">
                <a:solidFill>
                  <a:schemeClr val="bg1"/>
                </a:solidFill>
                <a:sym typeface="MS Reference 1" pitchFamily="2" charset="2"/>
              </a:rPr>
              <a:t>2</a:t>
            </a:r>
            <a:r>
              <a:rPr lang="en-GB" sz="2800" b="1" dirty="0">
                <a:solidFill>
                  <a:schemeClr val="bg1"/>
                </a:solidFill>
                <a:sym typeface="MS Reference 1" pitchFamily="2" charset="2"/>
              </a:rPr>
              <a:t>     </a:t>
            </a:r>
            <a:r>
              <a:rPr lang="en-GB" dirty="0">
                <a:solidFill>
                  <a:schemeClr val="bg1"/>
                </a:solidFill>
                <a:sym typeface="MS Reference 1" pitchFamily="2" charset="2"/>
              </a:rPr>
              <a:t>	 </a:t>
            </a:r>
            <a:r>
              <a:rPr lang="en-GB" dirty="0">
                <a:solidFill>
                  <a:schemeClr val="bg1"/>
                </a:solidFill>
                <a:sym typeface="Wingdings 3" pitchFamily="18" charset="2"/>
              </a:rPr>
              <a:t></a:t>
            </a:r>
            <a:r>
              <a:rPr lang="en-GB" sz="2800" b="1" dirty="0">
                <a:solidFill>
                  <a:schemeClr val="bg1"/>
                </a:solidFill>
                <a:sym typeface="MS Reference 1" pitchFamily="2" charset="2"/>
              </a:rPr>
              <a:t> 		N</a:t>
            </a:r>
            <a:r>
              <a:rPr lang="en-GB" sz="2800" b="1" baseline="-25000" dirty="0">
                <a:solidFill>
                  <a:schemeClr val="bg1"/>
                </a:solidFill>
                <a:sym typeface="MS Reference 1" pitchFamily="2" charset="2"/>
              </a:rPr>
              <a:t>2</a:t>
            </a:r>
            <a:r>
              <a:rPr lang="en-GB" sz="2800" b="1" dirty="0">
                <a:solidFill>
                  <a:schemeClr val="bg1"/>
                </a:solidFill>
                <a:sym typeface="MS Reference 1" pitchFamily="2" charset="2"/>
              </a:rPr>
              <a:t>O</a:t>
            </a:r>
            <a:r>
              <a:rPr lang="en-GB" sz="2800" b="1" baseline="-25000" dirty="0">
                <a:solidFill>
                  <a:schemeClr val="bg1"/>
                </a:solidFill>
                <a:sym typeface="MS Reference 1" pitchFamily="2" charset="2"/>
              </a:rPr>
              <a:t>4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76018" y="4080305"/>
            <a:ext cx="6967538" cy="830997"/>
          </a:xfrm>
          <a:prstGeom prst="rect">
            <a:avLst/>
          </a:prstGeom>
          <a:noFill/>
          <a:ln w="12700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The hotter a reaction is, the more likely it is to go in the endothermic direction.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520" y="522920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If we increase the temperature what will happen to the yield? Which way has equilibrium shifted?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we decrease the temperature what will happen to the yield? Which way has equilibrium shifted?</a:t>
            </a:r>
          </a:p>
        </p:txBody>
      </p:sp>
    </p:spTree>
    <p:extLst>
      <p:ext uri="{BB962C8B-B14F-4D97-AF65-F5344CB8AC3E}">
        <p14:creationId xmlns:p14="http://schemas.microsoft.com/office/powerpoint/2010/main" val="14297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4" y="167672"/>
            <a:ext cx="10690662" cy="653838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653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hngzmRrAXT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7687" y="131694"/>
            <a:ext cx="11602278" cy="65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/>
              <a:t>Changing pressure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Changing pressure only has an effect if the molecules are in the gaseous state AND only if there are different molecules on each side of the equation </a:t>
            </a:r>
            <a:r>
              <a:rPr lang="en-US" dirty="0" err="1" smtClean="0"/>
              <a:t>e.g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A(g) + B(g)         C(g)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many molecules are on each </a:t>
            </a:r>
          </a:p>
          <a:p>
            <a:pPr marL="0" indent="0">
              <a:buNone/>
            </a:pPr>
            <a:r>
              <a:rPr lang="en-US" dirty="0" smtClean="0"/>
              <a:t>side of this equation?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04" y="3638048"/>
            <a:ext cx="631761" cy="51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08" y="2833886"/>
            <a:ext cx="2185514" cy="35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/>
              <a:t>Changing pressure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pressure sends the equilibrium towards the side with less molecules</a:t>
            </a:r>
          </a:p>
          <a:p>
            <a:endParaRPr lang="en-US" dirty="0"/>
          </a:p>
          <a:p>
            <a:r>
              <a:rPr lang="en-US" dirty="0" smtClean="0"/>
              <a:t>Decreasing pressure sends the equilibrium towards the side with more molecules</a:t>
            </a:r>
          </a:p>
          <a:p>
            <a:endParaRPr lang="en-US" dirty="0"/>
          </a:p>
          <a:p>
            <a:r>
              <a:rPr lang="en-US" dirty="0" smtClean="0"/>
              <a:t>If I increase pressure, which way will this reaction go? </a:t>
            </a:r>
          </a:p>
          <a:p>
            <a:r>
              <a:rPr lang="en-US" dirty="0" smtClean="0"/>
              <a:t>2A+B          C + D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01" y="5188778"/>
            <a:ext cx="631761" cy="51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000" y="3846706"/>
            <a:ext cx="1646025" cy="26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3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u="sng" dirty="0" smtClean="0"/>
              <a:t>Pressure</a:t>
            </a:r>
            <a:endParaRPr lang="en-GB" b="1" u="sng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4421" y="1319549"/>
            <a:ext cx="10279379" cy="1195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dirty="0">
                <a:sym typeface="MS Reference 1" pitchFamily="2" charset="2"/>
              </a:rPr>
              <a:t>This applies to gas reactions.</a:t>
            </a:r>
          </a:p>
          <a:p>
            <a:pPr>
              <a:spcBef>
                <a:spcPct val="0"/>
              </a:spcBef>
              <a:defRPr/>
            </a:pPr>
            <a:r>
              <a:rPr lang="en-GB" sz="2400" dirty="0">
                <a:sym typeface="MS Reference 1" pitchFamily="2" charset="2"/>
              </a:rPr>
              <a:t>Here the rule depends upon the number of gas molecules on each side of the equation</a:t>
            </a:r>
          </a:p>
          <a:p>
            <a:pPr>
              <a:spcBef>
                <a:spcPct val="0"/>
              </a:spcBef>
              <a:defRPr/>
            </a:pPr>
            <a:endParaRPr lang="en-GB" sz="2400" b="1" baseline="-25000" dirty="0">
              <a:sym typeface="MS Reference 1" pitchFamily="2" charset="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35870" y="3565619"/>
            <a:ext cx="7319962" cy="369332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Get fewer gas molecules in forward direction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35870" y="2659713"/>
            <a:ext cx="7319963" cy="369332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Get more gas molecules in backward direction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35871" y="3029045"/>
            <a:ext cx="7319963" cy="528637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sym typeface="MS Reference 1" pitchFamily="2" charset="2"/>
              </a:rPr>
              <a:t>2NO</a:t>
            </a:r>
            <a:r>
              <a:rPr lang="en-GB" sz="2800" b="1" baseline="-25000">
                <a:solidFill>
                  <a:schemeClr val="bg1"/>
                </a:solidFill>
                <a:sym typeface="MS Reference 1" pitchFamily="2" charset="2"/>
              </a:rPr>
              <a:t>2</a:t>
            </a:r>
            <a:r>
              <a:rPr lang="en-GB">
                <a:solidFill>
                  <a:schemeClr val="bg1"/>
                </a:solidFill>
                <a:sym typeface="MS Reference 1" pitchFamily="2" charset="2"/>
              </a:rPr>
              <a:t>(g)</a:t>
            </a:r>
            <a:r>
              <a:rPr lang="en-GB" sz="2800" b="1">
                <a:solidFill>
                  <a:schemeClr val="bg1"/>
                </a:solidFill>
                <a:sym typeface="MS Reference 1" pitchFamily="2" charset="2"/>
              </a:rPr>
              <a:t> </a:t>
            </a:r>
            <a:r>
              <a:rPr lang="en-GB">
                <a:solidFill>
                  <a:schemeClr val="bg1"/>
                </a:solidFill>
                <a:sym typeface="MS Reference 1" pitchFamily="2" charset="2"/>
              </a:rPr>
              <a:t>	 </a:t>
            </a:r>
            <a:r>
              <a:rPr lang="en-GB">
                <a:solidFill>
                  <a:schemeClr val="bg1"/>
                </a:solidFill>
                <a:sym typeface="Wingdings 3" pitchFamily="18" charset="2"/>
              </a:rPr>
              <a:t></a:t>
            </a:r>
            <a:r>
              <a:rPr lang="en-GB" sz="2800" b="1">
                <a:solidFill>
                  <a:schemeClr val="bg1"/>
                </a:solidFill>
                <a:sym typeface="MS Reference 1" pitchFamily="2" charset="2"/>
              </a:rPr>
              <a:t> 		N</a:t>
            </a:r>
            <a:r>
              <a:rPr lang="en-GB" sz="2800" b="1" baseline="-25000">
                <a:solidFill>
                  <a:schemeClr val="bg1"/>
                </a:solidFill>
                <a:sym typeface="MS Reference 1" pitchFamily="2" charset="2"/>
              </a:rPr>
              <a:t>2</a:t>
            </a:r>
            <a:r>
              <a:rPr lang="en-GB" sz="2800" b="1">
                <a:solidFill>
                  <a:schemeClr val="bg1"/>
                </a:solidFill>
                <a:sym typeface="MS Reference 1" pitchFamily="2" charset="2"/>
              </a:rPr>
              <a:t>O</a:t>
            </a:r>
            <a:r>
              <a:rPr lang="en-GB" sz="2800" b="1" baseline="-25000">
                <a:solidFill>
                  <a:schemeClr val="bg1"/>
                </a:solidFill>
                <a:sym typeface="MS Reference 1" pitchFamily="2" charset="2"/>
              </a:rPr>
              <a:t>4 </a:t>
            </a:r>
            <a:r>
              <a:rPr lang="en-GB">
                <a:solidFill>
                  <a:schemeClr val="bg1"/>
                </a:solidFill>
                <a:sym typeface="MS Reference 1" pitchFamily="2" charset="2"/>
              </a:rPr>
              <a:t>(g)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74421" y="4293096"/>
            <a:ext cx="10195560" cy="850900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0066"/>
                </a:solidFill>
              </a:rPr>
              <a:t>The higher the pressure, the more the reaction moves in the direction with fewer gas molecules.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74421" y="5301208"/>
            <a:ext cx="1019556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74650" indent="-374650">
              <a:spcBef>
                <a:spcPct val="50000"/>
              </a:spcBef>
              <a:buFont typeface="+mj-lt"/>
              <a:buAutoNum type="arabicPeriod"/>
            </a:pPr>
            <a:r>
              <a:rPr lang="en-GB" dirty="0"/>
              <a:t>If we increase the pressure what will happen to the yield? Which way has the equilibrium shifted and why?</a:t>
            </a:r>
          </a:p>
          <a:p>
            <a:pPr marL="374650" indent="-374650">
              <a:spcBef>
                <a:spcPct val="50000"/>
              </a:spcBef>
              <a:buFont typeface="+mj-lt"/>
              <a:buAutoNum type="arabicPeriod"/>
            </a:pPr>
            <a:r>
              <a:rPr lang="en-GB" dirty="0"/>
              <a:t>If we decrease the pressure what will happen to the yield? Which way has equilibrium been shifted and why?</a:t>
            </a:r>
          </a:p>
        </p:txBody>
      </p:sp>
    </p:spTree>
    <p:extLst>
      <p:ext uri="{BB962C8B-B14F-4D97-AF65-F5344CB8AC3E}">
        <p14:creationId xmlns:p14="http://schemas.microsoft.com/office/powerpoint/2010/main" val="15753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9" y="162088"/>
            <a:ext cx="10066447" cy="659126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248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 descr="graph - calculating rate of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1" y="1487488"/>
            <a:ext cx="59848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22"/>
          <p:cNvSpPr txBox="1">
            <a:spLocks noChangeArrowheads="1"/>
          </p:cNvSpPr>
          <p:nvPr/>
        </p:nvSpPr>
        <p:spPr bwMode="auto">
          <a:xfrm rot="-5400000">
            <a:off x="1302421" y="2870478"/>
            <a:ext cx="2783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hydrogen produced (cm</a:t>
            </a:r>
            <a:r>
              <a:rPr lang="en-GB" altLang="en-US" sz="1800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3</a:t>
            </a: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8436" name="Text Box 23"/>
          <p:cNvSpPr txBox="1">
            <a:spLocks noChangeArrowheads="1"/>
          </p:cNvSpPr>
          <p:nvPr/>
        </p:nvSpPr>
        <p:spPr bwMode="auto">
          <a:xfrm>
            <a:off x="5297489" y="4594225"/>
            <a:ext cx="16979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time (seconds)</a:t>
            </a:r>
          </a:p>
        </p:txBody>
      </p:sp>
      <p:sp>
        <p:nvSpPr>
          <p:cNvPr id="18437" name="Text Box 24"/>
          <p:cNvSpPr txBox="1">
            <a:spLocks noChangeArrowheads="1"/>
          </p:cNvSpPr>
          <p:nvPr/>
        </p:nvSpPr>
        <p:spPr bwMode="auto">
          <a:xfrm>
            <a:off x="4562476" y="436880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5724526" y="436880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8439" name="Text Box 26"/>
          <p:cNvSpPr txBox="1">
            <a:spLocks noChangeArrowheads="1"/>
          </p:cNvSpPr>
          <p:nvPr/>
        </p:nvSpPr>
        <p:spPr bwMode="auto">
          <a:xfrm>
            <a:off x="6886576" y="436880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8440" name="Text Box 27"/>
          <p:cNvSpPr txBox="1">
            <a:spLocks noChangeArrowheads="1"/>
          </p:cNvSpPr>
          <p:nvPr/>
        </p:nvSpPr>
        <p:spPr bwMode="auto">
          <a:xfrm>
            <a:off x="8048626" y="436880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18441" name="Text Box 28"/>
          <p:cNvSpPr txBox="1">
            <a:spLocks noChangeArrowheads="1"/>
          </p:cNvSpPr>
          <p:nvPr/>
        </p:nvSpPr>
        <p:spPr bwMode="auto">
          <a:xfrm>
            <a:off x="9212264" y="436880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8442" name="Text Box 31"/>
          <p:cNvSpPr txBox="1">
            <a:spLocks noChangeArrowheads="1"/>
          </p:cNvSpPr>
          <p:nvPr/>
        </p:nvSpPr>
        <p:spPr bwMode="auto">
          <a:xfrm>
            <a:off x="3059114" y="367982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8443" name="Text Box 32"/>
          <p:cNvSpPr txBox="1">
            <a:spLocks noChangeArrowheads="1"/>
          </p:cNvSpPr>
          <p:nvPr/>
        </p:nvSpPr>
        <p:spPr bwMode="auto">
          <a:xfrm>
            <a:off x="3059114" y="328930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8444" name="Text Box 33"/>
          <p:cNvSpPr txBox="1">
            <a:spLocks noChangeArrowheads="1"/>
          </p:cNvSpPr>
          <p:nvPr/>
        </p:nvSpPr>
        <p:spPr bwMode="auto">
          <a:xfrm>
            <a:off x="3059114" y="289877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8445" name="Text Box 34"/>
          <p:cNvSpPr txBox="1">
            <a:spLocks noChangeArrowheads="1"/>
          </p:cNvSpPr>
          <p:nvPr/>
        </p:nvSpPr>
        <p:spPr bwMode="auto">
          <a:xfrm>
            <a:off x="3059114" y="2509839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18446" name="Text Box 35"/>
          <p:cNvSpPr txBox="1">
            <a:spLocks noChangeArrowheads="1"/>
          </p:cNvSpPr>
          <p:nvPr/>
        </p:nvSpPr>
        <p:spPr bwMode="auto">
          <a:xfrm>
            <a:off x="3059114" y="2119314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18447" name="Text Box 36"/>
          <p:cNvSpPr txBox="1">
            <a:spLocks noChangeArrowheads="1"/>
          </p:cNvSpPr>
          <p:nvPr/>
        </p:nvSpPr>
        <p:spPr bwMode="auto">
          <a:xfrm>
            <a:off x="3059114" y="1728789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18448" name="Text Box 37"/>
          <p:cNvSpPr txBox="1">
            <a:spLocks noChangeArrowheads="1"/>
          </p:cNvSpPr>
          <p:nvPr/>
        </p:nvSpPr>
        <p:spPr bwMode="auto">
          <a:xfrm>
            <a:off x="3059114" y="1338264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18449" name="Text Box 38"/>
          <p:cNvSpPr txBox="1">
            <a:spLocks noChangeArrowheads="1"/>
          </p:cNvSpPr>
          <p:nvPr/>
        </p:nvSpPr>
        <p:spPr bwMode="auto">
          <a:xfrm>
            <a:off x="3494089" y="4368801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8450" name="Text Box 39"/>
          <p:cNvSpPr txBox="1">
            <a:spLocks noChangeArrowheads="1"/>
          </p:cNvSpPr>
          <p:nvPr/>
        </p:nvSpPr>
        <p:spPr bwMode="auto">
          <a:xfrm>
            <a:off x="3228975" y="40687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07661" name="Text Box 45"/>
          <p:cNvSpPr txBox="1">
            <a:spLocks noChangeArrowheads="1"/>
          </p:cNvSpPr>
          <p:nvPr/>
        </p:nvSpPr>
        <p:spPr bwMode="auto">
          <a:xfrm>
            <a:off x="4624389" y="2095501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07662" name="Text Box 46"/>
          <p:cNvSpPr txBox="1">
            <a:spLocks noChangeArrowheads="1"/>
          </p:cNvSpPr>
          <p:nvPr/>
        </p:nvSpPr>
        <p:spPr bwMode="auto">
          <a:xfrm>
            <a:off x="5978525" y="31813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dirty="0">
                <a:solidFill>
                  <a:srgbClr val="CC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03439" y="249919"/>
            <a:ext cx="8497887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u="sng" dirty="0"/>
              <a:t>Calculating rate of reaction from graphs</a:t>
            </a:r>
          </a:p>
        </p:txBody>
      </p:sp>
      <p:sp>
        <p:nvSpPr>
          <p:cNvPr id="1007636" name="Line 20"/>
          <p:cNvSpPr>
            <a:spLocks noChangeShapeType="1"/>
          </p:cNvSpPr>
          <p:nvPr/>
        </p:nvSpPr>
        <p:spPr bwMode="auto">
          <a:xfrm flipV="1">
            <a:off x="3660775" y="2487613"/>
            <a:ext cx="2254250" cy="635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07637" name="Line 21"/>
          <p:cNvSpPr>
            <a:spLocks noChangeShapeType="1"/>
          </p:cNvSpPr>
          <p:nvPr/>
        </p:nvSpPr>
        <p:spPr bwMode="auto">
          <a:xfrm rot="16200000" flipV="1">
            <a:off x="5114925" y="3379788"/>
            <a:ext cx="1695450" cy="0"/>
          </a:xfrm>
          <a:prstGeom prst="line">
            <a:avLst/>
          </a:prstGeom>
          <a:noFill/>
          <a:ln w="19050">
            <a:solidFill>
              <a:srgbClr val="CC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007687" name="Group 71"/>
          <p:cNvGrpSpPr>
            <a:grpSpLocks/>
          </p:cNvGrpSpPr>
          <p:nvPr/>
        </p:nvGrpSpPr>
        <p:grpSpPr bwMode="auto">
          <a:xfrm>
            <a:off x="6643688" y="2333624"/>
            <a:ext cx="2805112" cy="819150"/>
            <a:chOff x="3225" y="1470"/>
            <a:chExt cx="1767" cy="516"/>
          </a:xfrm>
        </p:grpSpPr>
        <p:sp>
          <p:nvSpPr>
            <p:cNvPr id="18467" name="Text Box 47"/>
            <p:cNvSpPr txBox="1">
              <a:spLocks noChangeArrowheads="1"/>
            </p:cNvSpPr>
            <p:nvPr/>
          </p:nvSpPr>
          <p:spPr bwMode="auto">
            <a:xfrm>
              <a:off x="3225" y="1470"/>
              <a:ext cx="1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>
                  <a:latin typeface="Arial" panose="020B0604020202020204" pitchFamily="34" charset="0"/>
                </a:rPr>
                <a:t>rate of reaction =</a:t>
              </a:r>
            </a:p>
          </p:txBody>
        </p:sp>
        <p:sp>
          <p:nvSpPr>
            <p:cNvPr id="18468" name="Text Box 48"/>
            <p:cNvSpPr txBox="1">
              <a:spLocks noChangeArrowheads="1"/>
            </p:cNvSpPr>
            <p:nvPr/>
          </p:nvSpPr>
          <p:spPr bwMode="auto">
            <a:xfrm>
              <a:off x="4767" y="175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8469" name="Text Box 49"/>
            <p:cNvSpPr txBox="1">
              <a:spLocks noChangeArrowheads="1"/>
            </p:cNvSpPr>
            <p:nvPr/>
          </p:nvSpPr>
          <p:spPr bwMode="auto">
            <a:xfrm>
              <a:off x="4767" y="1470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="1">
                  <a:solidFill>
                    <a:srgbClr val="CC000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18470" name="Line 50"/>
            <p:cNvSpPr>
              <a:spLocks noChangeShapeType="1"/>
            </p:cNvSpPr>
            <p:nvPr/>
          </p:nvSpPr>
          <p:spPr bwMode="auto">
            <a:xfrm>
              <a:off x="4766" y="1764"/>
              <a:ext cx="226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007688" name="Group 72"/>
          <p:cNvGrpSpPr>
            <a:grpSpLocks/>
          </p:cNvGrpSpPr>
          <p:nvPr/>
        </p:nvGrpSpPr>
        <p:grpSpPr bwMode="auto">
          <a:xfrm>
            <a:off x="1781175" y="5894389"/>
            <a:ext cx="4141788" cy="973137"/>
            <a:chOff x="162" y="3585"/>
            <a:chExt cx="2609" cy="613"/>
          </a:xfrm>
        </p:grpSpPr>
        <p:sp>
          <p:nvSpPr>
            <p:cNvPr id="18463" name="Text Box 51"/>
            <p:cNvSpPr txBox="1">
              <a:spLocks noChangeArrowheads="1"/>
            </p:cNvSpPr>
            <p:nvPr/>
          </p:nvSpPr>
          <p:spPr bwMode="auto">
            <a:xfrm>
              <a:off x="162" y="3643"/>
              <a:ext cx="18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dirty="0">
                  <a:latin typeface="Arial" panose="020B0604020202020204" pitchFamily="34" charset="0"/>
                </a:rPr>
                <a:t>rate of reaction =</a:t>
              </a:r>
            </a:p>
          </p:txBody>
        </p:sp>
        <p:sp>
          <p:nvSpPr>
            <p:cNvPr id="18464" name="Text Box 52"/>
            <p:cNvSpPr txBox="1">
              <a:spLocks noChangeArrowheads="1"/>
            </p:cNvSpPr>
            <p:nvPr/>
          </p:nvSpPr>
          <p:spPr bwMode="auto">
            <a:xfrm>
              <a:off x="2069" y="3868"/>
              <a:ext cx="5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>
                  <a:latin typeface="Arial" panose="020B0604020202020204" pitchFamily="34" charset="0"/>
                </a:rPr>
                <a:t>20 s</a:t>
              </a:r>
              <a:endParaRPr lang="en-GB" altLang="en-US" b="1">
                <a:solidFill>
                  <a:srgbClr val="CC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65" name="Text Box 53"/>
            <p:cNvSpPr txBox="1">
              <a:spLocks noChangeArrowheads="1"/>
            </p:cNvSpPr>
            <p:nvPr/>
          </p:nvSpPr>
          <p:spPr bwMode="auto">
            <a:xfrm>
              <a:off x="1954" y="3585"/>
              <a:ext cx="8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>
                  <a:latin typeface="Arial" panose="020B0604020202020204" pitchFamily="34" charset="0"/>
                </a:rPr>
                <a:t>45 cm</a:t>
              </a:r>
              <a:r>
                <a:rPr lang="en-GB" altLang="en-US" baseline="300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8466" name="Line 54"/>
            <p:cNvSpPr>
              <a:spLocks noChangeShapeType="1"/>
            </p:cNvSpPr>
            <p:nvPr/>
          </p:nvSpPr>
          <p:spPr bwMode="auto">
            <a:xfrm flipV="1">
              <a:off x="2032" y="3879"/>
              <a:ext cx="522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007689" name="Group 73"/>
          <p:cNvGrpSpPr>
            <a:grpSpLocks/>
          </p:cNvGrpSpPr>
          <p:nvPr/>
        </p:nvGrpSpPr>
        <p:grpSpPr bwMode="auto">
          <a:xfrm>
            <a:off x="5945189" y="5894389"/>
            <a:ext cx="2478087" cy="568325"/>
            <a:chOff x="2785" y="3585"/>
            <a:chExt cx="1561" cy="358"/>
          </a:xfrm>
        </p:grpSpPr>
        <p:sp>
          <p:nvSpPr>
            <p:cNvPr id="18461" name="Text Box 55"/>
            <p:cNvSpPr txBox="1">
              <a:spLocks noChangeArrowheads="1"/>
            </p:cNvSpPr>
            <p:nvPr/>
          </p:nvSpPr>
          <p:spPr bwMode="auto">
            <a:xfrm>
              <a:off x="2785" y="3585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18462" name="Text Box 56"/>
            <p:cNvSpPr txBox="1">
              <a:spLocks noChangeArrowheads="1"/>
            </p:cNvSpPr>
            <p:nvPr/>
          </p:nvSpPr>
          <p:spPr bwMode="auto">
            <a:xfrm>
              <a:off x="3126" y="3613"/>
              <a:ext cx="122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b="1">
                  <a:solidFill>
                    <a:srgbClr val="FF6600"/>
                  </a:solidFill>
                  <a:latin typeface="Arial" panose="020B0604020202020204" pitchFamily="34" charset="0"/>
                </a:rPr>
                <a:t>2.25 cm</a:t>
              </a:r>
              <a:r>
                <a:rPr lang="en-GB" altLang="en-US" b="1" baseline="30000">
                  <a:solidFill>
                    <a:srgbClr val="FF6600"/>
                  </a:solidFill>
                  <a:latin typeface="Arial" panose="020B0604020202020204" pitchFamily="34" charset="0"/>
                </a:rPr>
                <a:t>3</a:t>
              </a:r>
              <a:r>
                <a:rPr lang="en-GB" altLang="en-US" b="1">
                  <a:solidFill>
                    <a:srgbClr val="FF6600"/>
                  </a:solidFill>
                  <a:latin typeface="Arial" panose="020B0604020202020204" pitchFamily="34" charset="0"/>
                </a:rPr>
                <a:t>/s</a:t>
              </a:r>
            </a:p>
          </p:txBody>
        </p:sp>
      </p:grpSp>
      <p:sp>
        <p:nvSpPr>
          <p:cNvPr id="1007679" name="Text Box 63"/>
          <p:cNvSpPr txBox="1">
            <a:spLocks noChangeArrowheads="1"/>
          </p:cNvSpPr>
          <p:nvPr/>
        </p:nvSpPr>
        <p:spPr bwMode="auto">
          <a:xfrm>
            <a:off x="1135118" y="5032375"/>
            <a:ext cx="902012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The gradient of the graph is equal to the initial rate of reaction at that time</a:t>
            </a:r>
          </a:p>
        </p:txBody>
      </p:sp>
    </p:spTree>
    <p:extLst>
      <p:ext uri="{BB962C8B-B14F-4D97-AF65-F5344CB8AC3E}">
        <p14:creationId xmlns:p14="http://schemas.microsoft.com/office/powerpoint/2010/main" val="35218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0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0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0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61" grpId="0"/>
      <p:bldP spid="1007662" grpId="0"/>
      <p:bldP spid="1007636" grpId="0" animBg="1"/>
      <p:bldP spid="1007637" grpId="0" animBg="1"/>
      <p:bldP spid="100767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utmV4Q0t6M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809" y="154056"/>
            <a:ext cx="11562522" cy="65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439" y="188640"/>
            <a:ext cx="8229600" cy="792088"/>
          </a:xfr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/>
              <a:t>Changing Concentration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42" y="1474470"/>
            <a:ext cx="5854728" cy="48691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Increasing concentration sends the equilibrium towards the opposite side</a:t>
            </a:r>
          </a:p>
          <a:p>
            <a:endParaRPr lang="en-US" dirty="0"/>
          </a:p>
          <a:p>
            <a:r>
              <a:rPr lang="en-US" dirty="0" smtClean="0"/>
              <a:t>Decreasing concentration sends the equilibrium towards the same side</a:t>
            </a:r>
          </a:p>
          <a:p>
            <a:endParaRPr lang="en-US" dirty="0"/>
          </a:p>
          <a:p>
            <a:r>
              <a:rPr lang="en-US" dirty="0" smtClean="0"/>
              <a:t>If I increase concentration of C, which way will this reaction go? 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2A+B          </a:t>
            </a:r>
            <a:r>
              <a:rPr lang="en-US" sz="4800" dirty="0"/>
              <a:t>C + D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62" y="5395602"/>
            <a:ext cx="631761" cy="51505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55" y="2360296"/>
            <a:ext cx="5653970" cy="329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1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188640"/>
            <a:ext cx="8229600" cy="95436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u="sng" dirty="0" smtClean="0"/>
              <a:t>Concentration</a:t>
            </a:r>
            <a:endParaRPr lang="en-GB" b="1" u="sng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20140" y="1168401"/>
            <a:ext cx="10184130" cy="849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dirty="0">
                <a:sym typeface="MS Reference 1" pitchFamily="2" charset="2"/>
              </a:rPr>
              <a:t>Chlorine gas reacts with iodine chloride (a brown liquid) converting it to iodine </a:t>
            </a:r>
            <a:r>
              <a:rPr lang="en-GB" sz="2400" dirty="0" err="1">
                <a:sym typeface="MS Reference 1" pitchFamily="2" charset="2"/>
              </a:rPr>
              <a:t>trichloride</a:t>
            </a:r>
            <a:r>
              <a:rPr lang="en-GB" sz="2400" dirty="0">
                <a:sym typeface="MS Reference 1" pitchFamily="2" charset="2"/>
              </a:rPr>
              <a:t> (a yellow solid).</a:t>
            </a:r>
            <a:endParaRPr lang="en-GB" sz="2400" b="1" baseline="-25000" dirty="0">
              <a:sym typeface="MS Reference 1" pitchFamily="2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85988" y="2273577"/>
            <a:ext cx="7943850" cy="677108"/>
          </a:xfrm>
          <a:prstGeom prst="rect">
            <a:avLst/>
          </a:prstGeom>
          <a:solidFill>
            <a:schemeClr val="bg1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2200" b="1">
                <a:sym typeface="MS Reference 1" pitchFamily="2" charset="2"/>
              </a:rPr>
              <a:t>ICl </a:t>
            </a:r>
            <a:r>
              <a:rPr lang="en-GB" sz="2200">
                <a:sym typeface="MS Reference 1" pitchFamily="2" charset="2"/>
              </a:rPr>
              <a:t>(l)</a:t>
            </a:r>
            <a:r>
              <a:rPr lang="en-GB" sz="2200" b="1">
                <a:sym typeface="MS Reference 1" pitchFamily="2" charset="2"/>
              </a:rPr>
              <a:t> 	  + 	Cl</a:t>
            </a:r>
            <a:r>
              <a:rPr lang="en-GB" sz="2200" b="1" baseline="-25000">
                <a:sym typeface="MS Reference 1" pitchFamily="2" charset="2"/>
              </a:rPr>
              <a:t>2 </a:t>
            </a:r>
            <a:r>
              <a:rPr lang="en-GB" sz="2200">
                <a:sym typeface="MS Reference 1" pitchFamily="2" charset="2"/>
              </a:rPr>
              <a:t>(g)      	 </a:t>
            </a:r>
            <a:r>
              <a:rPr lang="en-GB">
                <a:sym typeface="Wingdings 3" pitchFamily="18" charset="2"/>
              </a:rPr>
              <a:t></a:t>
            </a:r>
            <a:r>
              <a:rPr lang="en-GB" sz="2200" b="1">
                <a:sym typeface="MS Reference 1" pitchFamily="2" charset="2"/>
              </a:rPr>
              <a:t> 	 ICl</a:t>
            </a:r>
            <a:r>
              <a:rPr lang="en-GB" sz="2200" b="1" baseline="-25000">
                <a:sym typeface="MS Reference 1" pitchFamily="2" charset="2"/>
              </a:rPr>
              <a:t>3 </a:t>
            </a:r>
            <a:r>
              <a:rPr lang="en-GB" sz="2200">
                <a:sym typeface="MS Reference 1" pitchFamily="2" charset="2"/>
              </a:rPr>
              <a:t>(s)</a:t>
            </a:r>
            <a:r>
              <a:rPr lang="en-GB" sz="2200" b="1" baseline="-25000">
                <a:sym typeface="MS Reference 1" pitchFamily="2" charset="2"/>
              </a:rPr>
              <a:t> </a:t>
            </a:r>
          </a:p>
          <a:p>
            <a:r>
              <a:rPr lang="en-GB" sz="1600" b="1">
                <a:sym typeface="MS Reference 1" pitchFamily="2" charset="2"/>
              </a:rPr>
              <a:t>	  brown      	pale green          	   yellow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52596" y="3510157"/>
            <a:ext cx="6372225" cy="30008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2400" dirty="0"/>
              <a:t>What effect will adding more chlorine have on the colour of the mixture in the U-tube?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2400" dirty="0"/>
              <a:t>If the U-tube is turned on its side, chlorine gas pours out of the tube. 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GB" sz="2400" dirty="0"/>
              <a:t>In which way will this change the equilibrium?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451573"/>
              </p:ext>
            </p:extLst>
          </p:nvPr>
        </p:nvGraphicFramePr>
        <p:xfrm>
          <a:off x="8537416" y="3760470"/>
          <a:ext cx="201453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icture Publisher Image" r:id="rId3" imgW="2333520" imgH="2867040" progId="">
                  <p:embed/>
                </p:oleObj>
              </mc:Choice>
              <mc:Fallback>
                <p:oleObj name="Picture Publisher Image" r:id="rId3" imgW="2333520" imgH="2867040" progId="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7416" y="3760470"/>
                        <a:ext cx="2014538" cy="2057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3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4" y="42040"/>
            <a:ext cx="9260764" cy="672779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3" y="3657600"/>
            <a:ext cx="11048524" cy="26543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925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7" y="112986"/>
            <a:ext cx="9440590" cy="668360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17" y="3037490"/>
            <a:ext cx="11017625" cy="34492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22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LV63WtuvJg"/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7687" y="181183"/>
            <a:ext cx="11522765" cy="64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87365" y="231431"/>
            <a:ext cx="9144000" cy="14168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GB" altLang="en-US" sz="2900" b="1" u="sng" kern="0" dirty="0" smtClean="0"/>
              <a:t>How to find a gradient using a tangent</a:t>
            </a:r>
            <a:endParaRPr lang="en-GB" altLang="en-US" sz="2900" b="1" u="sng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610" b="4938"/>
          <a:stretch/>
        </p:blipFill>
        <p:spPr bwMode="auto">
          <a:xfrm>
            <a:off x="189186" y="994696"/>
            <a:ext cx="9144000" cy="564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777410" y="3441994"/>
            <a:ext cx="288000" cy="288000"/>
            <a:chOff x="1619672" y="3284984"/>
            <a:chExt cx="288000" cy="2880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619672" y="3284984"/>
              <a:ext cx="288000" cy="28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1619672" y="3284984"/>
              <a:ext cx="288000" cy="288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Straight Connector 10"/>
          <p:cNvCxnSpPr/>
          <p:nvPr/>
        </p:nvCxnSpPr>
        <p:spPr bwMode="auto">
          <a:xfrm flipV="1">
            <a:off x="3789586" y="1452706"/>
            <a:ext cx="5652120" cy="48245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049218" y="5197122"/>
            <a:ext cx="3744416" cy="56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8799992" y="1956762"/>
            <a:ext cx="0" cy="33723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9392039" y="1933903"/>
            <a:ext cx="27999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Gradient = </a:t>
            </a:r>
            <a:r>
              <a:rPr lang="en-GB" sz="2400" u="sng" dirty="0" smtClean="0"/>
              <a:t>y</a:t>
            </a:r>
          </a:p>
          <a:p>
            <a:r>
              <a:rPr lang="en-GB" sz="2400" dirty="0"/>
              <a:t>	  </a:t>
            </a:r>
            <a:r>
              <a:rPr lang="en-GB" sz="2400" dirty="0" smtClean="0"/>
              <a:t>     x</a:t>
            </a:r>
          </a:p>
          <a:p>
            <a:endParaRPr lang="en-GB" sz="2400" dirty="0"/>
          </a:p>
          <a:p>
            <a:r>
              <a:rPr lang="en-GB" sz="2400" dirty="0" smtClean="0"/>
              <a:t>Gradient = </a:t>
            </a:r>
            <a:r>
              <a:rPr lang="en-GB" sz="2400" u="sng" dirty="0" smtClean="0"/>
              <a:t>4 – 1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     4.5 – 1</a:t>
            </a:r>
          </a:p>
          <a:p>
            <a:endParaRPr lang="en-GB" sz="2400" dirty="0"/>
          </a:p>
          <a:p>
            <a:r>
              <a:rPr lang="en-GB" sz="2400" dirty="0" smtClean="0"/>
              <a:t>Gradient = </a:t>
            </a:r>
            <a:r>
              <a:rPr lang="en-GB" sz="2400" u="sng" dirty="0" smtClean="0"/>
              <a:t>3cm</a:t>
            </a:r>
            <a:r>
              <a:rPr lang="en-GB" sz="2400" u="sng" baseline="30000" dirty="0" smtClean="0"/>
              <a:t>3</a:t>
            </a:r>
          </a:p>
          <a:p>
            <a:r>
              <a:rPr lang="en-GB" sz="2400" dirty="0"/>
              <a:t>	 </a:t>
            </a:r>
            <a:r>
              <a:rPr lang="en-GB" sz="2400" dirty="0" smtClean="0"/>
              <a:t>      3.5s</a:t>
            </a:r>
          </a:p>
          <a:p>
            <a:endParaRPr lang="en-GB" sz="2400" dirty="0"/>
          </a:p>
          <a:p>
            <a:r>
              <a:rPr lang="en-GB" sz="2400" dirty="0" smtClean="0"/>
              <a:t>Gradient = </a:t>
            </a:r>
          </a:p>
          <a:p>
            <a:r>
              <a:rPr lang="en-GB" sz="2400" dirty="0" smtClean="0"/>
              <a:t>0.86 cm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/s </a:t>
            </a:r>
            <a:endParaRPr lang="en-GB" sz="2400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 rot="-5400000">
            <a:off x="2805400" y="3163663"/>
            <a:ext cx="2783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hydrogen produced (cm</a:t>
            </a:r>
            <a:r>
              <a:rPr lang="en-GB" altLang="en-US" sz="1800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3</a:t>
            </a: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163349" y="6550586"/>
            <a:ext cx="16979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0066"/>
                </a:solidFill>
                <a:latin typeface="Arial" panose="020B0604020202020204" pitchFamily="34" charset="0"/>
              </a:rPr>
              <a:t>time (seconds)</a:t>
            </a:r>
          </a:p>
        </p:txBody>
      </p:sp>
    </p:spTree>
    <p:extLst>
      <p:ext uri="{BB962C8B-B14F-4D97-AF65-F5344CB8AC3E}">
        <p14:creationId xmlns:p14="http://schemas.microsoft.com/office/powerpoint/2010/main" val="35305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45" y="0"/>
            <a:ext cx="6986155" cy="381976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726" y="-89621"/>
            <a:ext cx="6774471" cy="433989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115" y="2888673"/>
            <a:ext cx="5962758" cy="387628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99" y="3022052"/>
            <a:ext cx="9488200" cy="344890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8683"/>
            <a:ext cx="11649660" cy="581128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530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1199</Words>
  <Application>Microsoft Office PowerPoint</Application>
  <PresentationFormat>Widescreen</PresentationFormat>
  <Paragraphs>211</Paragraphs>
  <Slides>54</Slides>
  <Notes>1</Notes>
  <HiddenSlides>0</HiddenSlides>
  <MMClips>11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Microsoft YaHei</vt:lpstr>
      <vt:lpstr>Arial</vt:lpstr>
      <vt:lpstr>Calibri</vt:lpstr>
      <vt:lpstr>Calibri Light</vt:lpstr>
      <vt:lpstr>Comic Sans MS</vt:lpstr>
      <vt:lpstr>MS Reference 1</vt:lpstr>
      <vt:lpstr>Wingdings</vt:lpstr>
      <vt:lpstr>Wingdings 3</vt:lpstr>
      <vt:lpstr>Office Theme</vt:lpstr>
      <vt:lpstr>Bitmap Image</vt:lpstr>
      <vt:lpstr>Picture Publisher Image</vt:lpstr>
      <vt:lpstr>PowerPoint Presentation</vt:lpstr>
      <vt:lpstr>PowerPoint Presentation</vt:lpstr>
      <vt:lpstr>What do we mean by ‘rate’?</vt:lpstr>
      <vt:lpstr>The equation for rate of reaction</vt:lpstr>
      <vt:lpstr>Calculating rate of reaction from graphs</vt:lpstr>
      <vt:lpstr>PowerPoint Presentation</vt:lpstr>
      <vt:lpstr>PowerPoint Presentation</vt:lpstr>
      <vt:lpstr>PowerPoint Presentation</vt:lpstr>
      <vt:lpstr>PowerPoint Presentation</vt:lpstr>
      <vt:lpstr>Factors affecting rate</vt:lpstr>
      <vt:lpstr>How can we measure the rate?</vt:lpstr>
      <vt:lpstr>PowerPoint Presentation</vt:lpstr>
      <vt:lpstr>How do we do them?</vt:lpstr>
      <vt:lpstr>PowerPoint Presentation</vt:lpstr>
      <vt:lpstr>The Collision Theory</vt:lpstr>
      <vt:lpstr>PowerPoint Presentation</vt:lpstr>
      <vt:lpstr>Temperature</vt:lpstr>
      <vt:lpstr>PowerPoint Presentation</vt:lpstr>
      <vt:lpstr>PowerPoint Presentation</vt:lpstr>
      <vt:lpstr>Pressure/Concentration</vt:lpstr>
      <vt:lpstr>PowerPoint Presentation</vt:lpstr>
      <vt:lpstr>PowerPoint Presentation</vt:lpstr>
      <vt:lpstr>Surface Area/Particle Size</vt:lpstr>
      <vt:lpstr>PowerPoint Presentation</vt:lpstr>
      <vt:lpstr>PowerPoint Presentation</vt:lpstr>
      <vt:lpstr>PowerPoint Presentation</vt:lpstr>
      <vt:lpstr>Catalysts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equilibria</vt:lpstr>
      <vt:lpstr>PowerPoint Presentation</vt:lpstr>
      <vt:lpstr>Reversible reaction</vt:lpstr>
      <vt:lpstr>Le Chatelier’s Principle</vt:lpstr>
      <vt:lpstr>Le Chatelier’s Principle</vt:lpstr>
      <vt:lpstr>This is called shifting equilibrium</vt:lpstr>
      <vt:lpstr>Effects on Equilibria</vt:lpstr>
      <vt:lpstr>PowerPoint Presentation</vt:lpstr>
      <vt:lpstr>PowerPoint Presentation</vt:lpstr>
      <vt:lpstr>Changing temperature</vt:lpstr>
      <vt:lpstr>In a reversible reaction. One direction will be exothermic. The other direction will be endothermic</vt:lpstr>
      <vt:lpstr>PowerPoint Presentation</vt:lpstr>
      <vt:lpstr>PowerPoint Presentation</vt:lpstr>
      <vt:lpstr>Changing pressure</vt:lpstr>
      <vt:lpstr>Changing pressure</vt:lpstr>
      <vt:lpstr>Pressure</vt:lpstr>
      <vt:lpstr>PowerPoint Presentation</vt:lpstr>
      <vt:lpstr>PowerPoint Presentation</vt:lpstr>
      <vt:lpstr>Changing Concentration</vt:lpstr>
      <vt:lpstr>Concentration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Fugill</dc:creator>
  <cp:lastModifiedBy>David Fugill</cp:lastModifiedBy>
  <cp:revision>13</cp:revision>
  <dcterms:created xsi:type="dcterms:W3CDTF">2018-05-16T16:26:21Z</dcterms:created>
  <dcterms:modified xsi:type="dcterms:W3CDTF">2018-05-25T14:32:10Z</dcterms:modified>
</cp:coreProperties>
</file>