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72" r:id="rId7"/>
    <p:sldId id="270" r:id="rId8"/>
    <p:sldId id="271" r:id="rId9"/>
    <p:sldId id="259" r:id="rId10"/>
    <p:sldId id="265" r:id="rId11"/>
    <p:sldId id="260" r:id="rId12"/>
    <p:sldId id="266" r:id="rId13"/>
    <p:sldId id="267" r:id="rId14"/>
    <p:sldId id="268" r:id="rId15"/>
    <p:sldId id="269" r:id="rId16"/>
    <p:sldId id="261" r:id="rId17"/>
    <p:sldId id="279" r:id="rId18"/>
    <p:sldId id="274" r:id="rId19"/>
    <p:sldId id="275" r:id="rId20"/>
    <p:sldId id="276" r:id="rId21"/>
    <p:sldId id="277" r:id="rId22"/>
    <p:sldId id="262" r:id="rId23"/>
    <p:sldId id="273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2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9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8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897D-950B-4BD8-A183-FFAC4C696D2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B73D-0D6A-4617-A70F-B7569265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1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frm=1&amp;source=images&amp;cd=&amp;cad=rja&amp;uact=8&amp;ved=0CAcQjRw&amp;url=http://genius.com/458396/Fast-crew-i-got/Clap-ya-hands-to-this-one&amp;ei=lDd0VLaMKoL1ao-TgugB&amp;bvm=bv.80185997,d.d2s&amp;psig=AFQjCNH64x3qQgnXK8K7O4p7qIrRS7OqaA&amp;ust=14169889470351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8" y="196850"/>
            <a:ext cx="11827611" cy="562918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451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3261"/>
          </a:xfrm>
        </p:spPr>
        <p:txBody>
          <a:bodyPr/>
          <a:lstStyle/>
          <a:p>
            <a:r>
              <a:rPr lang="en-GB" b="1" u="sng" dirty="0" smtClean="0"/>
              <a:t>Reaction profiles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Image result for reaction prof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6"/>
          <a:stretch/>
        </p:blipFill>
        <p:spPr bwMode="auto">
          <a:xfrm>
            <a:off x="660071" y="922803"/>
            <a:ext cx="4521529" cy="5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eaction prof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5"/>
          <a:stretch/>
        </p:blipFill>
        <p:spPr bwMode="auto">
          <a:xfrm>
            <a:off x="6842234" y="922803"/>
            <a:ext cx="4997668" cy="5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1326" cy="677223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072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25" y="122710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u="sng" dirty="0" smtClean="0"/>
              <a:t>Bond Breaking and Bond making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25" y="1484785"/>
            <a:ext cx="91440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For a reaction to happen bonds have to be broken to then form new ones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235827" y="2685258"/>
            <a:ext cx="1957387" cy="2409825"/>
            <a:chOff x="3549" y="1464"/>
            <a:chExt cx="1233" cy="1518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549" y="1464"/>
              <a:ext cx="978" cy="15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38" y="1677"/>
              <a:ext cx="6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/>
                <a:t>Bond </a:t>
              </a:r>
            </a:p>
            <a:p>
              <a:pPr eaLnBrk="1" hangingPunct="1"/>
              <a:r>
                <a:rPr lang="en-GB" altLang="en-US"/>
                <a:t>Forming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79652" y="2685257"/>
            <a:ext cx="2174875" cy="1112838"/>
            <a:chOff x="427" y="1464"/>
            <a:chExt cx="1370" cy="70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162" y="1464"/>
              <a:ext cx="635" cy="70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27" y="1486"/>
              <a:ext cx="6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/>
                <a:t>Bond</a:t>
              </a:r>
            </a:p>
            <a:p>
              <a:pPr eaLnBrk="1" hangingPunct="1"/>
              <a:r>
                <a:rPr lang="en-GB" altLang="en-US"/>
                <a:t>Breaking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35138" y="2105820"/>
            <a:ext cx="8559800" cy="4811712"/>
            <a:chOff x="84" y="1099"/>
            <a:chExt cx="5392" cy="30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323" y="1099"/>
              <a:ext cx="0" cy="27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23" y="3873"/>
              <a:ext cx="51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033" y="3899"/>
              <a:ext cx="1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dirty="0"/>
                <a:t>Progress of reaction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rot="-5400000">
              <a:off x="-554" y="2374"/>
              <a:ext cx="1508" cy="231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 u="sng"/>
                <a:t>Energy in chemicals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41551" y="3998120"/>
            <a:ext cx="2438400" cy="1352550"/>
            <a:chOff x="403" y="2291"/>
            <a:chExt cx="1536" cy="852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515" y="2485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515" y="2531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693" y="2363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288" y="2376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515" y="2779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515" y="2825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693" y="2657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288" y="2670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693" y="2450"/>
              <a:ext cx="0" cy="2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566" y="2821"/>
              <a:ext cx="72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93" y="2831"/>
              <a:ext cx="129" cy="1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756" y="2753"/>
              <a:ext cx="309" cy="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02" y="2291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75" y="2631"/>
              <a:ext cx="272" cy="2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965" y="2837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26" y="2939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03" y="2925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016502" y="2086770"/>
            <a:ext cx="2041525" cy="950912"/>
            <a:chOff x="2151" y="1087"/>
            <a:chExt cx="1286" cy="599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313" y="1431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191" y="1404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896" y="1418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0" y="1423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151" y="1087"/>
              <a:ext cx="272" cy="2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511" y="1099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717" y="1087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H</a:t>
              </a: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945" y="1087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160" y="1087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775452" y="4780757"/>
            <a:ext cx="3508375" cy="1550988"/>
            <a:chOff x="3259" y="2784"/>
            <a:chExt cx="2210" cy="977"/>
          </a:xfrm>
        </p:grpSpPr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4010" y="3472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010" y="3516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496" y="3472"/>
              <a:ext cx="2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496" y="3516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259" y="3387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EF641F"/>
                </a:gs>
                <a:gs pos="100000">
                  <a:srgbClr val="F8BDA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733" y="3373"/>
              <a:ext cx="268" cy="269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238" y="3373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8BDA0"/>
                </a:gs>
                <a:gs pos="100000">
                  <a:srgbClr val="EF641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4762" y="3450"/>
              <a:ext cx="17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5107" y="3449"/>
              <a:ext cx="209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892" y="3262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 flipV="1">
              <a:off x="4762" y="2972"/>
              <a:ext cx="17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5107" y="2971"/>
              <a:ext cx="209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892" y="2784"/>
              <a:ext cx="246" cy="255"/>
            </a:xfrm>
            <a:prstGeom prst="ellipse">
              <a:avLst/>
            </a:prstGeom>
            <a:gradFill rotWithShape="0">
              <a:gsLst>
                <a:gs pos="0">
                  <a:srgbClr val="FDEFE8"/>
                </a:gs>
                <a:gs pos="100000">
                  <a:srgbClr val="EF64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O</a:t>
              </a: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565" y="3039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5272" y="3063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4618" y="3525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5254" y="3557"/>
              <a:ext cx="197" cy="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H</a:t>
              </a:r>
            </a:p>
          </p:txBody>
        </p:sp>
      </p:grpSp>
      <p:sp>
        <p:nvSpPr>
          <p:cNvPr id="63" name="AutoShape 62"/>
          <p:cNvSpPr>
            <a:spLocks noChangeArrowheads="1"/>
          </p:cNvSpPr>
          <p:nvPr/>
        </p:nvSpPr>
        <p:spPr bwMode="auto">
          <a:xfrm rot="5400000">
            <a:off x="5180690" y="4736354"/>
            <a:ext cx="1331020" cy="1039356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ym typeface="Symbol" pitchFamily="18" charset="2"/>
              </a:rPr>
              <a:t>H</a:t>
            </a:r>
          </a:p>
        </p:txBody>
      </p:sp>
    </p:spTree>
    <p:extLst>
      <p:ext uri="{BB962C8B-B14F-4D97-AF65-F5344CB8AC3E}">
        <p14:creationId xmlns:p14="http://schemas.microsoft.com/office/powerpoint/2010/main" val="9244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 dirty="0" smtClean="0"/>
              <a:t>BENDOMEX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Bendo</a:t>
            </a:r>
            <a:r>
              <a:rPr lang="en-GB" dirty="0" smtClean="0">
                <a:latin typeface="Comic Sans MS" panose="030F0702030302020204" pitchFamily="66" charset="0"/>
              </a:rPr>
              <a:t> = Breaking is </a:t>
            </a:r>
            <a:r>
              <a:rPr lang="en-GB" dirty="0" err="1" smtClean="0">
                <a:latin typeface="Comic Sans MS" panose="030F0702030302020204" pitchFamily="66" charset="0"/>
              </a:rPr>
              <a:t>endo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Mex</a:t>
            </a:r>
            <a:r>
              <a:rPr lang="en-GB" dirty="0" smtClean="0">
                <a:latin typeface="Comic Sans MS" panose="030F0702030302020204" pitchFamily="66" charset="0"/>
              </a:rPr>
              <a:t> = Making is </a:t>
            </a:r>
            <a:r>
              <a:rPr lang="en-GB" dirty="0" err="1" smtClean="0">
                <a:latin typeface="Comic Sans MS" panose="030F0702030302020204" pitchFamily="66" charset="0"/>
              </a:rPr>
              <a:t>exo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jpeg;base64,/9j/4AAQSkZJRgABAQAAAQABAAD/2wCEAAkGBxQHEhUUEhIWFhQXGSEaFhgYGBcbGRgaFxgWHB4YFxcZHCggGRwnHRkcITIhJSkrLjouGSAzODMtNygwLisBCgoKDg0OGhAQGCwkHyYvMi0sNywsLCwsLCw0LywvLCwsLCw3LCwsLCwsLCw1LCwsLC8sLCw3LCwsLCwsLCwsLP/AABEIAOYA3AMBIgACEQEDEQH/xAAcAAEAAgMBAQEAAAAAAAAAAAAABQYEBwgDAgH/xABGEAABAwIEAwUEBwUGBAcAAAABAAIDBBEFEiExBkFRBxMiYYEUMnGRFSNCQ1KCoRYzYnKxJJKissHRNERzswhTZHSDk+H/xAAZAQEAAgMAAAAAAAAAAAAAAAAAAwQBAgX/xAAoEQEAAgEDAwMFAAMAAAAAAAAAAQIRAwQhEjFBMnGBE0JRYcEiI0P/2gAMAwEAAhEDEQA/AN4oiICIiAiIgIiICIiAiIgIiICIiAijOIcci4ehM0xNr5WtaLvkeb5Y42/aebaD4nQAlV/COMppqiOKqozAyoc4U7s4c67WlwZMwe44tBOhIuLeaxNoicM4meVzREWWBERAREQEREBERAREQEREBERARYFbjVNh7msmqIY3vNmtfIxrnHTRocbk6jbqFUe1zHJqCliipbmWqkETS1xDstrnK4DS9st7ggEka7BeWzNfoHAnyIVe4p4ndhT44KaIT1Umvdl+URx2d9bI4NNm5gBbQnW2y1pB2TtijL/anRVFvC6FoYxhsbjTxObyuXX0Uv2YRzVcL6qqmdNNIe7bI7W8UJLW5TzBOZ1+ZJJ1KrW3NemZqnroT1REpz9oq/CXd9WNp30t/rBCHh8DSR9YXPNpGt+1oDbUbWN7EgdaxGu2u/w6qi8Y1LaShqnOAcBC8WOxJaQAfUqIwPguF0MT6kyzTluYyPllzNc9vi7uzvB006BR6e6xXN0l9v8A5Yq2mipfBT5cOqZ6N8r5IWxslpzI4ue0Eua6POdXNBDbXN9Tvyuit1tFozCras1nEiIi2YU7i6P6QraOJw8MQfU3099uWNg2v94478ttNIzjyM+xvlabPp3NqGEAEgwPD7gHTYHdZ9Y0HFpzzFJAPQzVf+wWbUQNqWOY8BzXAtcDsQ4WIPoubuLzGrn8L+jXOlj8rJTyioY1wvZwBF99RfVeiqHZ9XOhY+hmce+pvczWvJTk/VvH4soswne7Rfe5t2YXtcX3tzt1sujExMZhRmMTiX6iIssCIiAiIgIiICIiAiIgKB43xd+DUjnRW757mxQ32D5XhocdCCGgl9jvltzU8oLjXC/pWkeA4NfG5szHEEgOhcH20I0cGlt+jjusT24ZhW8P4RpaRpzwsmkfrLLM0SPlcd3OLgdyToq/Q4JH9L5Ycwgpo+8MedxibPLdoDI/dYQwX06r0ixHEcYh9sidHBDkzxwvaHOkaBe733s24GluuqkOzuN01M6qkFpKuQzO52abBjQegaB8yuZm1YmZn9OhiszERDO42xE4XRTvb75bkjtuXyeFoHncrNwHDxhNNDC3aNgb6ga/rdQfFQ+kauhpr6CQ1Dx/DCLNv+dw+StSinisR8t45tMqt2gOM0dPTt3qKmNh/la7O6/llarSBZVXEB7fi1Oy+lPC+Ujo6UhjT8g5WpLcREFe8y8cKFsQv/6Y/wDdarUtZY3iFTR4lTCkMeZ0EpeyQHI8NdGQ3M3Vhvs4X8wdlacG4vjrHCKoYaWpOndSEWebXvDKPBIN9vFpq0Lo7e0dERnlR16z1zKyIiKwhUqsdbFpxzNJAflNV/7hSKwccaIcUiIbrJSvDna691LEWt9O8efVZy5e6j/ZLo7f0Qr3FcbqDu66GzZqdwLidA+FxtIyS1rtAOfyLQVYuJQKWWkrG2LY391IbgDuaosZe5IFhIInX6B1t141cAqmPY7Z7S03FxZwI257rF4Xh+m6CWhrD3kkV6eUm5Lm2vFLr9osyuzAnxA63GljaXzE1lBuaYnqWHGsT+iu6c4DunStjkcSRk7y7WO6W7wsab296/KxklWuH2nG6F9NV+ORmamqdLZi0Wz25Z2Fsg/nBsFl8K1j54jFMbz07u6lO2bKAWS6aWewtfppdxGhBAuKqaREQEREBERAREQEREBa67SuIDVTRYTDYvqh/aHC94oLgkbWu9oeN7gctQVsVa8jom1WL1lTpeNkdO3fQ5BI7cDk5m1/j0j1b9FJlJp16rRDx48lNFQPjiFnS5YIwOXeODNPg2/yU/RU4o42Rt2Y0NHwaAFWsed7fiVFT8ow+pk/KCxl/wAzj8lZ6mcUzHPd7rQXH4AXXKt6Yj5dCO8yrWBD6QxGsn+zEG0zPQZ3kergPRWlVjs2pjBh8TnavmzTPPV0ri6/yIHorM92QE9NU1PVj4KenKrcJ2rauvqQbh0jYWHllgYAbfmcValV+zZl6EPO8sssno+V9j8rK0JqeqYZp6VWxDXGKXyppf8ANGrHWUkdc0slY17Du1wBH6quVQvjMH/tZP8AuMVpS3j2Yr5QFPh1Vw8b0MxfFe5pZ3Es22ilILouttW6balWLCOL4K+RsEmanqXXtBKLONr+48eCXQX8BOm9l8LDxXC4cYjMU8bZGHkR+oO4PmFPp7q1eLcor7es8xw++Nn+z1GHvv70z4iOveQvde/kYx81kqicWSVeGOoI3ye0QCtjLHvJ79pLZW5HuGkjbPJDrA+HW97i9rG5tFpi0M7eJrE1kUHiE5wOtp6oOyxSEU9SORDye5edQLtkNrm9myOU4sbE6FuJwyQyC7JGlrvg4W+ai079FolJqU6qzDPxaQYRUxT2tHMRBO62xJPcvcb6eMmPY/vW3IDV54xH9EVUdWDaOTLT1Iva+Z9oZd7Etkfk2vaW9/AAsLhqYcRUMlJUOzTw3gn5HM0eCUWN/E3K8OBGt7WIsMrDQ7iOhlpqm3fBrqaptsZA2xeLWIa9rmyDY2eNl14nPLlzGFlRRXC9a+vpYXygiXLllBFrSMJY/Qae807aKVWQREQEREBERAREQfEsghaXHYAk/Aaqi8I3lpxM43dUOdOTr984uaADqAGloA5AAKT7TZnNoHxszZqh7INADpNI1r732BYXC++vqP0BtIzo1jfkGj/YKlvLcRVa2teZlWuGh7ZX4hNvlcynbtoI25nAfmevbtFqDBh8wb78tom/zSuDP9V59nEf9j707zyyTE9e8eSP0AX5xcPa6rD4ORmMrvhCxxH+IhVv+nt/Fj7Pf+rJSU4pGMY3ZjQ0fBossTiKq9ipaiT8ET3fJhUgq12jS5MPnH4wIx/8jmt/1UdYzaG9uKyzODKX2KgpWcxE2/xIuf6qZXnTx9yxregA+QsvRYtOZyzEYjCsPN8Yb5Uh/WUKzqrsfmxlw6Ug5dZTz5qaxrFY8FhdNKbNbyHvOJ2a0c3E6ALe0ZxH6a1nGZZrnBguSAOpX5FK2YXa4OHUEH+iqUPDsnEh77Er5DrHSBxDGN5d7ltnfz6CyxsVwuLhGelmpAIhLMIZYgT3b2vB8WU3s8EDUJFI7Z5Oqe+OGfxO3v67DmX2kfJb+SMgH/ErSqtjWmKUJt93ML+jdL/qrSsW7R7f2SveRERaN0VQtGHYrG8EBtVC6N97+KSAh7LDa+R0m/JqsDZRSVxjzf8AERGQN10dA5jHO6C7ZYxbT93zuqrxwDFSmdgGemc2obt9y4OcBcEC7Q4Xsd1aMbppKp1JNDcmOYOcL6GKRjmPuPtWDw4ebQdbWXU2ts0x+HP3FcXS1PTspQQxoaCS4gAAFz3Fznacy4kk9SvVEVhAIiICIiAiIgIo/H6h1LTyGO/eFuWK1v3khDI/e099zd9OqkEFJ42e6pr8PgB8A72oeLHUxNYxmu28pNvJu3OO4/rzR0b2R/vZyIYgNy6Q2uBzs259FJVV6jFJ3EC0VPExpG93ule4H5N+a+6rCo6uaKd4JfDmyamwLxYnLte3PfVc7cXj6vPhe0az9Pjy9cMom4dDHE0WbGwNH5QAq5TE4vizpGj6qkiMRd1mlLXOA65WgX8yrYvlkYjvYAXNzbmdNT56BVotjKea5w+lD8W4S7GqWSJhAebFhOwcxwcL+VwphFiJxOWZjMYfMV7DNvbX4819IiwyrDzkxgfxUh/wy/8A6sbDWftXVuqHHNS0zyynbbwvlGj5v4gDcN9SortCdMK+ljp9JKiGSHMN2NL4y5/o0H5q+YZQMwuJkMQsyNoa0eQG56nmprcVifMwijm0wyVVcYP0lidLBu2Bjqh/kTeOMH5uPorWqnwSfpKSrrDtLKY4v+lB4B6F+YrSnGZbW5xCQx7CpKyekmiIvDIS+5teNzC1wGm97KbRFrM5bRGBERYZedTAKpjmO91wLT8CLFePZtWO9ndSSX72iIhOls0YH1UgtyLAB8Wn4nKUDjdYOGJRiGY5AGxVMYA+sjLrMcznnY59wOYuOhFna6nTbE+VfcU6q5jw2EihcA4pp8eJbE5wkbq6ORjo5ADezsjwCQbHUXU0umoCIiAiIgIiII7HG942NvN00R/uSNkP6MI9Qvioqj7bDEH+HuZXvaC3cPgaxxFr83gWIG+9tPXFd4f+qP8AK9R3dF2KZrHKKSxPIF01wPUNd8iggcBeKqoxCYAgPqnM1t/y7I4SdORdG4jyIU0oHgllqW5JJdLK4km5JdNISSeanlx9ac3l1NKMUgREUbcREQEREFWxOxxej6inm5abx7FWlQ1dhL562nqA4ZYo5GOGtz3mWxH91TK3tPEezWsd0ZxNX/RdJPMBcsjc4fG2i8+EaH6NoqePmI2383OFyT6lR3aQ4uojGN5pI4v78jb/AKXVna3IABsNPkn2fLH3P1ERaNxERAVewWm/bGs752tFSPtGPsz1Dd3nqyPYfxa8k4inkxKRlBTOIlmF5ZB9xB9p/k53ut89eSvWFYdHhMLIYWhscbQ1oHQdep81e2ul98/CpuNT7YYmPcOwY8B3rPG3WOVhLJYz1jkb4mrU3EXa1U8I1LqS8NYIiA+Uh0b3a3LHZTkzAaZgLX5cld+1fjYcIUpyEe0y3bC3p1kPkP62XK0jzISXEkk3JOpJPMnmVeU3WPBPaNR8XgNjf3c/OB5s7n7h2kFgTpr1AVwXD0chiILSQRsQbEfAhbd4G7bJqC0WIAzR6AStt3jRc3LxtINR0OnO6DoRFHYJjlPj8YkppmSs01adRfk5p1afIgFSKAiIgjcaAb3Ljs2ZnXd94xcDfxPA9b8rrAp7U+KygAkzUsbiSdB3EsrQALc++PPkpypp21QDXC4Dmu3I1Y5r2nT+JoKiqqDu6+CQD3oJY3GxNyHwvY297N07w7a28ggrHBbyabKRZzJZWOB3BbNICp1Q2DwfR9XXwcu+79lyCctSM5Omw70SADoBvuplcfWjF5h09Kc0gREUaQREQEREBEXzLIIWlzjZoFyegGpKCrcREYliFFTjXuy6pk8gwZWA/F7v0VrVGoXVFC2TF3xNkiqAA2MEtnjizZYRG0+GTvMzTl0dd4AvytWDYzDjcYkgka9vO27T0cN2nyKm1dO1YjMItO9bTOJZ6IihSij8fxZuCwulcCToGMHvPe42axvmTos9zsoudAN1BcK0p4qqvbnj+ywEto28pH7PqCOmmVvqVNo6X1LY8ItXU6Kpzgfh92ERvln8VXUHPO78P4Ymn8DBoPO55qbxfEo8Hhknmdljjbmcf9PiToPMrLXPHbvxx9Ky+wwO+piP1xGz5Afd8w3+vwXViMRiHOmc8yoPG3E0nFlXJUSaA+GNv4IwTlb+tz5kqBRFlgREQZ2DYpPhErZKaR8coIsWE3Oo8JA94E/ZNwV2Fw1LUT0sTqxrGVDm3kbHfK0kmw1J1AtfUi97aLRHYZwIcXmFbO0GCI/Vg2PeSjq0g+Fu/LXLvquikBERAUZjML3up3RszFkwLtbEMcx7HOB8g69udrb6qTRBS8ef7JikOmlRTPbew96ne1297nSU8vnfSQWB2ix9y6gqLNvFUhhJ3yVDXRkNPTMWkj+EdFnrm7uuL5X9tOaYERFVWBERAREQFA8RxnGJIaBv/MEun5ZaeMgyajUZiWxi34uW4m5pRA0ucQGtFyToABuSVH8ITGOKpxKoY5ve/um2Jf7PE3wAMtcue4vcAL3DmKxttPqvnxCDcX6a4/KSqGDFK1lP3bTBSNbMdrd87M2JgaW6ZGZn7jV0fRY8uBUnFuSsgdJFIbhlRFdjntBcPE1wyysvqC5pvoQbFfkubBKYRg/2ytmOxGYSTG73A8xDEDYnlC0aXVooqVlDGyONuVjGhrRro1osBc6nTqupMZc/sqRwHEo3kNq6Z0emVz4H95zuHNY9rdBYgje5Fha58a32/B7ukgjqYRqXU+YSgAC5NO+97a6Ne4m21zZXlFDO3058JY1rx5atqcQbxw9lHRyZonjNVyD7EN7GLq2R5u2x1AuVs2kpm0bGxxtDWMAa0DYACwAVO4frG8O1E0NYMk1RK6SOoIAjqAXZWMuNGSNZlbkO+hFySrPjuLx4FBJUTOtHG0uPU9GjqSdAPNbaenFIxDXUvN5zKndsPG37KUuSJ1qmYFse12N+1J6bDz+C5dc4uNybk7lTHF/EUnFNVJUSnVx8DeTGD3WD4D9blQykaCIiAp7gnhiTi2rZTx6A+KR9jZkYtmcfmAPMgaKCAuupOx3gw8KUYdM0Cpm8UmniY37MRJ10GpG1yd7XIXPCsOjwmGOCFuWONoaweQ6nmeZKy0RAREQEVN477Rafgl8TJo5JHSNLgI8pyhpA8WZw3vp8CsbDe1vDcQhfJ3/duYwvMUvgebNvlZfR7r6WaSboMDtRxr2oezRU88ncTwSTSxsD2RgOD8rspLs2Wxtl2I6qUwriCmxf9zOxzhu29nj+Zh8Q+SleBaM09KJJABLUOdUS2N7PmObJfmGghn5V643wjR44bzU7C/lI3wSD4SMs79VBraP1PKbS1fpsdFDv4PrcJ1o64ysG0NWM9vJszbOHqCsOTiObCtK+hlhH/mx3nhP5mDM38wVK+2vX9rddekrIiw8NxaDFW5oJmSDqxwPzG4WYq8xhNnIiKDLH8U1L6VjnNpore1SMJDnuOvszHfZJbq5w1ANtC4Eb6enN7Yhpe8UjMvyOL9rpcgF8PjcfaHnRs7mfdMN9Yw4Xe7Y2y6+K0jSSDiiYVL/DQU/igDw0MnkaHXqXZvumA+DbW7+TVaYoo8OjDWhscUbbACzWsa0fIAAKtUFNJxQ8TTh0dG39xT7d9baaoA+zoCyM6bOOtgOtp6cUriHOvebzmXtw7G7F55K6QWbrFSNcxzS2Jrjml8XOV2twBdjY/SzIi3aCIiDExTDosXifDOwPjeLOaf6gjUEbgjUEAhc19rOPSMlOHR1b5qWndpnHjDhp3b5N5QyxAJ663tdbj7XON/2QpcsetROHNi1Hg0sZCCNbXFh1tyuuWXHNqd0H4iIgIimOE+H5OJ6qKmiuC8+J2UuDGD3nkDkB5jWwuLoNhdhHBP0tP7bPGDBFpGHA+OXSzgCLOa0X5+9bouiVg4JhUWBwR08DcscbcrR+pJ6kkkk9SVnICIiAiKC44xr9n6CoqLgOZGcl7Wzu8LN9/ERog5o7V8dOP4nUP1DGO7pgNtGxeE8ubszvzW5KoLcHZX2d02MUM1bWguaQ/u9SA0MDszyB7xv/AJVqB1gTbbkgnMA4wreHiPZ6mRjR9jMTGfiw+H9Fs/hzt6eyza6mDhzkiNj8TG7Q+hC0miDr3h3j6g4jsIKluf8AA/wP/uutf0urLuuHgbK2cOdo+IcPWEdQ57PwS3e30ubj0IQdIYvwJRYo4v7nupT97ATFJfrmZa/rdQ8vDmJYR/w9VHVsH2KkZJP/ALmaH1aqxw328wz2bWwGI/jiu5nxLT4h6XWzsD4mpMfbemqI5PIGzh8WnUfJaWpW3eG9b2r2lRcS41OCxvNZRz08jWktBbnje4C4a2aO7dTprZXLgXDxh9FF9Y2V0l5nyN2e6Yl5cNTpZwA8gFn8Q1bKCmmlkaHNZG5xaRfNZp8Nud9vVYvBmGfQ1DTQkAOZGM4BJAe7xPtfUDMTYchYLXT0q0zhm+pa/dI4jQR4nG6KZgfG62Zp2NiDYjmLgaLIAsv1FKjEREBERBhYvhMONRGKoibJGd2uHTW4O4PmFzr2mdlEvDJdPSh0tIBd17F8O184Fi5ut8wGgBvtc9LodUHDiLoDtW7Jm17TVYdGGzDWSFtgJLm5czkHi5uNiNtRroOeF1O5zHtLXNJa5pFiCDYgg7EFB5rqLsi4BHCEHey2NVMBnNtY2Gx7oE676u8wOl1rbsK4G+mJvbZ2/Uwn6oEaSSjnqLFrd9PtW6ELopAREQEREBaL/wDEljVzTUYO15njXnmYzl/PsVvRaU7SOyOrx+qmq4J4nukN+7cCwhrWta0NcLhxs3nl25oNV0/HFXTUBoGPDYCXXsPGWvuXMLr+6STyVbUrj3DdVw88sqYHxm9gS05HWsfA/wB1242PNRSAiIgIiIC+4pXQkOaS0jYgkEfAhfCILfTdpNeyMQyzd/EHscWy+IuEb2uyF/vFptY67FdR8O4r9N00U/dPiMjbmOQWc0gkEEHlcaHmLHmuP+GqQV9XTROBLZJo2EC1yHyNBAuQOfNdnsaGAACwGgHkEH0iIgIiICIiAiIgKl9oXZ1T8ZtzH6upAsyYDkD7r238Y/UcjyN0RBH4Bg8WAU8dPCLRxtsL2uernEAXcTck9SpBEQEREBERAREQfE0Lahpa9oc07ggEH4g7qi4x2QYXijswgdC7n3Li1p0AHgN2i1vsgbm91fUQc8cU9hlTREuopGzx2vleQyUEDYfZde3UbjTmtZ4xgtRgj8lTBJE7X32kA2JF2nZwuDqLhdprHraKPEGlk0bJGHQte0OBuLHQ+SDiRF1JxL2RYdjTSWQ+zSEaPh0aLdYvcPoAfNaq4j7Eq7Cw58DmVLBrZt2yEC33Z0J30Djt10QawRZdbhk2HkiaGSMg2IexzbHexzAa+SxEG2P/AA74L7bWy1DgC2nZYbe/LcC35Wv1HXzXRaofYpgQwXC4XEeOo+ufrcWf7lun1Ybfzur4gIiICIiAiIgIiICIiAiIgIiICIiAiIgIiICIiAiIg8aqlZWNLJGNe06FrgHAggg3B02JHqtdcTdi1DjDnPhLqV7tfqwDHfT7rSw0OjSN1stEHlSQClY1jdmNDR8Gi3JeqIgIiICIiAiIgIiICIiAiIgIiICIiAiIgIiICIiAiIgIiICIiAiIgIiICIiAiIgIiICIiAiIgIiI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58938" y="-1462088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16" y="1739062"/>
            <a:ext cx="4327748" cy="452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3" y="174626"/>
            <a:ext cx="6553200" cy="5873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en-GB" altLang="en-US" sz="3600" b="1" u="sng" dirty="0">
                <a:latin typeface="+mn-lt"/>
              </a:rPr>
              <a:t>BENDOMEX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580" y="1135032"/>
            <a:ext cx="11204028" cy="1751043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</a:pPr>
            <a:r>
              <a:rPr lang="en-GB" altLang="en-US" dirty="0"/>
              <a:t>Where the</a:t>
            </a:r>
            <a:r>
              <a:rPr lang="en-GB" altLang="en-US" u="sng" dirty="0"/>
              <a:t> energy from bond forming exceeds that needed for bond breaking</a:t>
            </a:r>
            <a:r>
              <a:rPr lang="en-GB" altLang="en-US" dirty="0"/>
              <a:t> the reaction is </a:t>
            </a:r>
            <a:r>
              <a:rPr lang="en-GB" altLang="en-US" dirty="0">
                <a:solidFill>
                  <a:srgbClr val="FF0000"/>
                </a:solidFill>
              </a:rPr>
              <a:t>exothermic</a:t>
            </a:r>
            <a:r>
              <a:rPr lang="en-GB" altLang="en-US" dirty="0"/>
              <a:t>.</a:t>
            </a:r>
          </a:p>
          <a:p>
            <a:pPr marL="609600" indent="-609600">
              <a:spcBef>
                <a:spcPct val="0"/>
              </a:spcBef>
            </a:pPr>
            <a:r>
              <a:rPr lang="en-GB" altLang="en-US" dirty="0"/>
              <a:t>Where the </a:t>
            </a:r>
            <a:r>
              <a:rPr lang="en-GB" altLang="en-US" u="sng" dirty="0"/>
              <a:t>energy for bond breaking exceeds that from bond forming</a:t>
            </a:r>
            <a:r>
              <a:rPr lang="en-GB" altLang="en-US" dirty="0"/>
              <a:t> the reaction is </a:t>
            </a:r>
            <a:r>
              <a:rPr lang="en-GB" altLang="en-US" dirty="0">
                <a:solidFill>
                  <a:srgbClr val="FF0000"/>
                </a:solidFill>
              </a:rPr>
              <a:t>endothermic</a:t>
            </a:r>
            <a:r>
              <a:rPr lang="en-GB" altLang="en-US" dirty="0"/>
              <a:t>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95010" y="3259106"/>
            <a:ext cx="8591167" cy="3499835"/>
            <a:chOff x="432" y="2294"/>
            <a:chExt cx="4801" cy="1824"/>
          </a:xfrm>
        </p:grpSpPr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432" y="2294"/>
              <a:ext cx="4801" cy="1824"/>
              <a:chOff x="432" y="2294"/>
              <a:chExt cx="4801" cy="1824"/>
            </a:xfrm>
          </p:grpSpPr>
          <p:grpSp>
            <p:nvGrpSpPr>
              <p:cNvPr id="10248" name="Group 6"/>
              <p:cNvGrpSpPr>
                <a:grpSpLocks/>
              </p:cNvGrpSpPr>
              <p:nvPr/>
            </p:nvGrpSpPr>
            <p:grpSpPr bwMode="auto">
              <a:xfrm>
                <a:off x="432" y="2294"/>
                <a:ext cx="2245" cy="1810"/>
                <a:chOff x="432" y="2294"/>
                <a:chExt cx="2245" cy="1810"/>
              </a:xfrm>
            </p:grpSpPr>
            <p:sp>
              <p:nvSpPr>
                <p:cNvPr id="10265" name="Rectangle 7"/>
                <p:cNvSpPr>
                  <a:spLocks noChangeArrowheads="1"/>
                </p:cNvSpPr>
                <p:nvPr/>
              </p:nvSpPr>
              <p:spPr bwMode="auto">
                <a:xfrm>
                  <a:off x="501" y="2294"/>
                  <a:ext cx="2176" cy="1810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266" name="Line 8"/>
                <p:cNvSpPr>
                  <a:spLocks noChangeShapeType="1"/>
                </p:cNvSpPr>
                <p:nvPr/>
              </p:nvSpPr>
              <p:spPr bwMode="auto">
                <a:xfrm>
                  <a:off x="821" y="2387"/>
                  <a:ext cx="1072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877" y="2376"/>
                  <a:ext cx="1" cy="8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713" y="2416"/>
                  <a:ext cx="1" cy="15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10" y="3919"/>
                  <a:ext cx="1785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70" name="Rectangle 12"/>
                <p:cNvSpPr>
                  <a:spLocks noChangeArrowheads="1"/>
                </p:cNvSpPr>
                <p:nvPr/>
              </p:nvSpPr>
              <p:spPr bwMode="auto">
                <a:xfrm rot="-5400000">
                  <a:off x="-144" y="2955"/>
                  <a:ext cx="1515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GB" altLang="en-US" b="1"/>
                    <a:t>Energy in chemicals</a:t>
                  </a:r>
                </a:p>
              </p:txBody>
            </p:sp>
            <p:sp>
              <p:nvSpPr>
                <p:cNvPr id="1027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24" y="3183"/>
                  <a:ext cx="318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72" name="Line 14"/>
                <p:cNvSpPr>
                  <a:spLocks noChangeShapeType="1"/>
                </p:cNvSpPr>
                <p:nvPr/>
              </p:nvSpPr>
              <p:spPr bwMode="auto">
                <a:xfrm>
                  <a:off x="1755" y="3676"/>
                  <a:ext cx="61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27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77" y="3272"/>
                  <a:ext cx="647" cy="19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reactants</a:t>
                  </a:r>
                </a:p>
              </p:txBody>
            </p:sp>
            <p:sp>
              <p:nvSpPr>
                <p:cNvPr id="1027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33" y="3734"/>
                  <a:ext cx="604" cy="19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products</a:t>
                  </a:r>
                </a:p>
              </p:txBody>
            </p:sp>
            <p:sp>
              <p:nvSpPr>
                <p:cNvPr id="1027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834" y="2434"/>
                  <a:ext cx="0" cy="125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7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232" y="3193"/>
                  <a:ext cx="1088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277" name="AutoShape 1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879" y="3230"/>
                  <a:ext cx="369" cy="462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b="1">
                      <a:sym typeface="Symbol" pitchFamily="18" charset="2"/>
                    </a:rPr>
                    <a:t>H </a:t>
                  </a:r>
                </a:p>
              </p:txBody>
            </p:sp>
            <p:sp>
              <p:nvSpPr>
                <p:cNvPr id="10278" name="Text Box 2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74" y="2681"/>
                  <a:ext cx="9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Bonds break</a:t>
                  </a:r>
                </a:p>
              </p:txBody>
            </p:sp>
            <p:sp>
              <p:nvSpPr>
                <p:cNvPr id="10279" name="Text Box 2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40" y="2735"/>
                  <a:ext cx="8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Bond forming</a:t>
                  </a:r>
                </a:p>
              </p:txBody>
            </p:sp>
          </p:grpSp>
          <p:grpSp>
            <p:nvGrpSpPr>
              <p:cNvPr id="10249" name="Group 22"/>
              <p:cNvGrpSpPr>
                <a:grpSpLocks/>
              </p:cNvGrpSpPr>
              <p:nvPr/>
            </p:nvGrpSpPr>
            <p:grpSpPr bwMode="auto">
              <a:xfrm>
                <a:off x="2988" y="2308"/>
                <a:ext cx="2245" cy="1810"/>
                <a:chOff x="2988" y="2308"/>
                <a:chExt cx="2245" cy="1810"/>
              </a:xfrm>
            </p:grpSpPr>
            <p:sp>
              <p:nvSpPr>
                <p:cNvPr id="10250" name="Rectangle 23"/>
                <p:cNvSpPr>
                  <a:spLocks noChangeArrowheads="1"/>
                </p:cNvSpPr>
                <p:nvPr/>
              </p:nvSpPr>
              <p:spPr bwMode="auto">
                <a:xfrm>
                  <a:off x="3057" y="2308"/>
                  <a:ext cx="2176" cy="1810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251" name="Line 24"/>
                <p:cNvSpPr>
                  <a:spLocks noChangeShapeType="1"/>
                </p:cNvSpPr>
                <p:nvPr/>
              </p:nvSpPr>
              <p:spPr bwMode="auto">
                <a:xfrm>
                  <a:off x="3377" y="2401"/>
                  <a:ext cx="1072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52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432" y="2381"/>
                  <a:ext cx="1" cy="12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5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69" y="2430"/>
                  <a:ext cx="1" cy="15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54" name="Line 27"/>
                <p:cNvSpPr>
                  <a:spLocks noChangeShapeType="1"/>
                </p:cNvSpPr>
                <p:nvPr/>
              </p:nvSpPr>
              <p:spPr bwMode="auto">
                <a:xfrm>
                  <a:off x="3285" y="3938"/>
                  <a:ext cx="1839" cy="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55" name="Rectangle 28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2969"/>
                  <a:ext cx="1515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GB" altLang="en-US" b="1"/>
                    <a:t>Energy in chemicals</a:t>
                  </a:r>
                </a:p>
              </p:txBody>
            </p:sp>
            <p:sp>
              <p:nvSpPr>
                <p:cNvPr id="1025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80" y="3628"/>
                  <a:ext cx="318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57" name="Line 30"/>
                <p:cNvSpPr>
                  <a:spLocks noChangeShapeType="1"/>
                </p:cNvSpPr>
                <p:nvPr/>
              </p:nvSpPr>
              <p:spPr bwMode="auto">
                <a:xfrm>
                  <a:off x="4338" y="3205"/>
                  <a:ext cx="61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25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379" y="3679"/>
                  <a:ext cx="647" cy="19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reactants</a:t>
                  </a:r>
                </a:p>
              </p:txBody>
            </p:sp>
            <p:sp>
              <p:nvSpPr>
                <p:cNvPr id="1025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00" y="2989"/>
                  <a:ext cx="604" cy="19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products</a:t>
                  </a:r>
                </a:p>
              </p:txBody>
            </p:sp>
            <p:sp>
              <p:nvSpPr>
                <p:cNvPr id="1026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72" y="2421"/>
                  <a:ext cx="0" cy="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715" y="3628"/>
                  <a:ext cx="1088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262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4444" y="3199"/>
                  <a:ext cx="369" cy="462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b="1">
                      <a:sym typeface="Symbol" pitchFamily="18" charset="2"/>
                    </a:rPr>
                    <a:t>H </a:t>
                  </a:r>
                </a:p>
              </p:txBody>
            </p:sp>
            <p:sp>
              <p:nvSpPr>
                <p:cNvPr id="10263" name="Text Box 3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130" y="2969"/>
                  <a:ext cx="9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Bonds break</a:t>
                  </a:r>
                </a:p>
              </p:txBody>
            </p:sp>
            <p:sp>
              <p:nvSpPr>
                <p:cNvPr id="10264" name="Text Box 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803" y="2804"/>
                  <a:ext cx="8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1400" b="1"/>
                    <a:t>Bonds form</a:t>
                  </a:r>
                </a:p>
              </p:txBody>
            </p:sp>
          </p:grpSp>
        </p:grpSp>
        <p:sp>
          <p:nvSpPr>
            <p:cNvPr id="10246" name="Text Box 38"/>
            <p:cNvSpPr txBox="1">
              <a:spLocks noChangeArrowheads="1"/>
            </p:cNvSpPr>
            <p:nvPr/>
          </p:nvSpPr>
          <p:spPr bwMode="auto">
            <a:xfrm>
              <a:off x="2094" y="2350"/>
              <a:ext cx="540" cy="250"/>
            </a:xfrm>
            <a:prstGeom prst="rect">
              <a:avLst/>
            </a:prstGeom>
            <a:solidFill>
              <a:srgbClr val="EF6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FFFF00"/>
                  </a:solidFill>
                </a:rPr>
                <a:t>Exo</a:t>
              </a:r>
            </a:p>
          </p:txBody>
        </p:sp>
        <p:sp>
          <p:nvSpPr>
            <p:cNvPr id="10247" name="Text Box 39"/>
            <p:cNvSpPr txBox="1">
              <a:spLocks noChangeArrowheads="1"/>
            </p:cNvSpPr>
            <p:nvPr/>
          </p:nvSpPr>
          <p:spPr bwMode="auto">
            <a:xfrm>
              <a:off x="4622" y="2355"/>
              <a:ext cx="540" cy="250"/>
            </a:xfrm>
            <a:prstGeom prst="rect">
              <a:avLst/>
            </a:prstGeom>
            <a:solidFill>
              <a:srgbClr val="EF6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FFFF00"/>
                  </a:solidFill>
                </a:rPr>
                <a:t>Endo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52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9" y="113643"/>
            <a:ext cx="8755446" cy="672705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0" y="1573377"/>
            <a:ext cx="11755196" cy="50150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30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0389" cy="65804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8" y="2743200"/>
            <a:ext cx="11750559" cy="390468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495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2" y="-374365"/>
            <a:ext cx="10515600" cy="1325563"/>
          </a:xfrm>
        </p:spPr>
        <p:txBody>
          <a:bodyPr/>
          <a:lstStyle/>
          <a:p>
            <a:r>
              <a:rPr lang="en-GB" u="sng" dirty="0" smtClean="0"/>
              <a:t>How does a battery operate?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35" y="780732"/>
            <a:ext cx="2541494" cy="36925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Two metals of different reactivity</a:t>
            </a:r>
          </a:p>
          <a:p>
            <a:endParaRPr lang="en-GB" dirty="0"/>
          </a:p>
          <a:p>
            <a:r>
              <a:rPr lang="en-GB" dirty="0" smtClean="0"/>
              <a:t>An electrolyte (salt solution)</a:t>
            </a:r>
          </a:p>
          <a:p>
            <a:endParaRPr lang="en-GB" dirty="0"/>
          </a:p>
          <a:p>
            <a:r>
              <a:rPr lang="en-GB" dirty="0" smtClean="0"/>
              <a:t>Wires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48251" y="2094027"/>
            <a:ext cx="3070413" cy="45482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</a:t>
            </a:r>
            <a:r>
              <a:rPr lang="en-GB" b="1" u="sng" dirty="0" smtClean="0"/>
              <a:t>most reactive</a:t>
            </a:r>
            <a:r>
              <a:rPr lang="en-GB" dirty="0" smtClean="0"/>
              <a:t> metal always forms the negative electrode.</a:t>
            </a:r>
          </a:p>
          <a:p>
            <a:r>
              <a:rPr lang="en-GB" dirty="0" smtClean="0"/>
              <a:t>The electrons flow </a:t>
            </a:r>
            <a:r>
              <a:rPr lang="en-GB" b="1" u="sng" dirty="0" smtClean="0"/>
              <a:t>from</a:t>
            </a:r>
            <a:r>
              <a:rPr lang="en-GB" dirty="0" smtClean="0"/>
              <a:t> the </a:t>
            </a:r>
            <a:r>
              <a:rPr lang="en-GB" b="1" u="sng" dirty="0" smtClean="0"/>
              <a:t>most reactive</a:t>
            </a:r>
            <a:r>
              <a:rPr lang="en-GB" dirty="0" smtClean="0"/>
              <a:t> metal </a:t>
            </a:r>
            <a:r>
              <a:rPr lang="en-GB" b="1" u="sng" dirty="0" smtClean="0"/>
              <a:t>to</a:t>
            </a:r>
            <a:r>
              <a:rPr lang="en-GB" dirty="0" smtClean="0"/>
              <a:t> the </a:t>
            </a:r>
            <a:r>
              <a:rPr lang="en-GB" b="1" u="sng" dirty="0" smtClean="0"/>
              <a:t>least reactive</a:t>
            </a:r>
            <a:r>
              <a:rPr lang="en-GB" dirty="0" smtClean="0"/>
              <a:t> metal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828429" y="130721"/>
            <a:ext cx="4069976" cy="16409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If magnesium is </a:t>
            </a:r>
            <a:r>
              <a:rPr lang="en-GB" b="1" u="sng" dirty="0" smtClean="0">
                <a:solidFill>
                  <a:srgbClr val="7030A0"/>
                </a:solidFill>
              </a:rPr>
              <a:t>losing</a:t>
            </a:r>
            <a:r>
              <a:rPr lang="en-GB" dirty="0" smtClean="0">
                <a:solidFill>
                  <a:srgbClr val="7030A0"/>
                </a:solidFill>
              </a:rPr>
              <a:t> electrons and copper is </a:t>
            </a:r>
            <a:r>
              <a:rPr lang="en-GB" b="1" u="sng" dirty="0" smtClean="0">
                <a:solidFill>
                  <a:srgbClr val="7030A0"/>
                </a:solidFill>
              </a:rPr>
              <a:t>gaining</a:t>
            </a:r>
            <a:r>
              <a:rPr lang="en-GB" dirty="0" smtClean="0">
                <a:solidFill>
                  <a:srgbClr val="7030A0"/>
                </a:solidFill>
              </a:rPr>
              <a:t> electrons, which metal is being ‘reduced’ and which metal is being ‘oxidised’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90" y="647567"/>
            <a:ext cx="4457646" cy="44213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39749" y="4814491"/>
            <a:ext cx="1723929" cy="18622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C000"/>
                </a:solidFill>
              </a:rPr>
              <a:t>Remember OILRIG </a:t>
            </a:r>
            <a:r>
              <a:rPr lang="en-GB" sz="1400" dirty="0" smtClean="0">
                <a:solidFill>
                  <a:srgbClr val="FFC000"/>
                </a:solidFill>
              </a:rPr>
              <a:t>(oxidation is loss, reduction is gain)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529" y="5040341"/>
            <a:ext cx="4669865" cy="1694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 bigger the difference in reactivity between the metals, the higher the voltage of the battery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68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1" y="144024"/>
            <a:ext cx="9304447" cy="644819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640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14793"/>
            <a:ext cx="9539793" cy="473047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287"/>
          <a:stretch/>
        </p:blipFill>
        <p:spPr>
          <a:xfrm>
            <a:off x="407111" y="4776851"/>
            <a:ext cx="9304447" cy="14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latin typeface="+mn-lt"/>
              </a:rPr>
              <a:t>Energy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1403724" cy="5147441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4000" u="sng" dirty="0" smtClean="0"/>
              <a:t>Exothermic reaction</a:t>
            </a:r>
            <a:r>
              <a:rPr lang="en-GB" altLang="en-US" sz="4000" u="sng" dirty="0"/>
              <a:t>s</a:t>
            </a:r>
            <a:r>
              <a:rPr lang="en-GB" altLang="en-US" sz="4000" dirty="0" smtClean="0"/>
              <a:t> 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b="1" u="sng" dirty="0" smtClean="0"/>
              <a:t>Examples</a:t>
            </a:r>
            <a:r>
              <a:rPr lang="en-GB" altLang="en-US" dirty="0" smtClean="0"/>
              <a:t>: respiration, combustion, oxidation, neutralisation</a:t>
            </a:r>
            <a:endParaRPr lang="en-GB" altLang="en-US" u="sng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dirty="0" smtClean="0"/>
          </a:p>
          <a:p>
            <a:pPr marL="0" indent="0" eaLnBrk="1" hangingPunct="1"/>
            <a:r>
              <a:rPr lang="en-GB" altLang="en-US" dirty="0" smtClean="0"/>
              <a:t> Energy ‘exits’ reaction – heats surroundings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dirty="0" smtClean="0"/>
          </a:p>
          <a:p>
            <a:pPr marL="0" indent="0" eaLnBrk="1" hangingPunct="1"/>
            <a:r>
              <a:rPr lang="en-GB" altLang="en-US" dirty="0" smtClean="0"/>
              <a:t> Thermometer readings rises</a:t>
            </a:r>
            <a:endParaRPr lang="en-GB" altLang="en-US" u="sng" dirty="0" smtClean="0"/>
          </a:p>
          <a:p>
            <a:pPr marL="0" indent="0" eaLnBrk="1" hangingPunct="1"/>
            <a:endParaRPr lang="en-GB" altLang="en-US" u="sng" dirty="0" smtClean="0"/>
          </a:p>
          <a:p>
            <a:pPr marL="0" indent="0" eaLnBrk="1" hangingPunct="1">
              <a:buNone/>
            </a:pPr>
            <a:r>
              <a:rPr lang="en-GB" altLang="en-US" b="1" u="sng" dirty="0" smtClean="0"/>
              <a:t>Uses:</a:t>
            </a:r>
            <a:r>
              <a:rPr lang="en-GB" altLang="en-US" dirty="0" smtClean="0"/>
              <a:t> self heating can and hand warmers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" y="145008"/>
            <a:ext cx="11935317" cy="450422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6" y="2173016"/>
            <a:ext cx="11055003" cy="309266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93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3" y="205936"/>
            <a:ext cx="11610483" cy="63267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4" y="3299957"/>
            <a:ext cx="11096203" cy="32327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2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2" y="97056"/>
            <a:ext cx="8442599" cy="65577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117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21" y="4782732"/>
            <a:ext cx="3563007" cy="745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2H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</a:t>
            </a:r>
            <a:r>
              <a:rPr lang="en-GB" sz="4000" dirty="0" smtClean="0">
                <a:sym typeface="Wingdings" panose="05000000000000000000" pitchFamily="2" charset="2"/>
              </a:rPr>
              <a:t> 4H</a:t>
            </a:r>
            <a:r>
              <a:rPr lang="en-GB" sz="4000" baseline="30000" dirty="0" smtClean="0">
                <a:sym typeface="Wingdings" panose="05000000000000000000" pitchFamily="2" charset="2"/>
              </a:rPr>
              <a:t>+</a:t>
            </a:r>
            <a:r>
              <a:rPr lang="en-GB" sz="4000" dirty="0" smtClean="0">
                <a:sym typeface="Wingdings" panose="05000000000000000000" pitchFamily="2" charset="2"/>
              </a:rPr>
              <a:t> + 4e</a:t>
            </a:r>
            <a:r>
              <a:rPr lang="en-GB" sz="4000" baseline="30000" dirty="0" smtClean="0">
                <a:sym typeface="Wingdings" panose="05000000000000000000" pitchFamily="2" charset="2"/>
              </a:rPr>
              <a:t>-</a:t>
            </a:r>
            <a:endParaRPr lang="en-GB" sz="40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3"/>
          <a:stretch/>
        </p:blipFill>
        <p:spPr>
          <a:xfrm>
            <a:off x="3487464" y="73572"/>
            <a:ext cx="5521872" cy="47091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31117" y="4782732"/>
            <a:ext cx="4960883" cy="77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 smtClean="0"/>
              <a:t>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+ 4H</a:t>
            </a:r>
            <a:r>
              <a:rPr lang="en-GB" sz="4000" baseline="30000" dirty="0" smtClean="0"/>
              <a:t>+</a:t>
            </a:r>
            <a:r>
              <a:rPr lang="en-GB" sz="4000" dirty="0" smtClean="0"/>
              <a:t> + 4e</a:t>
            </a:r>
            <a:r>
              <a:rPr lang="en-GB" sz="4000" baseline="30000" dirty="0" smtClean="0"/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ym typeface="Wingdings" panose="05000000000000000000" pitchFamily="2" charset="2"/>
              </a:rPr>
              <a:t> 2H</a:t>
            </a:r>
            <a:r>
              <a:rPr lang="en-GB" sz="4000" baseline="-25000" dirty="0" smtClean="0">
                <a:sym typeface="Wingdings" panose="05000000000000000000" pitchFamily="2" charset="2"/>
              </a:rPr>
              <a:t>2</a:t>
            </a:r>
            <a:r>
              <a:rPr lang="en-GB" sz="4000" dirty="0" smtClean="0">
                <a:sym typeface="Wingdings" panose="05000000000000000000" pitchFamily="2" charset="2"/>
              </a:rPr>
              <a:t>O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61293" y="2605052"/>
            <a:ext cx="3337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Hydrogen goes through a catalyst and splits in protons and electrons. The protons (H+) move through the electrolyte and the electrode move round the electrode and meet up on the other side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66539" y="3620715"/>
            <a:ext cx="382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Oxygen gas reacts with (is reduced) by the hydrogen and the electrons to produce water.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88828" y="5657671"/>
            <a:ext cx="347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Overall reaction =</a:t>
            </a:r>
          </a:p>
          <a:p>
            <a:r>
              <a:rPr lang="en-GB" sz="3600" dirty="0" smtClean="0"/>
              <a:t>H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+ 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</a:t>
            </a:r>
            <a:r>
              <a:rPr lang="en-GB" sz="3600" dirty="0" smtClean="0">
                <a:sym typeface="Wingdings" panose="05000000000000000000" pitchFamily="2" charset="2"/>
              </a:rPr>
              <a:t> H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r>
              <a:rPr lang="en-GB" sz="3600" dirty="0" smtClean="0">
                <a:sym typeface="Wingdings" panose="05000000000000000000" pitchFamily="2" charset="2"/>
              </a:rPr>
              <a:t>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588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6" y="157163"/>
            <a:ext cx="11690623" cy="547944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4" y="3195145"/>
            <a:ext cx="11761615" cy="29818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54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6" y="106362"/>
            <a:ext cx="11619728" cy="65034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112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latin typeface="+mn-lt"/>
              </a:rPr>
              <a:t>Energy changes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10744200" cy="514744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sz="4400" u="sng" dirty="0" smtClean="0"/>
              <a:t>Endothermic reaction</a:t>
            </a:r>
            <a:endParaRPr lang="en-GB" sz="44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b="1" u="sng" dirty="0" smtClean="0"/>
              <a:t>Examples</a:t>
            </a:r>
            <a:r>
              <a:rPr lang="en-GB" dirty="0" smtClean="0"/>
              <a:t>: photosynthesis, thermal decomposition, reaction of citric acid and sodium hydrogencarbonate </a:t>
            </a:r>
            <a:endParaRPr lang="en-GB" u="sng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eaLnBrk="1" hangingPunct="1">
              <a:buFont typeface="Arial" charset="0"/>
              <a:buChar char="•"/>
              <a:defRPr/>
            </a:pPr>
            <a:r>
              <a:rPr lang="en-GB" dirty="0" smtClean="0"/>
              <a:t> Energy ‘enters’ reaction (takes in energy) – cools surroundings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dirty="0" smtClean="0"/>
              <a:t> </a:t>
            </a:r>
          </a:p>
          <a:p>
            <a:pPr marL="0" indent="0" eaLnBrk="1" hangingPunct="1">
              <a:buFont typeface="Arial" charset="0"/>
              <a:buChar char="•"/>
              <a:defRPr/>
            </a:pPr>
            <a:r>
              <a:rPr lang="en-GB" dirty="0" smtClean="0"/>
              <a:t> Thermometer readings fall</a:t>
            </a:r>
          </a:p>
          <a:p>
            <a:pPr marL="0" indent="0" eaLnBrk="1" hangingPunct="1">
              <a:buFont typeface="Arial" charset="0"/>
              <a:buChar char="•"/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b="1" u="sng" dirty="0" smtClean="0"/>
              <a:t>Uses:</a:t>
            </a:r>
            <a:r>
              <a:rPr lang="en-GB" dirty="0" smtClean="0"/>
              <a:t> sports injury packs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9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5" y="1664236"/>
            <a:ext cx="5445404" cy="4708635"/>
          </a:xfrm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measure </a:t>
            </a:r>
            <a:r>
              <a:rPr lang="en-GB" sz="3700" dirty="0"/>
              <a:t>volume of hydrochloric acid </a:t>
            </a:r>
            <a:r>
              <a:rPr lang="en-GB" sz="3700" dirty="0" smtClean="0"/>
              <a:t>in </a:t>
            </a:r>
            <a:r>
              <a:rPr lang="en-GB" sz="3700" dirty="0"/>
              <a:t>a measuring cylinder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pour </a:t>
            </a:r>
            <a:r>
              <a:rPr lang="en-GB" sz="3700" dirty="0"/>
              <a:t>hydrochloric acid into suitable container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measure </a:t>
            </a:r>
            <a:r>
              <a:rPr lang="en-GB" sz="3700" dirty="0"/>
              <a:t>temperature of hydrochloric acid </a:t>
            </a:r>
            <a:r>
              <a:rPr lang="en-GB" sz="3700" dirty="0" smtClean="0"/>
              <a:t>using </a:t>
            </a:r>
            <a:r>
              <a:rPr lang="en-GB" sz="3700" dirty="0"/>
              <a:t>a thermometer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measure </a:t>
            </a:r>
            <a:r>
              <a:rPr lang="en-GB" sz="3700" dirty="0"/>
              <a:t>mass of </a:t>
            </a:r>
            <a:r>
              <a:rPr lang="en-GB" sz="3700" dirty="0" smtClean="0"/>
              <a:t>magnesium using </a:t>
            </a:r>
            <a:r>
              <a:rPr lang="en-GB" sz="3700" dirty="0"/>
              <a:t>a balance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add </a:t>
            </a:r>
            <a:r>
              <a:rPr lang="en-GB" sz="3700" dirty="0"/>
              <a:t>magnesium to hydrochloric acid </a:t>
            </a:r>
            <a:r>
              <a:rPr lang="en-GB" sz="3700" dirty="0" smtClean="0"/>
              <a:t>and stir </a:t>
            </a:r>
            <a:endParaRPr lang="en-GB" sz="3700" dirty="0"/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measure </a:t>
            </a:r>
            <a:r>
              <a:rPr lang="en-GB" sz="3700" b="1" u="sng" dirty="0"/>
              <a:t>maximum temperature reached </a:t>
            </a:r>
            <a:endParaRPr lang="en-GB" sz="3700" b="1" u="sng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calculate </a:t>
            </a:r>
            <a:r>
              <a:rPr lang="en-GB" sz="3700" dirty="0"/>
              <a:t>the change / rise in temperature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repeat </a:t>
            </a:r>
            <a:r>
              <a:rPr lang="en-GB" sz="3700" dirty="0"/>
              <a:t>procedure for same mass of magnesium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find </a:t>
            </a:r>
            <a:r>
              <a:rPr lang="en-GB" sz="3700" dirty="0"/>
              <a:t>mean temperature rise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700" dirty="0" smtClean="0"/>
              <a:t>repeat </a:t>
            </a:r>
            <a:r>
              <a:rPr lang="en-GB" sz="3700" dirty="0"/>
              <a:t>with </a:t>
            </a:r>
            <a:r>
              <a:rPr lang="en-GB" sz="3700" dirty="0" smtClean="0"/>
              <a:t>different </a:t>
            </a:r>
            <a:r>
              <a:rPr lang="en-GB" sz="3700" dirty="0"/>
              <a:t>masses of </a:t>
            </a:r>
            <a:r>
              <a:rPr lang="en-GB" sz="3700" dirty="0" smtClean="0"/>
              <a:t>magnesium</a:t>
            </a:r>
            <a:endParaRPr lang="en-GB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" y="93552"/>
            <a:ext cx="12017001" cy="125177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14" y="2450860"/>
            <a:ext cx="6474372" cy="31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1" y="112165"/>
            <a:ext cx="11674037" cy="521810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17" y="783477"/>
            <a:ext cx="9207061" cy="58946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91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1878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11878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71463"/>
            <a:ext cx="11818937" cy="3733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3850"/>
            <a:ext cx="10480675" cy="995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3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1981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119812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35120" r="16782" b="11111"/>
          <a:stretch>
            <a:fillRect/>
          </a:stretch>
        </p:blipFill>
        <p:spPr bwMode="auto">
          <a:xfrm>
            <a:off x="363538" y="58738"/>
            <a:ext cx="9264650" cy="65373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8" t="62405" r="18375" b="22823"/>
          <a:stretch>
            <a:fillRect/>
          </a:stretch>
        </p:blipFill>
        <p:spPr bwMode="auto">
          <a:xfrm>
            <a:off x="363538" y="3327400"/>
            <a:ext cx="10772775" cy="2033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9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3" y="155098"/>
            <a:ext cx="11575324" cy="587753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661858"/>
            <a:ext cx="11390811" cy="49969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34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441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Symbol</vt:lpstr>
      <vt:lpstr>Wingdings</vt:lpstr>
      <vt:lpstr>Office Theme</vt:lpstr>
      <vt:lpstr>PowerPoint Presentation</vt:lpstr>
      <vt:lpstr>Energy changes</vt:lpstr>
      <vt:lpstr>PowerPoint Presentation</vt:lpstr>
      <vt:lpstr>Energy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profiles</vt:lpstr>
      <vt:lpstr>PowerPoint Presentation</vt:lpstr>
      <vt:lpstr>Bond Breaking and Bond making</vt:lpstr>
      <vt:lpstr>BENDOMEX</vt:lpstr>
      <vt:lpstr>BENDOMEX</vt:lpstr>
      <vt:lpstr>PowerPoint Presentation</vt:lpstr>
      <vt:lpstr>PowerPoint Presentation</vt:lpstr>
      <vt:lpstr>How does a battery operate?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11</cp:revision>
  <dcterms:created xsi:type="dcterms:W3CDTF">2018-05-11T11:02:48Z</dcterms:created>
  <dcterms:modified xsi:type="dcterms:W3CDTF">2018-05-16T05:53:15Z</dcterms:modified>
</cp:coreProperties>
</file>