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72" r:id="rId3"/>
    <p:sldId id="257" r:id="rId4"/>
    <p:sldId id="273" r:id="rId5"/>
    <p:sldId id="258" r:id="rId6"/>
    <p:sldId id="274" r:id="rId7"/>
    <p:sldId id="275" r:id="rId8"/>
    <p:sldId id="276" r:id="rId9"/>
    <p:sldId id="277" r:id="rId10"/>
    <p:sldId id="278" r:id="rId11"/>
    <p:sldId id="279" r:id="rId12"/>
    <p:sldId id="259" r:id="rId13"/>
    <p:sldId id="280" r:id="rId14"/>
    <p:sldId id="281" r:id="rId15"/>
    <p:sldId id="260" r:id="rId16"/>
    <p:sldId id="285" r:id="rId17"/>
    <p:sldId id="282" r:id="rId18"/>
    <p:sldId id="261" r:id="rId19"/>
    <p:sldId id="283" r:id="rId20"/>
    <p:sldId id="284" r:id="rId21"/>
    <p:sldId id="287" r:id="rId22"/>
    <p:sldId id="288" r:id="rId23"/>
    <p:sldId id="289" r:id="rId24"/>
    <p:sldId id="286" r:id="rId25"/>
    <p:sldId id="263" r:id="rId26"/>
    <p:sldId id="290" r:id="rId27"/>
    <p:sldId id="291" r:id="rId28"/>
    <p:sldId id="292" r:id="rId29"/>
    <p:sldId id="293" r:id="rId30"/>
    <p:sldId id="294" r:id="rId31"/>
    <p:sldId id="295" r:id="rId32"/>
    <p:sldId id="296" r:id="rId33"/>
    <p:sldId id="297" r:id="rId34"/>
    <p:sldId id="298" r:id="rId35"/>
    <p:sldId id="299" r:id="rId36"/>
    <p:sldId id="264" r:id="rId37"/>
    <p:sldId id="265" r:id="rId38"/>
    <p:sldId id="300" r:id="rId39"/>
    <p:sldId id="301" r:id="rId40"/>
    <p:sldId id="302" r:id="rId41"/>
    <p:sldId id="303" r:id="rId42"/>
    <p:sldId id="304" r:id="rId43"/>
    <p:sldId id="305" r:id="rId44"/>
    <p:sldId id="266" r:id="rId45"/>
    <p:sldId id="306" r:id="rId46"/>
    <p:sldId id="307" r:id="rId47"/>
    <p:sldId id="308" r:id="rId48"/>
    <p:sldId id="309" r:id="rId49"/>
    <p:sldId id="310" r:id="rId50"/>
    <p:sldId id="267" r:id="rId51"/>
    <p:sldId id="311" r:id="rId52"/>
    <p:sldId id="268" r:id="rId53"/>
    <p:sldId id="313" r:id="rId54"/>
    <p:sldId id="269" r:id="rId55"/>
    <p:sldId id="314" r:id="rId56"/>
    <p:sldId id="316" r:id="rId57"/>
    <p:sldId id="317" r:id="rId58"/>
    <p:sldId id="270" r:id="rId59"/>
    <p:sldId id="318" r:id="rId60"/>
    <p:sldId id="319" r:id="rId61"/>
    <p:sldId id="320" r:id="rId62"/>
    <p:sldId id="321" r:id="rId63"/>
    <p:sldId id="322" r:id="rId64"/>
    <p:sldId id="323" r:id="rId65"/>
    <p:sldId id="271" r:id="rId66"/>
    <p:sldId id="324" r:id="rId67"/>
    <p:sldId id="325" r:id="rId68"/>
    <p:sldId id="32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4A9AD-DF51-4E4E-8021-02D0582B1AE8}" type="datetimeFigureOut">
              <a:rPr lang="en-GB" smtClean="0"/>
              <a:t>16/05/2018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8FC30-1049-4C17-B69E-9A4FB8BA71BC}" type="slidenum">
              <a:rPr lang="en-GB" smtClean="0"/>
              <a:t>‹#›</a:t>
            </a:fld>
            <a:endParaRPr lang="en-GB"/>
          </a:p>
        </p:txBody>
      </p:sp>
    </p:spTree>
    <p:extLst>
      <p:ext uri="{BB962C8B-B14F-4D97-AF65-F5344CB8AC3E}">
        <p14:creationId xmlns:p14="http://schemas.microsoft.com/office/powerpoint/2010/main" val="237425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40292" name="Slide Number Placeholder 3"/>
          <p:cNvSpPr>
            <a:spLocks noGrp="1"/>
          </p:cNvSpPr>
          <p:nvPr>
            <p:ph type="sldNum" sz="quarter" idx="5"/>
          </p:nvPr>
        </p:nvSpPr>
        <p:spPr/>
        <p:txBody>
          <a:bodyPr/>
          <a:lstStyle/>
          <a:p>
            <a:pPr>
              <a:defRPr/>
            </a:pPr>
            <a:fld id="{4D013728-F0F9-4F30-B957-B2E89EFC53F6}" type="slidenum">
              <a:rPr lang="en-US" smtClean="0"/>
              <a:pPr>
                <a:defRPr/>
              </a:pPr>
              <a:t>2</a:t>
            </a:fld>
            <a:endParaRPr lang="en-US" smtClean="0"/>
          </a:p>
        </p:txBody>
      </p:sp>
    </p:spTree>
    <p:extLst>
      <p:ext uri="{BB962C8B-B14F-4D97-AF65-F5344CB8AC3E}">
        <p14:creationId xmlns:p14="http://schemas.microsoft.com/office/powerpoint/2010/main" val="394554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A coulomb would be a stupendous amount of unbalanced charge (two objects each with one coulomb of unbalanced charge of the same type, placed 1 m apart, would rip through thick concrete to get away from each other).  But one coulomb of moving charge per second (i.e. one amp) in a circuit is not a particularly large amount, and can be achieved with a couple of batteries.  The reason this is possible is that in a circuit the charge is not </a:t>
            </a:r>
            <a:r>
              <a:rPr lang="en-GB" i="1" dirty="0" smtClean="0"/>
              <a:t>unbalanced</a:t>
            </a:r>
            <a:r>
              <a:rPr lang="en-GB" dirty="0" smtClean="0"/>
              <a:t> – the negative charge moves but is always balanced by the stationary positive ions it is moving through, so that each section of wire is neutral overall.</a:t>
            </a:r>
          </a:p>
          <a:p>
            <a:pPr eaLnBrk="1" hangingPunct="1"/>
            <a:r>
              <a:rPr lang="en-GB" dirty="0" smtClean="0"/>
              <a:t>This presentation begins with a definition of voltage, something which is often neglected or only mentioned in passing at GCSE level.  Students are often simply taught the rules about voltage in series and parallel circuits without ever really understanding what voltage is.  I have found, in teaching A* to B grade level students in Year 10, that circuits make more sense to them, and they do better in exam questions on circuits, if they have developed an understanding of voltage.</a:t>
            </a: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D83184-F2C7-4B0E-BDC5-D082C8DCF8F5}" type="slidenum">
              <a:rPr lang="en-US"/>
              <a:pPr eaLnBrk="1" hangingPunct="1"/>
              <a:t>4</a:t>
            </a:fld>
            <a:endParaRPr lang="en-US"/>
          </a:p>
        </p:txBody>
      </p:sp>
    </p:spTree>
    <p:extLst>
      <p:ext uri="{BB962C8B-B14F-4D97-AF65-F5344CB8AC3E}">
        <p14:creationId xmlns:p14="http://schemas.microsoft.com/office/powerpoint/2010/main" val="194856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81000" y="685800"/>
            <a:ext cx="6096000" cy="3429000"/>
          </a:xfrm>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89D69835-7479-4AD7-BD3C-C00345641CE8}" type="slidenum">
              <a:rPr lang="en-GB" smtClean="0"/>
              <a:pPr/>
              <a:t>61</a:t>
            </a:fld>
            <a:endParaRPr lang="en-GB" smtClean="0"/>
          </a:p>
        </p:txBody>
      </p:sp>
    </p:spTree>
    <p:extLst>
      <p:ext uri="{BB962C8B-B14F-4D97-AF65-F5344CB8AC3E}">
        <p14:creationId xmlns:p14="http://schemas.microsoft.com/office/powerpoint/2010/main" val="358880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A90994-2978-453B-B8F5-1CF3F7BCE74B}"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107785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A90994-2978-453B-B8F5-1CF3F7BCE74B}"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64106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A90994-2978-453B-B8F5-1CF3F7BCE74B}"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322607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A90994-2978-453B-B8F5-1CF3F7BCE74B}"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190678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A90994-2978-453B-B8F5-1CF3F7BCE74B}"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101750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A90994-2978-453B-B8F5-1CF3F7BCE74B}"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169032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A90994-2978-453B-B8F5-1CF3F7BCE74B}" type="datetimeFigureOut">
              <a:rPr lang="en-GB" smtClean="0"/>
              <a:t>16/05/2018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190661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A90994-2978-453B-B8F5-1CF3F7BCE74B}" type="datetimeFigureOut">
              <a:rPr lang="en-GB" smtClean="0"/>
              <a:t>16/05/2018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155016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90994-2978-453B-B8F5-1CF3F7BCE74B}" type="datetimeFigureOut">
              <a:rPr lang="en-GB" smtClean="0"/>
              <a:t>16/05/2018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174738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A90994-2978-453B-B8F5-1CF3F7BCE74B}"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25671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A90994-2978-453B-B8F5-1CF3F7BCE74B}"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ABD9D-DB2A-455C-AA2D-C8DFEF34FD01}" type="slidenum">
              <a:rPr lang="en-GB" smtClean="0"/>
              <a:t>‹#›</a:t>
            </a:fld>
            <a:endParaRPr lang="en-GB"/>
          </a:p>
        </p:txBody>
      </p:sp>
    </p:spTree>
    <p:extLst>
      <p:ext uri="{BB962C8B-B14F-4D97-AF65-F5344CB8AC3E}">
        <p14:creationId xmlns:p14="http://schemas.microsoft.com/office/powerpoint/2010/main" val="23794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90994-2978-453B-B8F5-1CF3F7BCE74B}" type="datetimeFigureOut">
              <a:rPr lang="en-GB" smtClean="0"/>
              <a:t>16/05/2018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ABD9D-DB2A-455C-AA2D-C8DFEF34FD01}" type="slidenum">
              <a:rPr lang="en-GB" smtClean="0"/>
              <a:t>‹#›</a:t>
            </a:fld>
            <a:endParaRPr lang="en-GB"/>
          </a:p>
        </p:txBody>
      </p:sp>
    </p:spTree>
    <p:extLst>
      <p:ext uri="{BB962C8B-B14F-4D97-AF65-F5344CB8AC3E}">
        <p14:creationId xmlns:p14="http://schemas.microsoft.com/office/powerpoint/2010/main" val="2317128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youtu.be/QHlIrtAcOAg" TargetMode="External"/><Relationship Id="rId4" Type="http://schemas.openxmlformats.org/officeDocument/2006/relationships/hyperlink" Target="https://youtu.be/X9cAcsDmo8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www.youtube.com/watch?v=2CA1mcYw3I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gi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youtu.be/vnRQnp6limA" TargetMode="Externa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6.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75.gif"/></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88.jpeg"/><Relationship Id="rId4" Type="http://schemas.openxmlformats.org/officeDocument/2006/relationships/image" Target="../media/image87.jpeg"/></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96.png"/><Relationship Id="rId4" Type="http://schemas.openxmlformats.org/officeDocument/2006/relationships/hyperlink" Target="//upload.wikimedia.org/wikipedia/commons/c/c2/Van_de_graaf_generator.sv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99.png"/><Relationship Id="rId4" Type="http://schemas.openxmlformats.org/officeDocument/2006/relationships/image" Target="../media/image98.png"/></Relationships>
</file>

<file path=ppt/slides/_rels/slide6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6.xml"/><Relationship Id="rId4" Type="http://schemas.openxmlformats.org/officeDocument/2006/relationships/image" Target="../media/image106.png"/></Relationships>
</file>

<file path=ppt/slides/_rels/slide6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3624262" y="75566"/>
            <a:ext cx="5214938" cy="6782434"/>
          </a:xfrm>
          <a:prstGeom prst="rect">
            <a:avLst/>
          </a:prstGeom>
          <a:ln>
            <a:solidFill>
              <a:schemeClr val="accent1"/>
            </a:solidFill>
          </a:ln>
        </p:spPr>
      </p:pic>
    </p:spTree>
    <p:extLst>
      <p:ext uri="{BB962C8B-B14F-4D97-AF65-F5344CB8AC3E}">
        <p14:creationId xmlns:p14="http://schemas.microsoft.com/office/powerpoint/2010/main" val="505616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109" y="2621452"/>
            <a:ext cx="4703432" cy="3843839"/>
          </a:xfrm>
          <a:prstGeom prst="rect">
            <a:avLst/>
          </a:prstGeom>
        </p:spPr>
      </p:pic>
      <p:sp>
        <p:nvSpPr>
          <p:cNvPr id="3" name="Content Placeholder 2"/>
          <p:cNvSpPr>
            <a:spLocks noGrp="1"/>
          </p:cNvSpPr>
          <p:nvPr>
            <p:ph idx="1"/>
          </p:nvPr>
        </p:nvSpPr>
        <p:spPr>
          <a:xfrm>
            <a:off x="4869541" y="2448146"/>
            <a:ext cx="7104993" cy="4409854"/>
          </a:xfrm>
        </p:spPr>
        <p:txBody>
          <a:bodyPr>
            <a:normAutofit/>
          </a:bodyPr>
          <a:lstStyle/>
          <a:p>
            <a:pPr marL="0" indent="0">
              <a:buNone/>
            </a:pPr>
            <a:r>
              <a:rPr lang="en-GB" sz="2400" smtClean="0"/>
              <a:t>1. Connect the circuit as shown</a:t>
            </a:r>
          </a:p>
          <a:p>
            <a:pPr marL="0" indent="0">
              <a:buNone/>
            </a:pPr>
            <a:r>
              <a:rPr lang="en-GB" sz="2400" smtClean="0"/>
              <a:t>2. Connect a lead from the negative side of the ammeter to the crocodile clip at the zero end of the ruler. Connect a lead from the other crocodile clip to the negative side of the battery. Use this lead as a switch to disconnect the battery between readings.</a:t>
            </a:r>
          </a:p>
          <a:p>
            <a:pPr marL="0" indent="0">
              <a:buNone/>
            </a:pPr>
            <a:r>
              <a:rPr lang="en-GB" sz="2400" smtClean="0"/>
              <a:t>3. Decide the interval distance (eg 10cm) you will investigate and connect the first distance to be tested between crocodile clips A and B.</a:t>
            </a:r>
          </a:p>
          <a:p>
            <a:pPr marL="0" indent="0">
              <a:buNone/>
            </a:pPr>
            <a:r>
              <a:rPr lang="en-GB" sz="2400" smtClean="0"/>
              <a:t>4. Measure the readings on the voltmeter and ammeter at this distance.</a:t>
            </a:r>
            <a:endParaRPr lang="en-GB" sz="2400" dirty="0"/>
          </a:p>
        </p:txBody>
      </p:sp>
      <p:sp>
        <p:nvSpPr>
          <p:cNvPr id="5" name="Title 4"/>
          <p:cNvSpPr>
            <a:spLocks noGrp="1"/>
          </p:cNvSpPr>
          <p:nvPr>
            <p:ph type="title"/>
          </p:nvPr>
        </p:nvSpPr>
        <p:spPr/>
        <p:txBody>
          <a:bodyPr/>
          <a:lstStyle/>
          <a:p>
            <a:endParaRPr lang="en-GB"/>
          </a:p>
        </p:txBody>
      </p:sp>
      <p:pic>
        <p:nvPicPr>
          <p:cNvPr id="6" name="Picture 5"/>
          <p:cNvPicPr>
            <a:picLocks noChangeAspect="1"/>
          </p:cNvPicPr>
          <p:nvPr/>
        </p:nvPicPr>
        <p:blipFill>
          <a:blip r:embed="rId3"/>
          <a:stretch>
            <a:fillRect/>
          </a:stretch>
        </p:blipFill>
        <p:spPr>
          <a:xfrm>
            <a:off x="166109" y="82663"/>
            <a:ext cx="11859781" cy="2083021"/>
          </a:xfrm>
          <a:prstGeom prst="rect">
            <a:avLst/>
          </a:prstGeom>
          <a:ln>
            <a:solidFill>
              <a:schemeClr val="accent1"/>
            </a:solidFill>
          </a:ln>
        </p:spPr>
      </p:pic>
      <p:sp>
        <p:nvSpPr>
          <p:cNvPr id="2" name="Rectangle 1"/>
          <p:cNvSpPr/>
          <p:nvPr/>
        </p:nvSpPr>
        <p:spPr>
          <a:xfrm>
            <a:off x="5777401" y="1374188"/>
            <a:ext cx="3275640" cy="369332"/>
          </a:xfrm>
          <a:prstGeom prst="rect">
            <a:avLst/>
          </a:prstGeom>
        </p:spPr>
        <p:txBody>
          <a:bodyPr wrap="none">
            <a:spAutoFit/>
          </a:bodyPr>
          <a:lstStyle/>
          <a:p>
            <a:r>
              <a:rPr lang="en-GB" dirty="0">
                <a:hlinkClick r:id="rId4"/>
              </a:rPr>
              <a:t>https://</a:t>
            </a:r>
            <a:r>
              <a:rPr lang="en-GB" dirty="0" smtClean="0">
                <a:hlinkClick r:id="rId4"/>
              </a:rPr>
              <a:t>youtu.be/X9cAcsDmo8w</a:t>
            </a:r>
            <a:r>
              <a:rPr lang="en-GB" dirty="0" smtClean="0"/>
              <a:t> </a:t>
            </a:r>
            <a:endParaRPr lang="en-GB" dirty="0"/>
          </a:p>
        </p:txBody>
      </p:sp>
      <p:sp>
        <p:nvSpPr>
          <p:cNvPr id="7" name="Rectangle 6"/>
          <p:cNvSpPr/>
          <p:nvPr/>
        </p:nvSpPr>
        <p:spPr>
          <a:xfrm>
            <a:off x="6095999" y="1769936"/>
            <a:ext cx="3079113" cy="369332"/>
          </a:xfrm>
          <a:prstGeom prst="rect">
            <a:avLst/>
          </a:prstGeom>
        </p:spPr>
        <p:txBody>
          <a:bodyPr wrap="none">
            <a:spAutoFit/>
          </a:bodyPr>
          <a:lstStyle/>
          <a:p>
            <a:r>
              <a:rPr lang="en-GB" dirty="0">
                <a:hlinkClick r:id="rId5"/>
              </a:rPr>
              <a:t>https://</a:t>
            </a:r>
            <a:r>
              <a:rPr lang="en-GB" dirty="0" smtClean="0">
                <a:hlinkClick r:id="rId5"/>
              </a:rPr>
              <a:t>youtu.be/QHlIrtAcOAg</a:t>
            </a:r>
            <a:r>
              <a:rPr lang="en-GB" dirty="0" smtClean="0"/>
              <a:t> </a:t>
            </a:r>
            <a:endParaRPr lang="en-GB" dirty="0"/>
          </a:p>
        </p:txBody>
      </p:sp>
    </p:spTree>
    <p:extLst>
      <p:ext uri="{BB962C8B-B14F-4D97-AF65-F5344CB8AC3E}">
        <p14:creationId xmlns:p14="http://schemas.microsoft.com/office/powerpoint/2010/main" val="64688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178217" y="230187"/>
            <a:ext cx="11644815" cy="3098399"/>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926422" y="4123622"/>
            <a:ext cx="10148404" cy="1731746"/>
          </a:xfrm>
          <a:prstGeom prst="rect">
            <a:avLst/>
          </a:prstGeom>
          <a:ln>
            <a:solidFill>
              <a:srgbClr val="00B0F0"/>
            </a:solidFill>
          </a:ln>
        </p:spPr>
      </p:pic>
    </p:spTree>
    <p:extLst>
      <p:ext uri="{BB962C8B-B14F-4D97-AF65-F5344CB8AC3E}">
        <p14:creationId xmlns:p14="http://schemas.microsoft.com/office/powerpoint/2010/main" val="2035117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0" y="176212"/>
            <a:ext cx="7124700" cy="6276975"/>
          </a:xfrm>
          <a:prstGeom prst="rect">
            <a:avLst/>
          </a:prstGeom>
          <a:ln>
            <a:solidFill>
              <a:srgbClr val="00B0F0"/>
            </a:solidFill>
          </a:ln>
        </p:spPr>
      </p:pic>
      <p:pic>
        <p:nvPicPr>
          <p:cNvPr id="6" name="Picture 5"/>
          <p:cNvPicPr>
            <a:picLocks noChangeAspect="1"/>
          </p:cNvPicPr>
          <p:nvPr/>
        </p:nvPicPr>
        <p:blipFill>
          <a:blip r:embed="rId3"/>
          <a:stretch>
            <a:fillRect/>
          </a:stretch>
        </p:blipFill>
        <p:spPr>
          <a:xfrm>
            <a:off x="1581150" y="647700"/>
            <a:ext cx="10248900" cy="4139950"/>
          </a:xfrm>
          <a:prstGeom prst="rect">
            <a:avLst/>
          </a:prstGeom>
          <a:ln>
            <a:solidFill>
              <a:srgbClr val="00B0F0"/>
            </a:solidFill>
          </a:ln>
        </p:spPr>
      </p:pic>
      <p:pic>
        <p:nvPicPr>
          <p:cNvPr id="7" name="Picture 6"/>
          <p:cNvPicPr>
            <a:picLocks noChangeAspect="1"/>
          </p:cNvPicPr>
          <p:nvPr/>
        </p:nvPicPr>
        <p:blipFill>
          <a:blip r:embed="rId4"/>
          <a:stretch>
            <a:fillRect/>
          </a:stretch>
        </p:blipFill>
        <p:spPr>
          <a:xfrm>
            <a:off x="552450" y="1973262"/>
            <a:ext cx="11572235" cy="3532187"/>
          </a:xfrm>
          <a:prstGeom prst="rect">
            <a:avLst/>
          </a:prstGeom>
          <a:ln>
            <a:solidFill>
              <a:srgbClr val="FF0000"/>
            </a:solidFill>
          </a:ln>
        </p:spPr>
      </p:pic>
    </p:spTree>
    <p:extLst>
      <p:ext uri="{BB962C8B-B14F-4D97-AF65-F5344CB8AC3E}">
        <p14:creationId xmlns:p14="http://schemas.microsoft.com/office/powerpoint/2010/main" val="326014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28850" y="119062"/>
            <a:ext cx="7734300" cy="6619875"/>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838200" y="1263650"/>
            <a:ext cx="10865330" cy="4337049"/>
          </a:xfrm>
          <a:prstGeom prst="rect">
            <a:avLst/>
          </a:prstGeom>
          <a:ln>
            <a:solidFill>
              <a:srgbClr val="FF0000"/>
            </a:solidFill>
          </a:ln>
        </p:spPr>
      </p:pic>
    </p:spTree>
    <p:extLst>
      <p:ext uri="{BB962C8B-B14F-4D97-AF65-F5344CB8AC3E}">
        <p14:creationId xmlns:p14="http://schemas.microsoft.com/office/powerpoint/2010/main" val="24916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95274" y="365125"/>
            <a:ext cx="11496675" cy="5762392"/>
          </a:xfrm>
          <a:prstGeom prst="rect">
            <a:avLst/>
          </a:prstGeom>
          <a:ln>
            <a:solidFill>
              <a:srgbClr val="00B0F0"/>
            </a:solidFill>
          </a:ln>
        </p:spPr>
      </p:pic>
      <p:pic>
        <p:nvPicPr>
          <p:cNvPr id="6" name="Picture 5"/>
          <p:cNvPicPr>
            <a:picLocks noChangeAspect="1"/>
          </p:cNvPicPr>
          <p:nvPr/>
        </p:nvPicPr>
        <p:blipFill>
          <a:blip r:embed="rId3"/>
          <a:stretch>
            <a:fillRect/>
          </a:stretch>
        </p:blipFill>
        <p:spPr>
          <a:xfrm>
            <a:off x="328153" y="2141420"/>
            <a:ext cx="11535694" cy="2868729"/>
          </a:xfrm>
          <a:prstGeom prst="rect">
            <a:avLst/>
          </a:prstGeom>
          <a:ln>
            <a:solidFill>
              <a:srgbClr val="FF0000"/>
            </a:solidFill>
          </a:ln>
        </p:spPr>
      </p:pic>
    </p:spTree>
    <p:extLst>
      <p:ext uri="{BB962C8B-B14F-4D97-AF65-F5344CB8AC3E}">
        <p14:creationId xmlns:p14="http://schemas.microsoft.com/office/powerpoint/2010/main" val="27686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1760" y="140908"/>
            <a:ext cx="7714593" cy="6534541"/>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3811273" y="1924647"/>
            <a:ext cx="8349894" cy="4750802"/>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286839" y="3193999"/>
            <a:ext cx="8020775" cy="3664001"/>
          </a:xfrm>
          <a:prstGeom prst="rect">
            <a:avLst/>
          </a:prstGeom>
          <a:ln>
            <a:solidFill>
              <a:schemeClr val="accent1"/>
            </a:solidFill>
          </a:ln>
        </p:spPr>
      </p:pic>
    </p:spTree>
    <p:extLst>
      <p:ext uri="{BB962C8B-B14F-4D97-AF65-F5344CB8AC3E}">
        <p14:creationId xmlns:p14="http://schemas.microsoft.com/office/powerpoint/2010/main" val="341215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58543" y="2343329"/>
            <a:ext cx="5089985" cy="4419421"/>
            <a:chOff x="6381752" y="2475702"/>
            <a:chExt cx="4286248" cy="3975083"/>
          </a:xfrm>
        </p:grpSpPr>
        <p:pic>
          <p:nvPicPr>
            <p:cNvPr id="4" name="Picture 4" descr="C:\Users\Pemily\Documents\Emily\PGCE\Resources_&amp;_Lesson_Plans\Photos_&amp;_Videos\Physics\Ohm's_Law.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2" t="2466" r="3590" b="11595"/>
            <a:stretch/>
          </p:blipFill>
          <p:spPr bwMode="auto">
            <a:xfrm>
              <a:off x="6381752" y="2475702"/>
              <a:ext cx="4286248" cy="3975083"/>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7896200" y="2924944"/>
              <a:ext cx="1296144" cy="33123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859818" y="3766727"/>
              <a:ext cx="3368908" cy="1759345"/>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952596" y="0"/>
            <a:ext cx="8229600" cy="1143000"/>
          </a:xfrm>
        </p:spPr>
        <p:txBody>
          <a:bodyPr>
            <a:normAutofit/>
          </a:bodyPr>
          <a:lstStyle/>
          <a:p>
            <a:r>
              <a:rPr lang="en-GB" sz="5400" b="1" u="sng" dirty="0" smtClean="0"/>
              <a:t>Ohm’s Law</a:t>
            </a:r>
            <a:endParaRPr lang="en-GB" sz="5400" b="1" u="sng" dirty="0"/>
          </a:p>
        </p:txBody>
      </p:sp>
      <p:sp>
        <p:nvSpPr>
          <p:cNvPr id="3" name="Content Placeholder 2"/>
          <p:cNvSpPr>
            <a:spLocks noGrp="1"/>
          </p:cNvSpPr>
          <p:nvPr>
            <p:ph idx="1"/>
          </p:nvPr>
        </p:nvSpPr>
        <p:spPr>
          <a:xfrm>
            <a:off x="523004" y="1404998"/>
            <a:ext cx="6786610" cy="4525963"/>
          </a:xfrm>
        </p:spPr>
        <p:txBody>
          <a:bodyPr/>
          <a:lstStyle/>
          <a:p>
            <a:pPr marL="0">
              <a:spcAft>
                <a:spcPct val="30000"/>
              </a:spcAft>
              <a:buNone/>
            </a:pPr>
            <a:r>
              <a:rPr lang="en-GB" dirty="0"/>
              <a:t>The </a:t>
            </a:r>
            <a:r>
              <a:rPr lang="en-GB" b="1" dirty="0">
                <a:solidFill>
                  <a:srgbClr val="7030A0"/>
                </a:solidFill>
              </a:rPr>
              <a:t>current</a:t>
            </a:r>
            <a:r>
              <a:rPr lang="en-GB" dirty="0"/>
              <a:t> </a:t>
            </a:r>
            <a:r>
              <a:rPr lang="en-GB" dirty="0" smtClean="0"/>
              <a:t>flowing through a resistor at a </a:t>
            </a:r>
            <a:r>
              <a:rPr lang="en-GB" b="1" dirty="0" smtClean="0">
                <a:solidFill>
                  <a:srgbClr val="7030A0"/>
                </a:solidFill>
              </a:rPr>
              <a:t>constant temperature </a:t>
            </a:r>
            <a:r>
              <a:rPr lang="en-GB" dirty="0"/>
              <a:t>is directly </a:t>
            </a:r>
            <a:r>
              <a:rPr lang="en-GB" b="1" dirty="0">
                <a:solidFill>
                  <a:srgbClr val="7030A0"/>
                </a:solidFill>
              </a:rPr>
              <a:t>proportional</a:t>
            </a:r>
            <a:r>
              <a:rPr lang="en-GB" dirty="0"/>
              <a:t> to the </a:t>
            </a:r>
            <a:r>
              <a:rPr lang="en-GB" b="1" dirty="0">
                <a:solidFill>
                  <a:srgbClr val="7030A0"/>
                </a:solidFill>
              </a:rPr>
              <a:t>voltage</a:t>
            </a:r>
            <a:r>
              <a:rPr lang="en-GB" dirty="0"/>
              <a:t> across the resistor. So… </a:t>
            </a:r>
            <a:endParaRPr lang="en-GB" dirty="0" smtClean="0"/>
          </a:p>
          <a:p>
            <a:pPr marL="0">
              <a:spcAft>
                <a:spcPct val="30000"/>
              </a:spcAft>
              <a:buNone/>
            </a:pPr>
            <a:endParaRPr lang="en-GB" dirty="0"/>
          </a:p>
          <a:p>
            <a:pPr marL="0">
              <a:spcAft>
                <a:spcPct val="30000"/>
              </a:spcAft>
              <a:buNone/>
            </a:pPr>
            <a:r>
              <a:rPr lang="en-GB" dirty="0"/>
              <a:t>If you double the </a:t>
            </a:r>
            <a:r>
              <a:rPr lang="en-GB" dirty="0" smtClean="0"/>
              <a:t>voltage,</a:t>
            </a:r>
          </a:p>
          <a:p>
            <a:pPr marL="0">
              <a:spcAft>
                <a:spcPct val="30000"/>
              </a:spcAft>
              <a:buNone/>
            </a:pPr>
            <a:r>
              <a:rPr lang="en-GB" dirty="0" smtClean="0"/>
              <a:t>the </a:t>
            </a:r>
            <a:r>
              <a:rPr lang="en-GB" dirty="0"/>
              <a:t>current also doubles. </a:t>
            </a:r>
          </a:p>
          <a:p>
            <a:pPr marL="0" indent="0">
              <a:buNone/>
            </a:pPr>
            <a:endParaRPr lang="en-GB" dirty="0"/>
          </a:p>
        </p:txBody>
      </p:sp>
      <p:sp>
        <p:nvSpPr>
          <p:cNvPr id="12" name="TextBox 11"/>
          <p:cNvSpPr txBox="1"/>
          <p:nvPr/>
        </p:nvSpPr>
        <p:spPr>
          <a:xfrm>
            <a:off x="9886434" y="3401014"/>
            <a:ext cx="2160240" cy="369332"/>
          </a:xfrm>
          <a:prstGeom prst="rect">
            <a:avLst/>
          </a:prstGeom>
          <a:noFill/>
        </p:spPr>
        <p:txBody>
          <a:bodyPr wrap="square" rtlCol="0">
            <a:spAutoFit/>
          </a:bodyPr>
          <a:lstStyle/>
          <a:p>
            <a:r>
              <a:rPr lang="en-GB" dirty="0" smtClean="0"/>
              <a:t>Most resistant</a:t>
            </a:r>
            <a:endParaRPr lang="en-GB" dirty="0"/>
          </a:p>
        </p:txBody>
      </p:sp>
      <p:sp>
        <p:nvSpPr>
          <p:cNvPr id="13" name="TextBox 12"/>
          <p:cNvSpPr txBox="1"/>
          <p:nvPr/>
        </p:nvSpPr>
        <p:spPr>
          <a:xfrm>
            <a:off x="8688288" y="2506999"/>
            <a:ext cx="2160240" cy="369332"/>
          </a:xfrm>
          <a:prstGeom prst="rect">
            <a:avLst/>
          </a:prstGeom>
          <a:noFill/>
        </p:spPr>
        <p:txBody>
          <a:bodyPr wrap="square" rtlCol="0">
            <a:spAutoFit/>
          </a:bodyPr>
          <a:lstStyle/>
          <a:p>
            <a:r>
              <a:rPr lang="en-GB" dirty="0" smtClean="0"/>
              <a:t>Least resistant</a:t>
            </a:r>
            <a:endParaRPr lang="en-GB" dirty="0"/>
          </a:p>
        </p:txBody>
      </p:sp>
      <p:sp>
        <p:nvSpPr>
          <p:cNvPr id="5" name="TextBox 4"/>
          <p:cNvSpPr txBox="1"/>
          <p:nvPr/>
        </p:nvSpPr>
        <p:spPr>
          <a:xfrm>
            <a:off x="8086234" y="1143000"/>
            <a:ext cx="3600400" cy="1200329"/>
          </a:xfrm>
          <a:prstGeom prst="rect">
            <a:avLst/>
          </a:prstGeom>
          <a:noFill/>
        </p:spPr>
        <p:txBody>
          <a:bodyPr wrap="square" rtlCol="0">
            <a:spAutoFit/>
          </a:bodyPr>
          <a:lstStyle/>
          <a:p>
            <a:r>
              <a:rPr lang="en-GB" sz="2400" dirty="0" smtClean="0"/>
              <a:t>Which line is the most and least resistant component?</a:t>
            </a:r>
            <a:endParaRPr lang="en-GB" sz="2400" dirty="0"/>
          </a:p>
        </p:txBody>
      </p:sp>
      <p:sp>
        <p:nvSpPr>
          <p:cNvPr id="9" name="Rectangle 8"/>
          <p:cNvSpPr/>
          <p:nvPr/>
        </p:nvSpPr>
        <p:spPr>
          <a:xfrm>
            <a:off x="5292301" y="429589"/>
            <a:ext cx="5087483" cy="369332"/>
          </a:xfrm>
          <a:prstGeom prst="rect">
            <a:avLst/>
          </a:prstGeom>
        </p:spPr>
        <p:txBody>
          <a:bodyPr wrap="none">
            <a:spAutoFit/>
          </a:bodyPr>
          <a:lstStyle/>
          <a:p>
            <a:r>
              <a:rPr lang="en-GB" dirty="0">
                <a:hlinkClick r:id="rId4"/>
              </a:rPr>
              <a:t>https://</a:t>
            </a:r>
            <a:r>
              <a:rPr lang="en-GB" dirty="0" smtClean="0">
                <a:hlinkClick r:id="rId4"/>
              </a:rPr>
              <a:t>www.youtube.com/watch?v=2CA1mcYw3IQ</a:t>
            </a:r>
            <a:r>
              <a:rPr lang="en-GB" dirty="0" smtClean="0"/>
              <a:t> </a:t>
            </a:r>
            <a:endParaRPr lang="en-GB" dirty="0"/>
          </a:p>
        </p:txBody>
      </p:sp>
    </p:spTree>
    <p:custDataLst>
      <p:tags r:id="rId1"/>
    </p:custDataLst>
    <p:extLst>
      <p:ext uri="{BB962C8B-B14F-4D97-AF65-F5344CB8AC3E}">
        <p14:creationId xmlns:p14="http://schemas.microsoft.com/office/powerpoint/2010/main" val="32374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Pemily\Documents\Emily\PGCE\Resources_&amp;_Lesson_Plans\Photos_&amp;_Videos\Physics\Ohm's_Law.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25" t="2466" r="15174" b="2790"/>
          <a:stretch/>
        </p:blipFill>
        <p:spPr bwMode="auto">
          <a:xfrm>
            <a:off x="4810116" y="3352136"/>
            <a:ext cx="2571768" cy="3505865"/>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64" t="5506" r="11766" b="6214"/>
          <a:stretch/>
        </p:blipFill>
        <p:spPr bwMode="auto">
          <a:xfrm>
            <a:off x="1524000" y="3500438"/>
            <a:ext cx="2786082" cy="315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bbc.co.uk/schools/gcsebitesize/science/images/aqaaddsci_04.gif"/>
          <p:cNvPicPr>
            <a:picLocks noChangeAspect="1" noChangeArrowheads="1"/>
          </p:cNvPicPr>
          <p:nvPr/>
        </p:nvPicPr>
        <p:blipFill>
          <a:blip r:embed="rId5" cstate="print">
            <a:extLst>
              <a:ext uri="{28A0092B-C50C-407E-A947-70E740481C1C}">
                <a14:useLocalDpi xmlns:a14="http://schemas.microsoft.com/office/drawing/2010/main" val="0"/>
              </a:ext>
            </a:extLst>
          </a:blip>
          <a:srcRect l="10000" r="7999"/>
          <a:stretch>
            <a:fillRect/>
          </a:stretch>
        </p:blipFill>
        <p:spPr bwMode="auto">
          <a:xfrm>
            <a:off x="8351618" y="3319130"/>
            <a:ext cx="2928958" cy="35718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629180" y="2786059"/>
            <a:ext cx="2145590" cy="801517"/>
            <a:chOff x="8629180" y="2786059"/>
            <a:chExt cx="2145590" cy="801517"/>
          </a:xfrm>
        </p:grpSpPr>
        <p:sp>
          <p:nvSpPr>
            <p:cNvPr id="10" name="TextBox 9"/>
            <p:cNvSpPr txBox="1"/>
            <p:nvPr/>
          </p:nvSpPr>
          <p:spPr>
            <a:xfrm>
              <a:off x="8629180" y="2938591"/>
              <a:ext cx="856325" cy="400110"/>
            </a:xfrm>
            <a:prstGeom prst="rect">
              <a:avLst/>
            </a:prstGeom>
            <a:noFill/>
          </p:spPr>
          <p:txBody>
            <a:bodyPr wrap="none" rtlCol="0">
              <a:spAutoFit/>
            </a:bodyPr>
            <a:lstStyle/>
            <a:p>
              <a:r>
                <a:rPr lang="en-GB" sz="2000" dirty="0"/>
                <a:t>Diode</a:t>
              </a:r>
              <a:endParaRPr lang="en-GB" sz="2800" dirty="0"/>
            </a:p>
          </p:txBody>
        </p:sp>
        <p:pic>
          <p:nvPicPr>
            <p:cNvPr id="11" name="Picture 4" descr=" a circle with an arrow inside pointing to the lef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0634" y="2786059"/>
              <a:ext cx="1224136" cy="801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738282" y="2786059"/>
            <a:ext cx="3086658" cy="898429"/>
            <a:chOff x="1738282" y="2786059"/>
            <a:chExt cx="3086658" cy="898429"/>
          </a:xfrm>
        </p:grpSpPr>
        <p:sp>
          <p:nvSpPr>
            <p:cNvPr id="9" name="TextBox 8"/>
            <p:cNvSpPr txBox="1"/>
            <p:nvPr/>
          </p:nvSpPr>
          <p:spPr>
            <a:xfrm>
              <a:off x="1738282" y="2928934"/>
              <a:ext cx="1824538" cy="523220"/>
            </a:xfrm>
            <a:prstGeom prst="rect">
              <a:avLst/>
            </a:prstGeom>
            <a:noFill/>
          </p:spPr>
          <p:txBody>
            <a:bodyPr wrap="none" rtlCol="0">
              <a:spAutoFit/>
            </a:bodyPr>
            <a:lstStyle/>
            <a:p>
              <a:r>
                <a:rPr lang="en-GB" sz="2000" dirty="0"/>
                <a:t>Filament</a:t>
              </a:r>
              <a:r>
                <a:rPr lang="en-GB" sz="2800" dirty="0"/>
                <a:t> </a:t>
              </a:r>
              <a:r>
                <a:rPr lang="en-GB" sz="2000" dirty="0"/>
                <a:t>lamp</a:t>
              </a:r>
            </a:p>
          </p:txBody>
        </p:sp>
        <p:pic>
          <p:nvPicPr>
            <p:cNvPr id="12" name="Picture 4" descr="a circle with an 'x' inside, attached to a horizontal line either si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2794" y="2786059"/>
              <a:ext cx="1372146" cy="89842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055440" y="219091"/>
            <a:ext cx="10081120" cy="1600438"/>
          </a:xfrm>
          <a:prstGeom prst="rect">
            <a:avLst/>
          </a:prstGeom>
          <a:noFill/>
        </p:spPr>
        <p:txBody>
          <a:bodyPr wrap="square" rtlCol="0">
            <a:spAutoFit/>
          </a:bodyPr>
          <a:lstStyle/>
          <a:p>
            <a:pPr algn="ctr"/>
            <a:r>
              <a:rPr lang="en-GB" sz="4000" u="sng" dirty="0" smtClean="0">
                <a:latin typeface="+mj-lt"/>
              </a:rPr>
              <a:t>Resistance changes through different component</a:t>
            </a:r>
            <a:endParaRPr lang="en-GB" sz="4000" u="sng" dirty="0">
              <a:latin typeface="+mj-lt"/>
            </a:endParaRPr>
          </a:p>
          <a:p>
            <a:endParaRPr lang="en-GB" dirty="0"/>
          </a:p>
        </p:txBody>
      </p:sp>
      <p:grpSp>
        <p:nvGrpSpPr>
          <p:cNvPr id="3" name="Group 2"/>
          <p:cNvGrpSpPr/>
          <p:nvPr/>
        </p:nvGrpSpPr>
        <p:grpSpPr>
          <a:xfrm>
            <a:off x="5312434" y="3007904"/>
            <a:ext cx="3033628" cy="411719"/>
            <a:chOff x="5312434" y="3007904"/>
            <a:chExt cx="3033628" cy="411719"/>
          </a:xfrm>
        </p:grpSpPr>
        <p:sp>
          <p:nvSpPr>
            <p:cNvPr id="7" name="TextBox 6"/>
            <p:cNvSpPr txBox="1"/>
            <p:nvPr/>
          </p:nvSpPr>
          <p:spPr>
            <a:xfrm>
              <a:off x="5312434" y="3019513"/>
              <a:ext cx="1835759" cy="400110"/>
            </a:xfrm>
            <a:prstGeom prst="rect">
              <a:avLst/>
            </a:prstGeom>
            <a:noFill/>
          </p:spPr>
          <p:txBody>
            <a:bodyPr wrap="none" rtlCol="0">
              <a:spAutoFit/>
            </a:bodyPr>
            <a:lstStyle/>
            <a:p>
              <a:r>
                <a:rPr lang="en-GB" sz="2000" dirty="0" err="1"/>
                <a:t>Ohmic</a:t>
              </a:r>
              <a:r>
                <a:rPr lang="en-GB" sz="2000" dirty="0"/>
                <a:t> resistor</a:t>
              </a:r>
            </a:p>
          </p:txBody>
        </p:sp>
        <p:grpSp>
          <p:nvGrpSpPr>
            <p:cNvPr id="14" name="Group 70"/>
            <p:cNvGrpSpPr>
              <a:grpSpLocks/>
            </p:cNvGrpSpPr>
            <p:nvPr/>
          </p:nvGrpSpPr>
          <p:grpSpPr bwMode="auto">
            <a:xfrm>
              <a:off x="7207844" y="3007904"/>
              <a:ext cx="1138218" cy="360585"/>
              <a:chOff x="4332" y="3566"/>
              <a:chExt cx="1316" cy="272"/>
            </a:xfrm>
          </p:grpSpPr>
          <p:sp>
            <p:nvSpPr>
              <p:cNvPr id="15" name="Line 45"/>
              <p:cNvSpPr>
                <a:spLocks noChangeShapeType="1"/>
              </p:cNvSpPr>
              <p:nvPr/>
            </p:nvSpPr>
            <p:spPr bwMode="auto">
              <a:xfrm>
                <a:off x="4332" y="3702"/>
                <a:ext cx="1316" cy="0"/>
              </a:xfrm>
              <a:prstGeom prst="line">
                <a:avLst/>
              </a:prstGeom>
              <a:noFill/>
              <a:ln w="19050">
                <a:solidFill>
                  <a:schemeClr val="tx1"/>
                </a:solidFill>
                <a:round/>
                <a:headEnd/>
                <a:tailEnd/>
              </a:ln>
            </p:spPr>
            <p:txBody>
              <a:bodyPr wrap="none" anchor="ctr"/>
              <a:lstStyle/>
              <a:p>
                <a:endParaRPr lang="en-US"/>
              </a:p>
            </p:txBody>
          </p:sp>
          <p:sp>
            <p:nvSpPr>
              <p:cNvPr id="16" name="Rectangle 46"/>
              <p:cNvSpPr>
                <a:spLocks noChangeArrowheads="1"/>
              </p:cNvSpPr>
              <p:nvPr/>
            </p:nvSpPr>
            <p:spPr bwMode="auto">
              <a:xfrm>
                <a:off x="4604" y="3566"/>
                <a:ext cx="816" cy="272"/>
              </a:xfrm>
              <a:prstGeom prst="rect">
                <a:avLst/>
              </a:prstGeom>
              <a:solidFill>
                <a:schemeClr val="bg1"/>
              </a:solidFill>
              <a:ln w="19050">
                <a:solidFill>
                  <a:schemeClr val="tx1"/>
                </a:solidFill>
                <a:miter lim="800000"/>
                <a:headEnd/>
                <a:tailEnd/>
              </a:ln>
            </p:spPr>
            <p:txBody>
              <a:bodyPr wrap="none" anchor="ctr"/>
              <a:lstStyle/>
              <a:p>
                <a:endParaRPr lang="en-GB"/>
              </a:p>
            </p:txBody>
          </p:sp>
        </p:grpSp>
      </p:grpSp>
    </p:spTree>
    <p:custDataLst>
      <p:tags r:id="rId1"/>
    </p:custDataLst>
    <p:extLst>
      <p:ext uri="{BB962C8B-B14F-4D97-AF65-F5344CB8AC3E}">
        <p14:creationId xmlns:p14="http://schemas.microsoft.com/office/powerpoint/2010/main" val="754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0500" y="365125"/>
            <a:ext cx="11435255" cy="5728559"/>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299341" y="602716"/>
            <a:ext cx="10702159" cy="6091998"/>
          </a:xfrm>
          <a:prstGeom prst="rect">
            <a:avLst/>
          </a:prstGeom>
          <a:ln>
            <a:solidFill>
              <a:schemeClr val="accent1"/>
            </a:solidFill>
          </a:ln>
        </p:spPr>
      </p:pic>
    </p:spTree>
    <p:extLst>
      <p:ext uri="{BB962C8B-B14F-4D97-AF65-F5344CB8AC3E}">
        <p14:creationId xmlns:p14="http://schemas.microsoft.com/office/powerpoint/2010/main" val="254550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76000" y="440768"/>
            <a:ext cx="8640000" cy="900000"/>
          </a:xfrm>
          <a:solidFill>
            <a:schemeClr val="bg1"/>
          </a:solidFill>
        </p:spPr>
        <p:txBody>
          <a:bodyPr>
            <a:normAutofit/>
          </a:bodyPr>
          <a:lstStyle/>
          <a:p>
            <a:pPr algn="ctr"/>
            <a:r>
              <a:rPr lang="en-GB" sz="3800" b="1" u="sng" dirty="0"/>
              <a:t>Non-</a:t>
            </a:r>
            <a:r>
              <a:rPr lang="en-GB" sz="3800" b="1" u="sng" dirty="0" err="1"/>
              <a:t>Ohmic</a:t>
            </a:r>
            <a:r>
              <a:rPr lang="en-GB" sz="3800" b="1" u="sng" dirty="0"/>
              <a:t> </a:t>
            </a:r>
            <a:r>
              <a:rPr lang="en-GB" sz="3800" b="1" u="sng" dirty="0" smtClean="0"/>
              <a:t>Components</a:t>
            </a:r>
            <a:endParaRPr lang="en-GB" sz="3800" b="1" u="sng" dirty="0"/>
          </a:p>
        </p:txBody>
      </p:sp>
      <p:sp>
        <p:nvSpPr>
          <p:cNvPr id="5" name="TextBox 4"/>
          <p:cNvSpPr txBox="1"/>
          <p:nvPr/>
        </p:nvSpPr>
        <p:spPr>
          <a:xfrm>
            <a:off x="0" y="1613101"/>
            <a:ext cx="5349738" cy="2246769"/>
          </a:xfrm>
          <a:prstGeom prst="rect">
            <a:avLst/>
          </a:prstGeom>
          <a:noFill/>
        </p:spPr>
        <p:txBody>
          <a:bodyPr wrap="square" rtlCol="0">
            <a:spAutoFit/>
          </a:bodyPr>
          <a:lstStyle/>
          <a:p>
            <a:pPr algn="ctr"/>
            <a:r>
              <a:rPr lang="en-GB" sz="2800" dirty="0"/>
              <a:t>A thermistor is a component whose resistance </a:t>
            </a:r>
            <a:r>
              <a:rPr lang="en-GB" sz="2800" dirty="0">
                <a:solidFill>
                  <a:srgbClr val="FF0000"/>
                </a:solidFill>
              </a:rPr>
              <a:t>decreases</a:t>
            </a:r>
            <a:r>
              <a:rPr lang="en-GB" sz="2800" dirty="0"/>
              <a:t> when the temperature </a:t>
            </a:r>
            <a:r>
              <a:rPr lang="en-GB" sz="2800" dirty="0">
                <a:solidFill>
                  <a:srgbClr val="FF0000"/>
                </a:solidFill>
              </a:rPr>
              <a:t>increases</a:t>
            </a:r>
            <a:r>
              <a:rPr lang="en-GB" sz="2800" dirty="0"/>
              <a:t>. </a:t>
            </a:r>
            <a:endParaRPr lang="en-GB" sz="2800" dirty="0" smtClean="0"/>
          </a:p>
          <a:p>
            <a:pPr algn="ctr"/>
            <a:r>
              <a:rPr lang="en-GB" sz="2800" dirty="0" smtClean="0">
                <a:solidFill>
                  <a:srgbClr val="7030A0"/>
                </a:solidFill>
              </a:rPr>
              <a:t>Useful in thermostats to control temperature</a:t>
            </a:r>
            <a:endParaRPr lang="en-GB" sz="2800" dirty="0">
              <a:solidFill>
                <a:srgbClr val="7030A0"/>
              </a:solidFill>
            </a:endParaRPr>
          </a:p>
        </p:txBody>
      </p:sp>
      <p:sp>
        <p:nvSpPr>
          <p:cNvPr id="8" name="TextBox 7"/>
          <p:cNvSpPr txBox="1"/>
          <p:nvPr/>
        </p:nvSpPr>
        <p:spPr>
          <a:xfrm>
            <a:off x="5941473" y="1654165"/>
            <a:ext cx="6250527" cy="2246769"/>
          </a:xfrm>
          <a:prstGeom prst="rect">
            <a:avLst/>
          </a:prstGeom>
          <a:noFill/>
        </p:spPr>
        <p:txBody>
          <a:bodyPr wrap="square" rtlCol="0">
            <a:spAutoFit/>
          </a:bodyPr>
          <a:lstStyle/>
          <a:p>
            <a:pPr algn="ctr"/>
            <a:r>
              <a:rPr lang="en-GB" sz="2800" dirty="0"/>
              <a:t>An LDR is a component whose resistance </a:t>
            </a:r>
            <a:r>
              <a:rPr lang="en-GB" sz="2800" dirty="0">
                <a:solidFill>
                  <a:srgbClr val="FF0000"/>
                </a:solidFill>
              </a:rPr>
              <a:t>decreases</a:t>
            </a:r>
            <a:r>
              <a:rPr lang="en-GB" sz="2800" dirty="0"/>
              <a:t> as the light intensity that falls on it </a:t>
            </a:r>
            <a:r>
              <a:rPr lang="en-GB" sz="2800" dirty="0">
                <a:solidFill>
                  <a:srgbClr val="FF0000"/>
                </a:solidFill>
              </a:rPr>
              <a:t>increases</a:t>
            </a:r>
          </a:p>
          <a:p>
            <a:pPr algn="ctr"/>
            <a:r>
              <a:rPr lang="en-GB" sz="2800" dirty="0" smtClean="0">
                <a:solidFill>
                  <a:srgbClr val="7030A0"/>
                </a:solidFill>
              </a:rPr>
              <a:t>Useful in nightlights to switch on lights when it is dark</a:t>
            </a:r>
            <a:endParaRPr lang="en-GB" sz="2800" dirty="0">
              <a:solidFill>
                <a:srgbClr val="7030A0"/>
              </a:solidFill>
            </a:endParaRPr>
          </a:p>
        </p:txBody>
      </p:sp>
      <p:pic>
        <p:nvPicPr>
          <p:cNvPr id="2" name="Picture 1"/>
          <p:cNvPicPr>
            <a:picLocks noChangeAspect="1"/>
          </p:cNvPicPr>
          <p:nvPr/>
        </p:nvPicPr>
        <p:blipFill>
          <a:blip r:embed="rId2"/>
          <a:stretch>
            <a:fillRect/>
          </a:stretch>
        </p:blipFill>
        <p:spPr>
          <a:xfrm>
            <a:off x="1154482" y="3859870"/>
            <a:ext cx="3024336" cy="2917788"/>
          </a:xfrm>
          <a:prstGeom prst="rect">
            <a:avLst/>
          </a:prstGeom>
        </p:spPr>
      </p:pic>
      <p:pic>
        <p:nvPicPr>
          <p:cNvPr id="3" name="Picture 2"/>
          <p:cNvPicPr>
            <a:picLocks noChangeAspect="1"/>
          </p:cNvPicPr>
          <p:nvPr/>
        </p:nvPicPr>
        <p:blipFill>
          <a:blip r:embed="rId3"/>
          <a:stretch>
            <a:fillRect/>
          </a:stretch>
        </p:blipFill>
        <p:spPr>
          <a:xfrm>
            <a:off x="7779246" y="3859870"/>
            <a:ext cx="2876724" cy="2876724"/>
          </a:xfrm>
          <a:prstGeom prst="rect">
            <a:avLst/>
          </a:prstGeom>
        </p:spPr>
      </p:pic>
    </p:spTree>
    <p:extLst>
      <p:ext uri="{BB962C8B-B14F-4D97-AF65-F5344CB8AC3E}">
        <p14:creationId xmlns:p14="http://schemas.microsoft.com/office/powerpoint/2010/main" val="359691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695575" y="-61089"/>
            <a:ext cx="8229600" cy="990601"/>
          </a:xfrm>
        </p:spPr>
        <p:txBody>
          <a:bodyPr/>
          <a:lstStyle/>
          <a:p>
            <a:pPr algn="ctr" eaLnBrk="1" hangingPunct="1"/>
            <a:r>
              <a:rPr lang="cy-GB" u="sng" dirty="0" smtClean="0"/>
              <a:t>Circuit Symbols</a:t>
            </a:r>
            <a:endParaRPr lang="en-US" u="sng" dirty="0" smtClean="0"/>
          </a:p>
        </p:txBody>
      </p:sp>
      <p:grpSp>
        <p:nvGrpSpPr>
          <p:cNvPr id="2" name="Group 25"/>
          <p:cNvGrpSpPr>
            <a:grpSpLocks/>
          </p:cNvGrpSpPr>
          <p:nvPr/>
        </p:nvGrpSpPr>
        <p:grpSpPr bwMode="auto">
          <a:xfrm>
            <a:off x="1767013" y="2622770"/>
            <a:ext cx="1871663" cy="860425"/>
            <a:chOff x="1882" y="2729"/>
            <a:chExt cx="1179" cy="542"/>
          </a:xfrm>
        </p:grpSpPr>
        <p:sp>
          <p:nvSpPr>
            <p:cNvPr id="19521" name="Line 6"/>
            <p:cNvSpPr>
              <a:spLocks noChangeShapeType="1"/>
            </p:cNvSpPr>
            <p:nvPr/>
          </p:nvSpPr>
          <p:spPr bwMode="auto">
            <a:xfrm>
              <a:off x="1882" y="3000"/>
              <a:ext cx="300" cy="0"/>
            </a:xfrm>
            <a:prstGeom prst="line">
              <a:avLst/>
            </a:prstGeom>
            <a:noFill/>
            <a:ln w="19050">
              <a:solidFill>
                <a:schemeClr val="tx1"/>
              </a:solidFill>
              <a:round/>
              <a:headEnd/>
              <a:tailEnd/>
            </a:ln>
          </p:spPr>
          <p:txBody>
            <a:bodyPr/>
            <a:lstStyle/>
            <a:p>
              <a:endParaRPr lang="en-US"/>
            </a:p>
          </p:txBody>
        </p:sp>
        <p:grpSp>
          <p:nvGrpSpPr>
            <p:cNvPr id="3" name="Group 13"/>
            <p:cNvGrpSpPr>
              <a:grpSpLocks/>
            </p:cNvGrpSpPr>
            <p:nvPr/>
          </p:nvGrpSpPr>
          <p:grpSpPr bwMode="auto">
            <a:xfrm>
              <a:off x="2182" y="2729"/>
              <a:ext cx="542" cy="542"/>
              <a:chOff x="4512" y="3792"/>
              <a:chExt cx="384" cy="384"/>
            </a:xfrm>
          </p:grpSpPr>
          <p:sp>
            <p:nvSpPr>
              <p:cNvPr id="19524" name="Oval 14"/>
              <p:cNvSpPr>
                <a:spLocks noChangeArrowheads="1"/>
              </p:cNvSpPr>
              <p:nvPr/>
            </p:nvSpPr>
            <p:spPr bwMode="auto">
              <a:xfrm>
                <a:off x="4512" y="3792"/>
                <a:ext cx="384" cy="384"/>
              </a:xfrm>
              <a:prstGeom prst="ellipse">
                <a:avLst/>
              </a:prstGeom>
              <a:noFill/>
              <a:ln w="19050">
                <a:solidFill>
                  <a:schemeClr val="tx1"/>
                </a:solidFill>
                <a:round/>
                <a:headEnd/>
                <a:tailEnd/>
              </a:ln>
            </p:spPr>
            <p:txBody>
              <a:bodyPr wrap="none" anchor="ctr"/>
              <a:lstStyle/>
              <a:p>
                <a:endParaRPr lang="en-GB"/>
              </a:p>
            </p:txBody>
          </p:sp>
          <p:sp>
            <p:nvSpPr>
              <p:cNvPr id="19525" name="Line 15"/>
              <p:cNvSpPr>
                <a:spLocks noChangeShapeType="1"/>
              </p:cNvSpPr>
              <p:nvPr/>
            </p:nvSpPr>
            <p:spPr bwMode="auto">
              <a:xfrm flipV="1">
                <a:off x="4560" y="3840"/>
                <a:ext cx="288" cy="288"/>
              </a:xfrm>
              <a:prstGeom prst="line">
                <a:avLst/>
              </a:prstGeom>
              <a:noFill/>
              <a:ln w="19050">
                <a:solidFill>
                  <a:schemeClr val="tx1"/>
                </a:solidFill>
                <a:round/>
                <a:headEnd/>
                <a:tailEnd/>
              </a:ln>
            </p:spPr>
            <p:txBody>
              <a:bodyPr/>
              <a:lstStyle/>
              <a:p>
                <a:endParaRPr lang="en-US"/>
              </a:p>
            </p:txBody>
          </p:sp>
          <p:sp>
            <p:nvSpPr>
              <p:cNvPr id="19526" name="Line 16"/>
              <p:cNvSpPr>
                <a:spLocks noChangeShapeType="1"/>
              </p:cNvSpPr>
              <p:nvPr/>
            </p:nvSpPr>
            <p:spPr bwMode="auto">
              <a:xfrm>
                <a:off x="4560" y="3840"/>
                <a:ext cx="288" cy="288"/>
              </a:xfrm>
              <a:prstGeom prst="line">
                <a:avLst/>
              </a:prstGeom>
              <a:noFill/>
              <a:ln w="19050">
                <a:solidFill>
                  <a:schemeClr val="tx1"/>
                </a:solidFill>
                <a:round/>
                <a:headEnd/>
                <a:tailEnd/>
              </a:ln>
            </p:spPr>
            <p:txBody>
              <a:bodyPr/>
              <a:lstStyle/>
              <a:p>
                <a:endParaRPr lang="en-US"/>
              </a:p>
            </p:txBody>
          </p:sp>
        </p:grpSp>
        <p:sp>
          <p:nvSpPr>
            <p:cNvPr id="19523" name="Line 21"/>
            <p:cNvSpPr>
              <a:spLocks noChangeShapeType="1"/>
            </p:cNvSpPr>
            <p:nvPr/>
          </p:nvSpPr>
          <p:spPr bwMode="auto">
            <a:xfrm>
              <a:off x="2724" y="3000"/>
              <a:ext cx="337" cy="0"/>
            </a:xfrm>
            <a:prstGeom prst="line">
              <a:avLst/>
            </a:prstGeom>
            <a:noFill/>
            <a:ln w="19050">
              <a:solidFill>
                <a:schemeClr val="tx1"/>
              </a:solidFill>
              <a:round/>
              <a:headEnd/>
              <a:tailEnd/>
            </a:ln>
          </p:spPr>
          <p:txBody>
            <a:bodyPr/>
            <a:lstStyle/>
            <a:p>
              <a:endParaRPr lang="en-US"/>
            </a:p>
          </p:txBody>
        </p:sp>
      </p:grpSp>
      <p:grpSp>
        <p:nvGrpSpPr>
          <p:cNvPr id="4" name="Group 24"/>
          <p:cNvGrpSpPr>
            <a:grpSpLocks/>
          </p:cNvGrpSpPr>
          <p:nvPr/>
        </p:nvGrpSpPr>
        <p:grpSpPr bwMode="auto">
          <a:xfrm>
            <a:off x="1767013" y="1036857"/>
            <a:ext cx="1939925" cy="874712"/>
            <a:chOff x="2154" y="1104"/>
            <a:chExt cx="1222" cy="551"/>
          </a:xfrm>
        </p:grpSpPr>
        <p:sp>
          <p:nvSpPr>
            <p:cNvPr id="19515" name="Line 9"/>
            <p:cNvSpPr>
              <a:spLocks noChangeShapeType="1"/>
            </p:cNvSpPr>
            <p:nvPr/>
          </p:nvSpPr>
          <p:spPr bwMode="auto">
            <a:xfrm>
              <a:off x="2154" y="1375"/>
              <a:ext cx="390" cy="0"/>
            </a:xfrm>
            <a:prstGeom prst="line">
              <a:avLst/>
            </a:prstGeom>
            <a:noFill/>
            <a:ln w="19050">
              <a:solidFill>
                <a:schemeClr val="tx1"/>
              </a:solidFill>
              <a:round/>
              <a:headEnd/>
              <a:tailEnd/>
            </a:ln>
          </p:spPr>
          <p:txBody>
            <a:bodyPr/>
            <a:lstStyle/>
            <a:p>
              <a:endParaRPr lang="en-US"/>
            </a:p>
          </p:txBody>
        </p:sp>
        <p:sp>
          <p:nvSpPr>
            <p:cNvPr id="19516" name="Line 10"/>
            <p:cNvSpPr>
              <a:spLocks noChangeShapeType="1"/>
            </p:cNvSpPr>
            <p:nvPr/>
          </p:nvSpPr>
          <p:spPr bwMode="auto">
            <a:xfrm flipH="1">
              <a:off x="2933" y="1375"/>
              <a:ext cx="443" cy="0"/>
            </a:xfrm>
            <a:prstGeom prst="line">
              <a:avLst/>
            </a:prstGeom>
            <a:noFill/>
            <a:ln w="19050">
              <a:solidFill>
                <a:schemeClr val="tx1"/>
              </a:solidFill>
              <a:round/>
              <a:headEnd/>
              <a:tailEnd/>
            </a:ln>
          </p:spPr>
          <p:txBody>
            <a:bodyPr/>
            <a:lstStyle/>
            <a:p>
              <a:endParaRPr lang="en-US"/>
            </a:p>
          </p:txBody>
        </p:sp>
        <p:sp>
          <p:nvSpPr>
            <p:cNvPr id="19517" name="Line 11"/>
            <p:cNvSpPr>
              <a:spLocks noChangeShapeType="1"/>
            </p:cNvSpPr>
            <p:nvPr/>
          </p:nvSpPr>
          <p:spPr bwMode="auto">
            <a:xfrm>
              <a:off x="2544" y="1104"/>
              <a:ext cx="0" cy="542"/>
            </a:xfrm>
            <a:prstGeom prst="line">
              <a:avLst/>
            </a:prstGeom>
            <a:noFill/>
            <a:ln w="19050">
              <a:solidFill>
                <a:schemeClr val="tx1"/>
              </a:solidFill>
              <a:round/>
              <a:headEnd/>
              <a:tailEnd/>
            </a:ln>
          </p:spPr>
          <p:txBody>
            <a:bodyPr/>
            <a:lstStyle/>
            <a:p>
              <a:endParaRPr lang="en-US"/>
            </a:p>
          </p:txBody>
        </p:sp>
        <p:sp>
          <p:nvSpPr>
            <p:cNvPr id="19518" name="Rectangle 12"/>
            <p:cNvSpPr>
              <a:spLocks noChangeArrowheads="1"/>
            </p:cNvSpPr>
            <p:nvPr/>
          </p:nvSpPr>
          <p:spPr bwMode="auto">
            <a:xfrm>
              <a:off x="2640" y="1239"/>
              <a:ext cx="67" cy="271"/>
            </a:xfrm>
            <a:prstGeom prst="rect">
              <a:avLst/>
            </a:prstGeom>
            <a:solidFill>
              <a:schemeClr val="tx1"/>
            </a:solidFill>
            <a:ln w="19050">
              <a:solidFill>
                <a:schemeClr val="tx1"/>
              </a:solidFill>
              <a:miter lim="800000"/>
              <a:headEnd/>
              <a:tailEnd/>
            </a:ln>
          </p:spPr>
          <p:txBody>
            <a:bodyPr wrap="none" anchor="ctr"/>
            <a:lstStyle/>
            <a:p>
              <a:endParaRPr lang="en-GB"/>
            </a:p>
          </p:txBody>
        </p:sp>
        <p:sp>
          <p:nvSpPr>
            <p:cNvPr id="19519" name="Line 22"/>
            <p:cNvSpPr>
              <a:spLocks noChangeShapeType="1"/>
            </p:cNvSpPr>
            <p:nvPr/>
          </p:nvSpPr>
          <p:spPr bwMode="auto">
            <a:xfrm>
              <a:off x="2789" y="1113"/>
              <a:ext cx="0" cy="542"/>
            </a:xfrm>
            <a:prstGeom prst="line">
              <a:avLst/>
            </a:prstGeom>
            <a:noFill/>
            <a:ln w="19050">
              <a:solidFill>
                <a:schemeClr val="tx1"/>
              </a:solidFill>
              <a:round/>
              <a:headEnd/>
              <a:tailEnd/>
            </a:ln>
          </p:spPr>
          <p:txBody>
            <a:bodyPr/>
            <a:lstStyle/>
            <a:p>
              <a:endParaRPr lang="en-US"/>
            </a:p>
          </p:txBody>
        </p:sp>
        <p:sp>
          <p:nvSpPr>
            <p:cNvPr id="19520" name="Rectangle 23"/>
            <p:cNvSpPr>
              <a:spLocks noChangeArrowheads="1"/>
            </p:cNvSpPr>
            <p:nvPr/>
          </p:nvSpPr>
          <p:spPr bwMode="auto">
            <a:xfrm>
              <a:off x="2885" y="1248"/>
              <a:ext cx="67" cy="271"/>
            </a:xfrm>
            <a:prstGeom prst="rect">
              <a:avLst/>
            </a:prstGeom>
            <a:solidFill>
              <a:schemeClr val="tx1"/>
            </a:solidFill>
            <a:ln w="19050">
              <a:solidFill>
                <a:schemeClr val="tx1"/>
              </a:solidFill>
              <a:miter lim="800000"/>
              <a:headEnd/>
              <a:tailEnd/>
            </a:ln>
          </p:spPr>
          <p:txBody>
            <a:bodyPr wrap="none" anchor="ctr"/>
            <a:lstStyle/>
            <a:p>
              <a:endParaRPr lang="en-GB"/>
            </a:p>
          </p:txBody>
        </p:sp>
      </p:grpSp>
      <p:grpSp>
        <p:nvGrpSpPr>
          <p:cNvPr id="5" name="Group 32"/>
          <p:cNvGrpSpPr>
            <a:grpSpLocks/>
          </p:cNvGrpSpPr>
          <p:nvPr/>
        </p:nvGrpSpPr>
        <p:grpSpPr bwMode="auto">
          <a:xfrm>
            <a:off x="1767012" y="4134070"/>
            <a:ext cx="1728788" cy="288925"/>
            <a:chOff x="521" y="2704"/>
            <a:chExt cx="1089" cy="182"/>
          </a:xfrm>
        </p:grpSpPr>
        <p:sp>
          <p:nvSpPr>
            <p:cNvPr id="19510" name="Line 5"/>
            <p:cNvSpPr>
              <a:spLocks noChangeShapeType="1"/>
            </p:cNvSpPr>
            <p:nvPr/>
          </p:nvSpPr>
          <p:spPr bwMode="auto">
            <a:xfrm>
              <a:off x="521" y="2886"/>
              <a:ext cx="363" cy="0"/>
            </a:xfrm>
            <a:prstGeom prst="line">
              <a:avLst/>
            </a:prstGeom>
            <a:noFill/>
            <a:ln w="19050">
              <a:solidFill>
                <a:schemeClr val="tx1"/>
              </a:solidFill>
              <a:round/>
              <a:headEnd/>
              <a:tailEnd/>
            </a:ln>
          </p:spPr>
          <p:txBody>
            <a:bodyPr/>
            <a:lstStyle/>
            <a:p>
              <a:endParaRPr lang="en-US"/>
            </a:p>
          </p:txBody>
        </p:sp>
        <p:sp>
          <p:nvSpPr>
            <p:cNvPr id="19511" name="Line 26"/>
            <p:cNvSpPr>
              <a:spLocks noChangeShapeType="1"/>
            </p:cNvSpPr>
            <p:nvPr/>
          </p:nvSpPr>
          <p:spPr bwMode="auto">
            <a:xfrm>
              <a:off x="1247" y="2886"/>
              <a:ext cx="363" cy="0"/>
            </a:xfrm>
            <a:prstGeom prst="line">
              <a:avLst/>
            </a:prstGeom>
            <a:noFill/>
            <a:ln w="19050">
              <a:solidFill>
                <a:schemeClr val="tx1"/>
              </a:solidFill>
              <a:round/>
              <a:headEnd/>
              <a:tailEnd/>
            </a:ln>
          </p:spPr>
          <p:txBody>
            <a:bodyPr/>
            <a:lstStyle/>
            <a:p>
              <a:endParaRPr lang="en-US"/>
            </a:p>
          </p:txBody>
        </p:sp>
        <p:sp>
          <p:nvSpPr>
            <p:cNvPr id="19512" name="Line 27"/>
            <p:cNvSpPr>
              <a:spLocks noChangeShapeType="1"/>
            </p:cNvSpPr>
            <p:nvPr/>
          </p:nvSpPr>
          <p:spPr bwMode="auto">
            <a:xfrm flipV="1">
              <a:off x="884" y="2704"/>
              <a:ext cx="363" cy="136"/>
            </a:xfrm>
            <a:prstGeom prst="line">
              <a:avLst/>
            </a:prstGeom>
            <a:noFill/>
            <a:ln w="19050">
              <a:solidFill>
                <a:schemeClr val="tx1"/>
              </a:solidFill>
              <a:round/>
              <a:headEnd/>
              <a:tailEnd/>
            </a:ln>
          </p:spPr>
          <p:txBody>
            <a:bodyPr/>
            <a:lstStyle/>
            <a:p>
              <a:endParaRPr lang="en-US"/>
            </a:p>
          </p:txBody>
        </p:sp>
        <p:sp>
          <p:nvSpPr>
            <p:cNvPr id="19513" name="Oval 28"/>
            <p:cNvSpPr>
              <a:spLocks noChangeArrowheads="1"/>
            </p:cNvSpPr>
            <p:nvPr/>
          </p:nvSpPr>
          <p:spPr bwMode="auto">
            <a:xfrm>
              <a:off x="884" y="2840"/>
              <a:ext cx="45" cy="45"/>
            </a:xfrm>
            <a:prstGeom prst="ellipse">
              <a:avLst/>
            </a:prstGeom>
            <a:noFill/>
            <a:ln w="19050">
              <a:solidFill>
                <a:schemeClr val="tx1"/>
              </a:solidFill>
              <a:round/>
              <a:headEnd/>
              <a:tailEnd/>
            </a:ln>
          </p:spPr>
          <p:txBody>
            <a:bodyPr wrap="none" anchor="ctr"/>
            <a:lstStyle/>
            <a:p>
              <a:endParaRPr lang="en-GB"/>
            </a:p>
          </p:txBody>
        </p:sp>
        <p:sp>
          <p:nvSpPr>
            <p:cNvPr id="19514" name="Oval 29"/>
            <p:cNvSpPr>
              <a:spLocks noChangeArrowheads="1"/>
            </p:cNvSpPr>
            <p:nvPr/>
          </p:nvSpPr>
          <p:spPr bwMode="auto">
            <a:xfrm>
              <a:off x="1247" y="2840"/>
              <a:ext cx="45" cy="45"/>
            </a:xfrm>
            <a:prstGeom prst="ellipse">
              <a:avLst/>
            </a:prstGeom>
            <a:noFill/>
            <a:ln w="19050">
              <a:solidFill>
                <a:schemeClr val="tx1"/>
              </a:solidFill>
              <a:round/>
              <a:headEnd/>
              <a:tailEnd/>
            </a:ln>
          </p:spPr>
          <p:txBody>
            <a:bodyPr wrap="none" anchor="ctr"/>
            <a:lstStyle/>
            <a:p>
              <a:endParaRPr lang="en-GB"/>
            </a:p>
          </p:txBody>
        </p:sp>
      </p:grpSp>
      <p:grpSp>
        <p:nvGrpSpPr>
          <p:cNvPr id="6" name="Group 40"/>
          <p:cNvGrpSpPr>
            <a:grpSpLocks/>
          </p:cNvGrpSpPr>
          <p:nvPr/>
        </p:nvGrpSpPr>
        <p:grpSpPr bwMode="auto">
          <a:xfrm>
            <a:off x="4575301" y="1109883"/>
            <a:ext cx="1495425" cy="860425"/>
            <a:chOff x="2109" y="663"/>
            <a:chExt cx="942" cy="542"/>
          </a:xfrm>
        </p:grpSpPr>
        <p:sp>
          <p:nvSpPr>
            <p:cNvPr id="19506" name="Line 34"/>
            <p:cNvSpPr>
              <a:spLocks noChangeShapeType="1"/>
            </p:cNvSpPr>
            <p:nvPr/>
          </p:nvSpPr>
          <p:spPr bwMode="auto">
            <a:xfrm>
              <a:off x="2109" y="934"/>
              <a:ext cx="390" cy="0"/>
            </a:xfrm>
            <a:prstGeom prst="line">
              <a:avLst/>
            </a:prstGeom>
            <a:noFill/>
            <a:ln w="19050">
              <a:solidFill>
                <a:schemeClr val="tx1"/>
              </a:solidFill>
              <a:round/>
              <a:headEnd/>
              <a:tailEnd/>
            </a:ln>
          </p:spPr>
          <p:txBody>
            <a:bodyPr/>
            <a:lstStyle/>
            <a:p>
              <a:endParaRPr lang="en-US"/>
            </a:p>
          </p:txBody>
        </p:sp>
        <p:sp>
          <p:nvSpPr>
            <p:cNvPr id="19507" name="Line 35"/>
            <p:cNvSpPr>
              <a:spLocks noChangeShapeType="1"/>
            </p:cNvSpPr>
            <p:nvPr/>
          </p:nvSpPr>
          <p:spPr bwMode="auto">
            <a:xfrm flipH="1">
              <a:off x="2608" y="934"/>
              <a:ext cx="443" cy="0"/>
            </a:xfrm>
            <a:prstGeom prst="line">
              <a:avLst/>
            </a:prstGeom>
            <a:noFill/>
            <a:ln w="19050">
              <a:solidFill>
                <a:schemeClr val="tx1"/>
              </a:solidFill>
              <a:round/>
              <a:headEnd/>
              <a:tailEnd/>
            </a:ln>
          </p:spPr>
          <p:txBody>
            <a:bodyPr/>
            <a:lstStyle/>
            <a:p>
              <a:endParaRPr lang="en-US"/>
            </a:p>
          </p:txBody>
        </p:sp>
        <p:sp>
          <p:nvSpPr>
            <p:cNvPr id="19508" name="Line 36"/>
            <p:cNvSpPr>
              <a:spLocks noChangeShapeType="1"/>
            </p:cNvSpPr>
            <p:nvPr/>
          </p:nvSpPr>
          <p:spPr bwMode="auto">
            <a:xfrm>
              <a:off x="2499" y="663"/>
              <a:ext cx="0" cy="542"/>
            </a:xfrm>
            <a:prstGeom prst="line">
              <a:avLst/>
            </a:prstGeom>
            <a:noFill/>
            <a:ln w="19050">
              <a:solidFill>
                <a:schemeClr val="tx1"/>
              </a:solidFill>
              <a:round/>
              <a:headEnd/>
              <a:tailEnd/>
            </a:ln>
          </p:spPr>
          <p:txBody>
            <a:bodyPr/>
            <a:lstStyle/>
            <a:p>
              <a:endParaRPr lang="en-US"/>
            </a:p>
          </p:txBody>
        </p:sp>
        <p:sp>
          <p:nvSpPr>
            <p:cNvPr id="19509" name="Rectangle 37"/>
            <p:cNvSpPr>
              <a:spLocks noChangeArrowheads="1"/>
            </p:cNvSpPr>
            <p:nvPr/>
          </p:nvSpPr>
          <p:spPr bwMode="auto">
            <a:xfrm>
              <a:off x="2595" y="798"/>
              <a:ext cx="67" cy="271"/>
            </a:xfrm>
            <a:prstGeom prst="rect">
              <a:avLst/>
            </a:prstGeom>
            <a:solidFill>
              <a:schemeClr val="tx1"/>
            </a:solidFill>
            <a:ln w="19050">
              <a:solidFill>
                <a:schemeClr val="tx1"/>
              </a:solidFill>
              <a:miter lim="800000"/>
              <a:headEnd/>
              <a:tailEnd/>
            </a:ln>
          </p:spPr>
          <p:txBody>
            <a:bodyPr wrap="none" anchor="ctr"/>
            <a:lstStyle/>
            <a:p>
              <a:endParaRPr lang="en-GB"/>
            </a:p>
          </p:txBody>
        </p:sp>
      </p:grpSp>
      <p:grpSp>
        <p:nvGrpSpPr>
          <p:cNvPr id="7" name="Group 72"/>
          <p:cNvGrpSpPr>
            <a:grpSpLocks/>
          </p:cNvGrpSpPr>
          <p:nvPr/>
        </p:nvGrpSpPr>
        <p:grpSpPr bwMode="auto">
          <a:xfrm>
            <a:off x="4216526" y="3989608"/>
            <a:ext cx="1976437" cy="860425"/>
            <a:chOff x="2835" y="2729"/>
            <a:chExt cx="1245" cy="542"/>
          </a:xfrm>
        </p:grpSpPr>
        <p:sp>
          <p:nvSpPr>
            <p:cNvPr id="19502" name="Line 7"/>
            <p:cNvSpPr>
              <a:spLocks noChangeShapeType="1"/>
            </p:cNvSpPr>
            <p:nvPr/>
          </p:nvSpPr>
          <p:spPr bwMode="auto">
            <a:xfrm>
              <a:off x="2835" y="3000"/>
              <a:ext cx="1245" cy="0"/>
            </a:xfrm>
            <a:prstGeom prst="line">
              <a:avLst/>
            </a:prstGeom>
            <a:noFill/>
            <a:ln w="19050">
              <a:solidFill>
                <a:schemeClr val="tx1"/>
              </a:solidFill>
              <a:round/>
              <a:headEnd/>
              <a:tailEnd/>
            </a:ln>
          </p:spPr>
          <p:txBody>
            <a:bodyPr/>
            <a:lstStyle/>
            <a:p>
              <a:endParaRPr lang="en-US"/>
            </a:p>
          </p:txBody>
        </p:sp>
        <p:sp>
          <p:nvSpPr>
            <p:cNvPr id="19503" name="Oval 18"/>
            <p:cNvSpPr>
              <a:spLocks noChangeArrowheads="1"/>
            </p:cNvSpPr>
            <p:nvPr/>
          </p:nvSpPr>
          <p:spPr bwMode="auto">
            <a:xfrm>
              <a:off x="3198" y="2729"/>
              <a:ext cx="542" cy="542"/>
            </a:xfrm>
            <a:prstGeom prst="ellipse">
              <a:avLst/>
            </a:prstGeom>
            <a:noFill/>
            <a:ln w="19050">
              <a:solidFill>
                <a:schemeClr val="tx1"/>
              </a:solidFill>
              <a:round/>
              <a:headEnd/>
              <a:tailEnd/>
            </a:ln>
          </p:spPr>
          <p:txBody>
            <a:bodyPr wrap="none" anchor="ctr"/>
            <a:lstStyle/>
            <a:p>
              <a:endParaRPr lang="en-GB"/>
            </a:p>
          </p:txBody>
        </p:sp>
        <p:sp>
          <p:nvSpPr>
            <p:cNvPr id="19504" name="AutoShape 41"/>
            <p:cNvSpPr>
              <a:spLocks noChangeArrowheads="1"/>
            </p:cNvSpPr>
            <p:nvPr/>
          </p:nvSpPr>
          <p:spPr bwMode="auto">
            <a:xfrm rot="5400000">
              <a:off x="3312" y="2862"/>
              <a:ext cx="317" cy="274"/>
            </a:xfrm>
            <a:prstGeom prst="triangle">
              <a:avLst>
                <a:gd name="adj" fmla="val 50000"/>
              </a:avLst>
            </a:prstGeom>
            <a:noFill/>
            <a:ln w="19050">
              <a:solidFill>
                <a:schemeClr val="tx1"/>
              </a:solidFill>
              <a:miter lim="800000"/>
              <a:headEnd/>
              <a:tailEnd/>
            </a:ln>
          </p:spPr>
          <p:txBody>
            <a:bodyPr wrap="none" anchor="ctr"/>
            <a:lstStyle/>
            <a:p>
              <a:endParaRPr lang="en-GB"/>
            </a:p>
          </p:txBody>
        </p:sp>
        <p:sp>
          <p:nvSpPr>
            <p:cNvPr id="19505" name="Line 42"/>
            <p:cNvSpPr>
              <a:spLocks noChangeShapeType="1"/>
            </p:cNvSpPr>
            <p:nvPr/>
          </p:nvSpPr>
          <p:spPr bwMode="auto">
            <a:xfrm>
              <a:off x="3606" y="2840"/>
              <a:ext cx="0" cy="318"/>
            </a:xfrm>
            <a:prstGeom prst="line">
              <a:avLst/>
            </a:prstGeom>
            <a:noFill/>
            <a:ln w="19050">
              <a:solidFill>
                <a:schemeClr val="tx1"/>
              </a:solidFill>
              <a:round/>
              <a:headEnd/>
              <a:tailEnd/>
            </a:ln>
          </p:spPr>
          <p:txBody>
            <a:bodyPr wrap="none" anchor="ctr"/>
            <a:lstStyle/>
            <a:p>
              <a:endParaRPr lang="en-US"/>
            </a:p>
          </p:txBody>
        </p:sp>
      </p:grpSp>
      <p:grpSp>
        <p:nvGrpSpPr>
          <p:cNvPr id="8" name="Group 71"/>
          <p:cNvGrpSpPr>
            <a:grpSpLocks/>
          </p:cNvGrpSpPr>
          <p:nvPr/>
        </p:nvGrpSpPr>
        <p:grpSpPr bwMode="auto">
          <a:xfrm>
            <a:off x="4216525" y="5573932"/>
            <a:ext cx="2089150" cy="431800"/>
            <a:chOff x="2789" y="3566"/>
            <a:chExt cx="1316" cy="272"/>
          </a:xfrm>
        </p:grpSpPr>
        <p:sp>
          <p:nvSpPr>
            <p:cNvPr id="19500" name="Line 43"/>
            <p:cNvSpPr>
              <a:spLocks noChangeShapeType="1"/>
            </p:cNvSpPr>
            <p:nvPr/>
          </p:nvSpPr>
          <p:spPr bwMode="auto">
            <a:xfrm>
              <a:off x="2789" y="3702"/>
              <a:ext cx="1316" cy="0"/>
            </a:xfrm>
            <a:prstGeom prst="line">
              <a:avLst/>
            </a:prstGeom>
            <a:noFill/>
            <a:ln w="19050">
              <a:solidFill>
                <a:schemeClr val="tx1"/>
              </a:solidFill>
              <a:round/>
              <a:headEnd/>
              <a:tailEnd/>
            </a:ln>
          </p:spPr>
          <p:txBody>
            <a:bodyPr wrap="none" anchor="ctr"/>
            <a:lstStyle/>
            <a:p>
              <a:endParaRPr lang="en-US"/>
            </a:p>
          </p:txBody>
        </p:sp>
        <p:sp>
          <p:nvSpPr>
            <p:cNvPr id="19501" name="Rectangle 44"/>
            <p:cNvSpPr>
              <a:spLocks noChangeArrowheads="1"/>
            </p:cNvSpPr>
            <p:nvPr/>
          </p:nvSpPr>
          <p:spPr bwMode="auto">
            <a:xfrm>
              <a:off x="3061" y="3566"/>
              <a:ext cx="817" cy="272"/>
            </a:xfrm>
            <a:prstGeom prst="rect">
              <a:avLst/>
            </a:prstGeom>
            <a:noFill/>
            <a:ln w="19050">
              <a:solidFill>
                <a:schemeClr val="tx1"/>
              </a:solidFill>
              <a:miter lim="800000"/>
              <a:headEnd/>
              <a:tailEnd/>
            </a:ln>
          </p:spPr>
          <p:txBody>
            <a:bodyPr wrap="none" anchor="ctr"/>
            <a:lstStyle/>
            <a:p>
              <a:endParaRPr lang="en-GB"/>
            </a:p>
          </p:txBody>
        </p:sp>
      </p:grpSp>
      <p:grpSp>
        <p:nvGrpSpPr>
          <p:cNvPr id="9" name="Group 70"/>
          <p:cNvGrpSpPr>
            <a:grpSpLocks/>
          </p:cNvGrpSpPr>
          <p:nvPr/>
        </p:nvGrpSpPr>
        <p:grpSpPr bwMode="auto">
          <a:xfrm>
            <a:off x="6735887" y="5573932"/>
            <a:ext cx="2089150" cy="431800"/>
            <a:chOff x="4332" y="3566"/>
            <a:chExt cx="1316" cy="272"/>
          </a:xfrm>
        </p:grpSpPr>
        <p:sp>
          <p:nvSpPr>
            <p:cNvPr id="19498" name="Line 45"/>
            <p:cNvSpPr>
              <a:spLocks noChangeShapeType="1"/>
            </p:cNvSpPr>
            <p:nvPr/>
          </p:nvSpPr>
          <p:spPr bwMode="auto">
            <a:xfrm>
              <a:off x="4332" y="3702"/>
              <a:ext cx="1316" cy="0"/>
            </a:xfrm>
            <a:prstGeom prst="line">
              <a:avLst/>
            </a:prstGeom>
            <a:noFill/>
            <a:ln w="19050">
              <a:solidFill>
                <a:schemeClr val="tx1"/>
              </a:solidFill>
              <a:round/>
              <a:headEnd/>
              <a:tailEnd/>
            </a:ln>
          </p:spPr>
          <p:txBody>
            <a:bodyPr wrap="none" anchor="ctr"/>
            <a:lstStyle/>
            <a:p>
              <a:endParaRPr lang="en-US"/>
            </a:p>
          </p:txBody>
        </p:sp>
        <p:sp>
          <p:nvSpPr>
            <p:cNvPr id="19499" name="Rectangle 46"/>
            <p:cNvSpPr>
              <a:spLocks noChangeArrowheads="1"/>
            </p:cNvSpPr>
            <p:nvPr/>
          </p:nvSpPr>
          <p:spPr bwMode="auto">
            <a:xfrm>
              <a:off x="4604" y="3566"/>
              <a:ext cx="816" cy="272"/>
            </a:xfrm>
            <a:prstGeom prst="rect">
              <a:avLst/>
            </a:prstGeom>
            <a:solidFill>
              <a:schemeClr val="bg1"/>
            </a:solidFill>
            <a:ln w="19050">
              <a:solidFill>
                <a:schemeClr val="tx1"/>
              </a:solidFill>
              <a:miter lim="800000"/>
              <a:headEnd/>
              <a:tailEnd/>
            </a:ln>
          </p:spPr>
          <p:txBody>
            <a:bodyPr wrap="none" anchor="ctr"/>
            <a:lstStyle/>
            <a:p>
              <a:endParaRPr lang="en-GB"/>
            </a:p>
          </p:txBody>
        </p:sp>
      </p:grpSp>
      <p:grpSp>
        <p:nvGrpSpPr>
          <p:cNvPr id="10" name="Group 68"/>
          <p:cNvGrpSpPr>
            <a:grpSpLocks/>
          </p:cNvGrpSpPr>
          <p:nvPr/>
        </p:nvGrpSpPr>
        <p:grpSpPr bwMode="auto">
          <a:xfrm>
            <a:off x="6735887" y="1109882"/>
            <a:ext cx="2089150" cy="863600"/>
            <a:chOff x="3379" y="1661"/>
            <a:chExt cx="1316" cy="544"/>
          </a:xfrm>
        </p:grpSpPr>
        <p:sp>
          <p:nvSpPr>
            <p:cNvPr id="19495" name="Line 47"/>
            <p:cNvSpPr>
              <a:spLocks noChangeShapeType="1"/>
            </p:cNvSpPr>
            <p:nvPr/>
          </p:nvSpPr>
          <p:spPr bwMode="auto">
            <a:xfrm>
              <a:off x="3379" y="1933"/>
              <a:ext cx="1316" cy="0"/>
            </a:xfrm>
            <a:prstGeom prst="line">
              <a:avLst/>
            </a:prstGeom>
            <a:noFill/>
            <a:ln w="19050">
              <a:solidFill>
                <a:schemeClr val="tx1"/>
              </a:solidFill>
              <a:round/>
              <a:headEnd/>
              <a:tailEnd/>
            </a:ln>
          </p:spPr>
          <p:txBody>
            <a:bodyPr wrap="none" anchor="ctr"/>
            <a:lstStyle/>
            <a:p>
              <a:endParaRPr lang="en-US"/>
            </a:p>
          </p:txBody>
        </p:sp>
        <p:sp>
          <p:nvSpPr>
            <p:cNvPr id="19496" name="Rectangle 48"/>
            <p:cNvSpPr>
              <a:spLocks noChangeArrowheads="1"/>
            </p:cNvSpPr>
            <p:nvPr/>
          </p:nvSpPr>
          <p:spPr bwMode="auto">
            <a:xfrm>
              <a:off x="3651" y="1797"/>
              <a:ext cx="816" cy="272"/>
            </a:xfrm>
            <a:prstGeom prst="rect">
              <a:avLst/>
            </a:prstGeom>
            <a:solidFill>
              <a:schemeClr val="bg1"/>
            </a:solidFill>
            <a:ln w="19050">
              <a:solidFill>
                <a:schemeClr val="tx1"/>
              </a:solidFill>
              <a:miter lim="800000"/>
              <a:headEnd/>
              <a:tailEnd/>
            </a:ln>
          </p:spPr>
          <p:txBody>
            <a:bodyPr wrap="none" anchor="ctr"/>
            <a:lstStyle/>
            <a:p>
              <a:endParaRPr lang="en-GB"/>
            </a:p>
          </p:txBody>
        </p:sp>
        <p:sp>
          <p:nvSpPr>
            <p:cNvPr id="19497" name="Line 49"/>
            <p:cNvSpPr>
              <a:spLocks noChangeShapeType="1"/>
            </p:cNvSpPr>
            <p:nvPr/>
          </p:nvSpPr>
          <p:spPr bwMode="auto">
            <a:xfrm flipV="1">
              <a:off x="3787" y="1661"/>
              <a:ext cx="454" cy="544"/>
            </a:xfrm>
            <a:prstGeom prst="line">
              <a:avLst/>
            </a:prstGeom>
            <a:noFill/>
            <a:ln w="19050">
              <a:solidFill>
                <a:schemeClr val="tx1"/>
              </a:solidFill>
              <a:round/>
              <a:headEnd/>
              <a:tailEnd type="triangle" w="lg" len="lg"/>
            </a:ln>
          </p:spPr>
          <p:txBody>
            <a:bodyPr wrap="none" anchor="ctr"/>
            <a:lstStyle/>
            <a:p>
              <a:endParaRPr lang="en-US"/>
            </a:p>
          </p:txBody>
        </p:sp>
      </p:grpSp>
      <p:grpSp>
        <p:nvGrpSpPr>
          <p:cNvPr id="11" name="Group 66"/>
          <p:cNvGrpSpPr>
            <a:grpSpLocks/>
          </p:cNvGrpSpPr>
          <p:nvPr/>
        </p:nvGrpSpPr>
        <p:grpSpPr bwMode="auto">
          <a:xfrm>
            <a:off x="6807326" y="2622770"/>
            <a:ext cx="1976437" cy="860425"/>
            <a:chOff x="1927" y="2160"/>
            <a:chExt cx="1245" cy="542"/>
          </a:xfrm>
        </p:grpSpPr>
        <p:sp>
          <p:nvSpPr>
            <p:cNvPr id="19493" name="Line 50"/>
            <p:cNvSpPr>
              <a:spLocks noChangeShapeType="1"/>
            </p:cNvSpPr>
            <p:nvPr/>
          </p:nvSpPr>
          <p:spPr bwMode="auto">
            <a:xfrm>
              <a:off x="1927" y="2431"/>
              <a:ext cx="1245" cy="0"/>
            </a:xfrm>
            <a:prstGeom prst="line">
              <a:avLst/>
            </a:prstGeom>
            <a:noFill/>
            <a:ln w="19050">
              <a:solidFill>
                <a:schemeClr val="tx1"/>
              </a:solidFill>
              <a:round/>
              <a:headEnd/>
              <a:tailEnd/>
            </a:ln>
          </p:spPr>
          <p:txBody>
            <a:bodyPr/>
            <a:lstStyle/>
            <a:p>
              <a:endParaRPr lang="en-US"/>
            </a:p>
          </p:txBody>
        </p:sp>
        <p:sp>
          <p:nvSpPr>
            <p:cNvPr id="19494" name="Oval 51"/>
            <p:cNvSpPr>
              <a:spLocks noChangeArrowheads="1"/>
            </p:cNvSpPr>
            <p:nvPr/>
          </p:nvSpPr>
          <p:spPr bwMode="auto">
            <a:xfrm>
              <a:off x="2290" y="2160"/>
              <a:ext cx="542" cy="542"/>
            </a:xfrm>
            <a:prstGeom prst="ellipse">
              <a:avLst/>
            </a:prstGeom>
            <a:solidFill>
              <a:schemeClr val="bg1"/>
            </a:solidFill>
            <a:ln w="19050">
              <a:solidFill>
                <a:schemeClr val="tx1"/>
              </a:solidFill>
              <a:round/>
              <a:headEnd/>
              <a:tailEnd/>
            </a:ln>
          </p:spPr>
          <p:txBody>
            <a:bodyPr wrap="none" anchor="ctr"/>
            <a:lstStyle/>
            <a:p>
              <a:r>
                <a:rPr lang="cy-GB"/>
                <a:t>  V</a:t>
              </a:r>
              <a:endParaRPr lang="en-US"/>
            </a:p>
          </p:txBody>
        </p:sp>
      </p:grpSp>
      <p:sp>
        <p:nvSpPr>
          <p:cNvPr id="67657" name="Text Box 73"/>
          <p:cNvSpPr txBox="1">
            <a:spLocks noChangeArrowheads="1"/>
          </p:cNvSpPr>
          <p:nvPr/>
        </p:nvSpPr>
        <p:spPr bwMode="auto">
          <a:xfrm>
            <a:off x="1839716" y="2118093"/>
            <a:ext cx="1908175" cy="368300"/>
          </a:xfrm>
          <a:prstGeom prst="rect">
            <a:avLst/>
          </a:prstGeom>
          <a:noFill/>
          <a:ln w="19050">
            <a:noFill/>
            <a:miter lim="800000"/>
            <a:headEnd/>
            <a:tailEnd/>
          </a:ln>
        </p:spPr>
        <p:txBody>
          <a:bodyPr>
            <a:spAutoFit/>
          </a:bodyPr>
          <a:lstStyle/>
          <a:p>
            <a:pPr algn="ctr">
              <a:spcBef>
                <a:spcPct val="50000"/>
              </a:spcBef>
              <a:defRPr/>
            </a:pPr>
            <a:r>
              <a:rPr lang="cy-GB" dirty="0"/>
              <a:t>Battery</a:t>
            </a:r>
            <a:endParaRPr lang="en-US" dirty="0"/>
          </a:p>
        </p:txBody>
      </p:sp>
      <p:sp>
        <p:nvSpPr>
          <p:cNvPr id="67658" name="Text Box 74"/>
          <p:cNvSpPr txBox="1">
            <a:spLocks noChangeArrowheads="1"/>
          </p:cNvSpPr>
          <p:nvPr/>
        </p:nvSpPr>
        <p:spPr bwMode="auto">
          <a:xfrm>
            <a:off x="4359995" y="2046086"/>
            <a:ext cx="1871662" cy="369887"/>
          </a:xfrm>
          <a:prstGeom prst="rect">
            <a:avLst/>
          </a:prstGeom>
          <a:noFill/>
          <a:ln w="19050">
            <a:noFill/>
            <a:miter lim="800000"/>
            <a:headEnd/>
            <a:tailEnd/>
          </a:ln>
        </p:spPr>
        <p:txBody>
          <a:bodyPr>
            <a:spAutoFit/>
          </a:bodyPr>
          <a:lstStyle/>
          <a:p>
            <a:pPr algn="ctr">
              <a:spcBef>
                <a:spcPct val="50000"/>
              </a:spcBef>
              <a:defRPr/>
            </a:pPr>
            <a:r>
              <a:rPr lang="cy-GB" dirty="0"/>
              <a:t>Cell</a:t>
            </a:r>
            <a:endParaRPr lang="en-US" dirty="0"/>
          </a:p>
        </p:txBody>
      </p:sp>
      <p:sp>
        <p:nvSpPr>
          <p:cNvPr id="67659" name="Text Box 75"/>
          <p:cNvSpPr txBox="1">
            <a:spLocks noChangeArrowheads="1"/>
          </p:cNvSpPr>
          <p:nvPr/>
        </p:nvSpPr>
        <p:spPr bwMode="auto">
          <a:xfrm>
            <a:off x="4410995" y="6226396"/>
            <a:ext cx="1871662" cy="369888"/>
          </a:xfrm>
          <a:prstGeom prst="rect">
            <a:avLst/>
          </a:prstGeom>
          <a:noFill/>
          <a:ln w="19050">
            <a:noFill/>
            <a:miter lim="800000"/>
            <a:headEnd/>
            <a:tailEnd/>
          </a:ln>
        </p:spPr>
        <p:txBody>
          <a:bodyPr>
            <a:spAutoFit/>
          </a:bodyPr>
          <a:lstStyle/>
          <a:p>
            <a:pPr algn="ctr">
              <a:spcBef>
                <a:spcPct val="50000"/>
              </a:spcBef>
              <a:defRPr/>
            </a:pPr>
            <a:r>
              <a:rPr lang="cy-GB" dirty="0"/>
              <a:t>Fuse</a:t>
            </a:r>
            <a:endParaRPr lang="en-US" dirty="0"/>
          </a:p>
        </p:txBody>
      </p:sp>
      <p:sp>
        <p:nvSpPr>
          <p:cNvPr id="67660" name="Text Box 76"/>
          <p:cNvSpPr txBox="1">
            <a:spLocks noChangeArrowheads="1"/>
          </p:cNvSpPr>
          <p:nvPr/>
        </p:nvSpPr>
        <p:spPr bwMode="auto">
          <a:xfrm>
            <a:off x="6877969" y="6243635"/>
            <a:ext cx="1871662" cy="369888"/>
          </a:xfrm>
          <a:prstGeom prst="rect">
            <a:avLst/>
          </a:prstGeom>
          <a:noFill/>
          <a:ln w="19050">
            <a:noFill/>
            <a:miter lim="800000"/>
            <a:headEnd/>
            <a:tailEnd/>
          </a:ln>
        </p:spPr>
        <p:txBody>
          <a:bodyPr>
            <a:spAutoFit/>
          </a:bodyPr>
          <a:lstStyle/>
          <a:p>
            <a:pPr algn="ctr">
              <a:spcBef>
                <a:spcPct val="50000"/>
              </a:spcBef>
              <a:defRPr/>
            </a:pPr>
            <a:r>
              <a:rPr lang="cy-GB" dirty="0"/>
              <a:t>Resistor</a:t>
            </a:r>
            <a:endParaRPr lang="en-US" dirty="0"/>
          </a:p>
        </p:txBody>
      </p:sp>
      <p:sp>
        <p:nvSpPr>
          <p:cNvPr id="67661" name="Text Box 77"/>
          <p:cNvSpPr txBox="1">
            <a:spLocks noChangeArrowheads="1"/>
          </p:cNvSpPr>
          <p:nvPr/>
        </p:nvSpPr>
        <p:spPr bwMode="auto">
          <a:xfrm>
            <a:off x="1695575" y="6388385"/>
            <a:ext cx="1871662" cy="369887"/>
          </a:xfrm>
          <a:prstGeom prst="rect">
            <a:avLst/>
          </a:prstGeom>
          <a:noFill/>
          <a:ln w="19050">
            <a:noFill/>
            <a:miter lim="800000"/>
            <a:headEnd/>
            <a:tailEnd/>
          </a:ln>
        </p:spPr>
        <p:txBody>
          <a:bodyPr>
            <a:spAutoFit/>
          </a:bodyPr>
          <a:lstStyle/>
          <a:p>
            <a:pPr algn="ctr">
              <a:spcBef>
                <a:spcPct val="50000"/>
              </a:spcBef>
              <a:defRPr/>
            </a:pPr>
            <a:r>
              <a:rPr lang="cy-GB" dirty="0"/>
              <a:t>LDR</a:t>
            </a:r>
            <a:endParaRPr lang="en-US" dirty="0"/>
          </a:p>
        </p:txBody>
      </p:sp>
      <p:sp>
        <p:nvSpPr>
          <p:cNvPr id="67662" name="Text Box 78"/>
          <p:cNvSpPr txBox="1">
            <a:spLocks noChangeArrowheads="1"/>
          </p:cNvSpPr>
          <p:nvPr/>
        </p:nvSpPr>
        <p:spPr bwMode="auto">
          <a:xfrm>
            <a:off x="6952283" y="3630261"/>
            <a:ext cx="1871662" cy="369888"/>
          </a:xfrm>
          <a:prstGeom prst="rect">
            <a:avLst/>
          </a:prstGeom>
          <a:noFill/>
          <a:ln w="19050">
            <a:noFill/>
            <a:miter lim="800000"/>
            <a:headEnd/>
            <a:tailEnd/>
          </a:ln>
        </p:spPr>
        <p:txBody>
          <a:bodyPr>
            <a:spAutoFit/>
          </a:bodyPr>
          <a:lstStyle/>
          <a:p>
            <a:pPr algn="ctr">
              <a:spcBef>
                <a:spcPct val="50000"/>
              </a:spcBef>
              <a:defRPr/>
            </a:pPr>
            <a:r>
              <a:rPr lang="cy-GB" dirty="0"/>
              <a:t>Voltmeter</a:t>
            </a:r>
            <a:endParaRPr lang="en-US" dirty="0"/>
          </a:p>
        </p:txBody>
      </p:sp>
      <p:sp>
        <p:nvSpPr>
          <p:cNvPr id="67663" name="Text Box 79"/>
          <p:cNvSpPr txBox="1">
            <a:spLocks noChangeArrowheads="1"/>
          </p:cNvSpPr>
          <p:nvPr/>
        </p:nvSpPr>
        <p:spPr bwMode="auto">
          <a:xfrm>
            <a:off x="4359995" y="3558254"/>
            <a:ext cx="1871662" cy="369887"/>
          </a:xfrm>
          <a:prstGeom prst="rect">
            <a:avLst/>
          </a:prstGeom>
          <a:noFill/>
          <a:ln w="19050">
            <a:noFill/>
            <a:miter lim="800000"/>
            <a:headEnd/>
            <a:tailEnd/>
          </a:ln>
        </p:spPr>
        <p:txBody>
          <a:bodyPr>
            <a:spAutoFit/>
          </a:bodyPr>
          <a:lstStyle/>
          <a:p>
            <a:pPr algn="ctr">
              <a:spcBef>
                <a:spcPct val="50000"/>
              </a:spcBef>
              <a:defRPr/>
            </a:pPr>
            <a:r>
              <a:rPr lang="cy-GB" dirty="0"/>
              <a:t>Ammeter</a:t>
            </a:r>
            <a:endParaRPr lang="en-US" dirty="0"/>
          </a:p>
        </p:txBody>
      </p:sp>
      <p:sp>
        <p:nvSpPr>
          <p:cNvPr id="67664" name="Text Box 80"/>
          <p:cNvSpPr txBox="1">
            <a:spLocks noChangeArrowheads="1"/>
          </p:cNvSpPr>
          <p:nvPr/>
        </p:nvSpPr>
        <p:spPr bwMode="auto">
          <a:xfrm>
            <a:off x="6952283" y="2118093"/>
            <a:ext cx="1871662" cy="369888"/>
          </a:xfrm>
          <a:prstGeom prst="rect">
            <a:avLst/>
          </a:prstGeom>
          <a:noFill/>
          <a:ln w="19050">
            <a:noFill/>
            <a:miter lim="800000"/>
            <a:headEnd/>
            <a:tailEnd/>
          </a:ln>
        </p:spPr>
        <p:txBody>
          <a:bodyPr>
            <a:spAutoFit/>
          </a:bodyPr>
          <a:lstStyle/>
          <a:p>
            <a:pPr algn="ctr">
              <a:spcBef>
                <a:spcPct val="50000"/>
              </a:spcBef>
              <a:defRPr/>
            </a:pPr>
            <a:r>
              <a:rPr lang="cy-GB" dirty="0"/>
              <a:t>Variable resistor</a:t>
            </a:r>
            <a:endParaRPr lang="en-US" dirty="0"/>
          </a:p>
        </p:txBody>
      </p:sp>
      <p:sp>
        <p:nvSpPr>
          <p:cNvPr id="67665" name="Text Box 81"/>
          <p:cNvSpPr txBox="1">
            <a:spLocks noChangeArrowheads="1"/>
          </p:cNvSpPr>
          <p:nvPr/>
        </p:nvSpPr>
        <p:spPr bwMode="auto">
          <a:xfrm>
            <a:off x="4432003" y="4998414"/>
            <a:ext cx="1871662" cy="369887"/>
          </a:xfrm>
          <a:prstGeom prst="rect">
            <a:avLst/>
          </a:prstGeom>
          <a:noFill/>
          <a:ln w="19050">
            <a:noFill/>
            <a:miter lim="800000"/>
            <a:headEnd/>
            <a:tailEnd/>
          </a:ln>
        </p:spPr>
        <p:txBody>
          <a:bodyPr>
            <a:spAutoFit/>
          </a:bodyPr>
          <a:lstStyle/>
          <a:p>
            <a:pPr algn="ctr">
              <a:spcBef>
                <a:spcPct val="50000"/>
              </a:spcBef>
              <a:defRPr/>
            </a:pPr>
            <a:r>
              <a:rPr lang="cy-GB" dirty="0"/>
              <a:t>Diode</a:t>
            </a:r>
            <a:endParaRPr lang="en-US" dirty="0"/>
          </a:p>
        </p:txBody>
      </p:sp>
      <p:sp>
        <p:nvSpPr>
          <p:cNvPr id="67666" name="Text Box 82"/>
          <p:cNvSpPr txBox="1">
            <a:spLocks noChangeArrowheads="1"/>
          </p:cNvSpPr>
          <p:nvPr/>
        </p:nvSpPr>
        <p:spPr bwMode="auto">
          <a:xfrm>
            <a:off x="1983731" y="4710381"/>
            <a:ext cx="1871662" cy="369888"/>
          </a:xfrm>
          <a:prstGeom prst="rect">
            <a:avLst/>
          </a:prstGeom>
          <a:noFill/>
          <a:ln w="19050">
            <a:noFill/>
            <a:miter lim="800000"/>
            <a:headEnd/>
            <a:tailEnd/>
          </a:ln>
        </p:spPr>
        <p:txBody>
          <a:bodyPr>
            <a:spAutoFit/>
          </a:bodyPr>
          <a:lstStyle/>
          <a:p>
            <a:pPr algn="ctr">
              <a:spcBef>
                <a:spcPct val="50000"/>
              </a:spcBef>
              <a:defRPr/>
            </a:pPr>
            <a:r>
              <a:rPr lang="cy-GB" dirty="0"/>
              <a:t>Switch (open)</a:t>
            </a:r>
            <a:endParaRPr lang="en-US" dirty="0"/>
          </a:p>
        </p:txBody>
      </p:sp>
      <p:sp>
        <p:nvSpPr>
          <p:cNvPr id="67667" name="Text Box 83"/>
          <p:cNvSpPr txBox="1">
            <a:spLocks noChangeArrowheads="1"/>
          </p:cNvSpPr>
          <p:nvPr/>
        </p:nvSpPr>
        <p:spPr bwMode="auto">
          <a:xfrm>
            <a:off x="1839715" y="3630262"/>
            <a:ext cx="1871662" cy="369887"/>
          </a:xfrm>
          <a:prstGeom prst="rect">
            <a:avLst/>
          </a:prstGeom>
          <a:noFill/>
          <a:ln w="19050">
            <a:noFill/>
            <a:miter lim="800000"/>
            <a:headEnd/>
            <a:tailEnd/>
          </a:ln>
        </p:spPr>
        <p:txBody>
          <a:bodyPr>
            <a:spAutoFit/>
          </a:bodyPr>
          <a:lstStyle/>
          <a:p>
            <a:pPr algn="ctr">
              <a:spcBef>
                <a:spcPct val="50000"/>
              </a:spcBef>
              <a:defRPr/>
            </a:pPr>
            <a:r>
              <a:rPr lang="cy-GB" dirty="0"/>
              <a:t>Bulb (lamp)</a:t>
            </a:r>
            <a:endParaRPr lang="en-US" dirty="0"/>
          </a:p>
        </p:txBody>
      </p:sp>
      <p:grpSp>
        <p:nvGrpSpPr>
          <p:cNvPr id="14" name="Group 67"/>
          <p:cNvGrpSpPr>
            <a:grpSpLocks/>
          </p:cNvGrpSpPr>
          <p:nvPr/>
        </p:nvGrpSpPr>
        <p:grpSpPr bwMode="auto">
          <a:xfrm>
            <a:off x="4216526" y="2622770"/>
            <a:ext cx="1976437" cy="860425"/>
            <a:chOff x="1701" y="1390"/>
            <a:chExt cx="1245" cy="542"/>
          </a:xfrm>
        </p:grpSpPr>
        <p:sp>
          <p:nvSpPr>
            <p:cNvPr id="19491" name="Line 54"/>
            <p:cNvSpPr>
              <a:spLocks noChangeShapeType="1"/>
            </p:cNvSpPr>
            <p:nvPr/>
          </p:nvSpPr>
          <p:spPr bwMode="auto">
            <a:xfrm>
              <a:off x="1701" y="1661"/>
              <a:ext cx="1245" cy="0"/>
            </a:xfrm>
            <a:prstGeom prst="line">
              <a:avLst/>
            </a:prstGeom>
            <a:noFill/>
            <a:ln w="19050">
              <a:solidFill>
                <a:schemeClr val="tx1"/>
              </a:solidFill>
              <a:round/>
              <a:headEnd/>
              <a:tailEnd/>
            </a:ln>
          </p:spPr>
          <p:txBody>
            <a:bodyPr/>
            <a:lstStyle/>
            <a:p>
              <a:endParaRPr lang="en-US"/>
            </a:p>
          </p:txBody>
        </p:sp>
        <p:sp>
          <p:nvSpPr>
            <p:cNvPr id="19492" name="Oval 55"/>
            <p:cNvSpPr>
              <a:spLocks noChangeArrowheads="1"/>
            </p:cNvSpPr>
            <p:nvPr/>
          </p:nvSpPr>
          <p:spPr bwMode="auto">
            <a:xfrm>
              <a:off x="2064" y="1390"/>
              <a:ext cx="542" cy="542"/>
            </a:xfrm>
            <a:prstGeom prst="ellipse">
              <a:avLst/>
            </a:prstGeom>
            <a:solidFill>
              <a:schemeClr val="bg1"/>
            </a:solidFill>
            <a:ln w="19050">
              <a:solidFill>
                <a:schemeClr val="tx1"/>
              </a:solidFill>
              <a:round/>
              <a:headEnd/>
              <a:tailEnd/>
            </a:ln>
          </p:spPr>
          <p:txBody>
            <a:bodyPr wrap="none" anchor="ctr"/>
            <a:lstStyle/>
            <a:p>
              <a:r>
                <a:rPr lang="cy-GB"/>
                <a:t>  A</a:t>
              </a:r>
              <a:endParaRPr lang="en-US"/>
            </a:p>
          </p:txBody>
        </p:sp>
      </p:grpSp>
      <p:grpSp>
        <p:nvGrpSpPr>
          <p:cNvPr id="15" name="Group 14"/>
          <p:cNvGrpSpPr/>
          <p:nvPr/>
        </p:nvGrpSpPr>
        <p:grpSpPr>
          <a:xfrm>
            <a:off x="1840038" y="5215157"/>
            <a:ext cx="1439863" cy="1008062"/>
            <a:chOff x="1847851" y="4941888"/>
            <a:chExt cx="1439863" cy="1008062"/>
          </a:xfrm>
        </p:grpSpPr>
        <p:grpSp>
          <p:nvGrpSpPr>
            <p:cNvPr id="13" name="Group 65"/>
            <p:cNvGrpSpPr>
              <a:grpSpLocks/>
            </p:cNvGrpSpPr>
            <p:nvPr/>
          </p:nvGrpSpPr>
          <p:grpSpPr bwMode="auto">
            <a:xfrm>
              <a:off x="1847851" y="4941888"/>
              <a:ext cx="1439863" cy="1008062"/>
              <a:chOff x="1066" y="3521"/>
              <a:chExt cx="907" cy="635"/>
            </a:xfrm>
          </p:grpSpPr>
          <p:sp>
            <p:nvSpPr>
              <p:cNvPr id="19482" name="Line 60"/>
              <p:cNvSpPr>
                <a:spLocks noChangeShapeType="1"/>
              </p:cNvSpPr>
              <p:nvPr/>
            </p:nvSpPr>
            <p:spPr bwMode="auto">
              <a:xfrm>
                <a:off x="1701" y="3884"/>
                <a:ext cx="272" cy="0"/>
              </a:xfrm>
              <a:prstGeom prst="line">
                <a:avLst/>
              </a:prstGeom>
              <a:noFill/>
              <a:ln w="19050">
                <a:solidFill>
                  <a:schemeClr val="tx1"/>
                </a:solidFill>
                <a:round/>
                <a:headEnd/>
                <a:tailEnd/>
              </a:ln>
            </p:spPr>
            <p:txBody>
              <a:bodyPr wrap="none" anchor="ctr"/>
              <a:lstStyle/>
              <a:p>
                <a:endParaRPr lang="en-US"/>
              </a:p>
            </p:txBody>
          </p:sp>
          <p:sp>
            <p:nvSpPr>
              <p:cNvPr id="19483" name="Rectangle 61"/>
              <p:cNvSpPr>
                <a:spLocks noChangeArrowheads="1"/>
              </p:cNvSpPr>
              <p:nvPr/>
            </p:nvSpPr>
            <p:spPr bwMode="auto">
              <a:xfrm>
                <a:off x="1338" y="3793"/>
                <a:ext cx="363" cy="181"/>
              </a:xfrm>
              <a:prstGeom prst="rect">
                <a:avLst/>
              </a:prstGeom>
              <a:noFill/>
              <a:ln w="19050">
                <a:solidFill>
                  <a:schemeClr val="tx1"/>
                </a:solidFill>
                <a:miter lim="800000"/>
                <a:headEnd/>
                <a:tailEnd/>
              </a:ln>
            </p:spPr>
            <p:txBody>
              <a:bodyPr wrap="none" anchor="ctr"/>
              <a:lstStyle/>
              <a:p>
                <a:endParaRPr lang="en-GB"/>
              </a:p>
            </p:txBody>
          </p:sp>
          <p:sp>
            <p:nvSpPr>
              <p:cNvPr id="19484" name="Oval 62"/>
              <p:cNvSpPr>
                <a:spLocks noChangeArrowheads="1"/>
              </p:cNvSpPr>
              <p:nvPr/>
            </p:nvSpPr>
            <p:spPr bwMode="auto">
              <a:xfrm>
                <a:off x="1247" y="3612"/>
                <a:ext cx="544" cy="544"/>
              </a:xfrm>
              <a:prstGeom prst="ellipse">
                <a:avLst/>
              </a:prstGeom>
              <a:noFill/>
              <a:ln w="19050">
                <a:solidFill>
                  <a:schemeClr val="tx1"/>
                </a:solidFill>
                <a:round/>
                <a:headEnd/>
                <a:tailEnd/>
              </a:ln>
            </p:spPr>
            <p:txBody>
              <a:bodyPr wrap="none" anchor="ctr"/>
              <a:lstStyle/>
              <a:p>
                <a:endParaRPr lang="en-GB"/>
              </a:p>
            </p:txBody>
          </p:sp>
          <p:sp>
            <p:nvSpPr>
              <p:cNvPr id="19485" name="Line 63"/>
              <p:cNvSpPr>
                <a:spLocks noChangeShapeType="1"/>
              </p:cNvSpPr>
              <p:nvPr/>
            </p:nvSpPr>
            <p:spPr bwMode="auto">
              <a:xfrm>
                <a:off x="1066" y="3566"/>
                <a:ext cx="181" cy="136"/>
              </a:xfrm>
              <a:prstGeom prst="line">
                <a:avLst/>
              </a:prstGeom>
              <a:noFill/>
              <a:ln w="19050">
                <a:solidFill>
                  <a:schemeClr val="tx1"/>
                </a:solidFill>
                <a:round/>
                <a:headEnd/>
                <a:tailEnd type="triangle" w="lg" len="med"/>
              </a:ln>
            </p:spPr>
            <p:txBody>
              <a:bodyPr wrap="none" anchor="ctr"/>
              <a:lstStyle/>
              <a:p>
                <a:endParaRPr lang="en-US"/>
              </a:p>
            </p:txBody>
          </p:sp>
          <p:sp>
            <p:nvSpPr>
              <p:cNvPr id="19486" name="Line 64"/>
              <p:cNvSpPr>
                <a:spLocks noChangeShapeType="1"/>
              </p:cNvSpPr>
              <p:nvPr/>
            </p:nvSpPr>
            <p:spPr bwMode="auto">
              <a:xfrm>
                <a:off x="1111" y="3521"/>
                <a:ext cx="181" cy="136"/>
              </a:xfrm>
              <a:prstGeom prst="line">
                <a:avLst/>
              </a:prstGeom>
              <a:noFill/>
              <a:ln w="19050">
                <a:solidFill>
                  <a:schemeClr val="tx1"/>
                </a:solidFill>
                <a:round/>
                <a:headEnd/>
                <a:tailEnd type="triangle" w="lg" len="med"/>
              </a:ln>
            </p:spPr>
            <p:txBody>
              <a:bodyPr wrap="none" anchor="ctr"/>
              <a:lstStyle/>
              <a:p>
                <a:endParaRPr lang="en-US"/>
              </a:p>
            </p:txBody>
          </p:sp>
        </p:grpSp>
        <p:sp>
          <p:nvSpPr>
            <p:cNvPr id="71" name="Line 60"/>
            <p:cNvSpPr>
              <a:spLocks noChangeShapeType="1"/>
            </p:cNvSpPr>
            <p:nvPr/>
          </p:nvSpPr>
          <p:spPr bwMode="auto">
            <a:xfrm>
              <a:off x="1847851" y="5516075"/>
              <a:ext cx="431800" cy="0"/>
            </a:xfrm>
            <a:prstGeom prst="line">
              <a:avLst/>
            </a:prstGeom>
            <a:noFill/>
            <a:ln w="19050">
              <a:solidFill>
                <a:schemeClr val="tx1"/>
              </a:solidFill>
              <a:round/>
              <a:headEnd/>
              <a:tailEnd/>
            </a:ln>
          </p:spPr>
          <p:txBody>
            <a:bodyPr wrap="none" anchor="ctr"/>
            <a:lstStyle/>
            <a:p>
              <a:endParaRPr lang="en-US"/>
            </a:p>
          </p:txBody>
        </p:sp>
      </p:grpSp>
      <p:grpSp>
        <p:nvGrpSpPr>
          <p:cNvPr id="16" name="Group 15"/>
          <p:cNvGrpSpPr/>
          <p:nvPr/>
        </p:nvGrpSpPr>
        <p:grpSpPr>
          <a:xfrm>
            <a:off x="6807324" y="4062633"/>
            <a:ext cx="2016128" cy="720725"/>
            <a:chOff x="6815137" y="3789364"/>
            <a:chExt cx="2016128" cy="720725"/>
          </a:xfrm>
        </p:grpSpPr>
        <p:grpSp>
          <p:nvGrpSpPr>
            <p:cNvPr id="12" name="Group 69"/>
            <p:cNvGrpSpPr>
              <a:grpSpLocks/>
            </p:cNvGrpSpPr>
            <p:nvPr/>
          </p:nvGrpSpPr>
          <p:grpSpPr bwMode="auto">
            <a:xfrm>
              <a:off x="7175502" y="3789364"/>
              <a:ext cx="1655763" cy="720725"/>
              <a:chOff x="4604" y="2976"/>
              <a:chExt cx="1043" cy="454"/>
            </a:xfrm>
            <a:noFill/>
          </p:grpSpPr>
          <p:sp>
            <p:nvSpPr>
              <p:cNvPr id="19487" name="Line 56"/>
              <p:cNvSpPr>
                <a:spLocks noChangeShapeType="1"/>
              </p:cNvSpPr>
              <p:nvPr/>
            </p:nvSpPr>
            <p:spPr bwMode="auto">
              <a:xfrm flipV="1">
                <a:off x="5420" y="3201"/>
                <a:ext cx="227" cy="2"/>
              </a:xfrm>
              <a:prstGeom prst="line">
                <a:avLst/>
              </a:prstGeom>
              <a:grpFill/>
              <a:ln w="19050">
                <a:solidFill>
                  <a:schemeClr val="tx1"/>
                </a:solidFill>
                <a:round/>
                <a:headEnd/>
                <a:tailEnd/>
              </a:ln>
            </p:spPr>
            <p:txBody>
              <a:bodyPr wrap="none" anchor="ctr"/>
              <a:lstStyle/>
              <a:p>
                <a:endParaRPr lang="en-US"/>
              </a:p>
            </p:txBody>
          </p:sp>
          <p:sp>
            <p:nvSpPr>
              <p:cNvPr id="19488" name="Rectangle 57"/>
              <p:cNvSpPr>
                <a:spLocks noChangeArrowheads="1"/>
              </p:cNvSpPr>
              <p:nvPr/>
            </p:nvSpPr>
            <p:spPr bwMode="auto">
              <a:xfrm>
                <a:off x="4604" y="3067"/>
                <a:ext cx="816" cy="272"/>
              </a:xfrm>
              <a:prstGeom prst="rect">
                <a:avLst/>
              </a:prstGeom>
              <a:grpFill/>
              <a:ln w="19050">
                <a:solidFill>
                  <a:schemeClr val="tx1"/>
                </a:solidFill>
                <a:miter lim="800000"/>
                <a:headEnd/>
                <a:tailEnd/>
              </a:ln>
            </p:spPr>
            <p:txBody>
              <a:bodyPr wrap="none" anchor="ctr"/>
              <a:lstStyle/>
              <a:p>
                <a:endParaRPr lang="en-GB"/>
              </a:p>
            </p:txBody>
          </p:sp>
          <p:sp>
            <p:nvSpPr>
              <p:cNvPr id="19489" name="Line 58"/>
              <p:cNvSpPr>
                <a:spLocks noChangeShapeType="1"/>
              </p:cNvSpPr>
              <p:nvPr/>
            </p:nvSpPr>
            <p:spPr bwMode="auto">
              <a:xfrm flipH="1">
                <a:off x="4740" y="2976"/>
                <a:ext cx="408" cy="454"/>
              </a:xfrm>
              <a:prstGeom prst="line">
                <a:avLst/>
              </a:prstGeom>
              <a:grpFill/>
              <a:ln w="19050">
                <a:solidFill>
                  <a:schemeClr val="tx1"/>
                </a:solidFill>
                <a:round/>
                <a:headEnd/>
                <a:tailEnd/>
              </a:ln>
            </p:spPr>
            <p:txBody>
              <a:bodyPr wrap="none" anchor="ctr"/>
              <a:lstStyle/>
              <a:p>
                <a:endParaRPr lang="en-US"/>
              </a:p>
            </p:txBody>
          </p:sp>
          <p:sp>
            <p:nvSpPr>
              <p:cNvPr id="19490" name="Line 59"/>
              <p:cNvSpPr>
                <a:spLocks noChangeShapeType="1"/>
              </p:cNvSpPr>
              <p:nvPr/>
            </p:nvSpPr>
            <p:spPr bwMode="auto">
              <a:xfrm flipH="1">
                <a:off x="4604" y="3430"/>
                <a:ext cx="136" cy="0"/>
              </a:xfrm>
              <a:prstGeom prst="line">
                <a:avLst/>
              </a:prstGeom>
              <a:grpFill/>
              <a:ln w="19050">
                <a:solidFill>
                  <a:schemeClr val="tx1"/>
                </a:solidFill>
                <a:round/>
                <a:headEnd/>
                <a:tailEnd/>
              </a:ln>
            </p:spPr>
            <p:txBody>
              <a:bodyPr wrap="none" anchor="ctr"/>
              <a:lstStyle/>
              <a:p>
                <a:endParaRPr lang="en-US"/>
              </a:p>
            </p:txBody>
          </p:sp>
        </p:grpSp>
        <p:sp>
          <p:nvSpPr>
            <p:cNvPr id="72" name="Line 56"/>
            <p:cNvSpPr>
              <a:spLocks noChangeShapeType="1"/>
            </p:cNvSpPr>
            <p:nvPr/>
          </p:nvSpPr>
          <p:spPr bwMode="auto">
            <a:xfrm flipV="1">
              <a:off x="6815137" y="4141789"/>
              <a:ext cx="360363" cy="3175"/>
            </a:xfrm>
            <a:prstGeom prst="line">
              <a:avLst/>
            </a:prstGeom>
            <a:noFill/>
            <a:ln w="19050">
              <a:solidFill>
                <a:schemeClr val="tx1"/>
              </a:solidFill>
              <a:round/>
              <a:headEnd/>
              <a:tailEnd/>
            </a:ln>
          </p:spPr>
          <p:txBody>
            <a:bodyPr wrap="none" anchor="ctr"/>
            <a:lstStyle/>
            <a:p>
              <a:endParaRPr lang="en-US"/>
            </a:p>
          </p:txBody>
        </p:sp>
      </p:grpSp>
      <p:sp>
        <p:nvSpPr>
          <p:cNvPr id="75" name="Text Box 78"/>
          <p:cNvSpPr txBox="1">
            <a:spLocks noChangeArrowheads="1"/>
          </p:cNvSpPr>
          <p:nvPr/>
        </p:nvSpPr>
        <p:spPr bwMode="auto">
          <a:xfrm>
            <a:off x="6771608" y="4908710"/>
            <a:ext cx="1871662" cy="369888"/>
          </a:xfrm>
          <a:prstGeom prst="rect">
            <a:avLst/>
          </a:prstGeom>
          <a:noFill/>
          <a:ln w="19050">
            <a:noFill/>
            <a:miter lim="800000"/>
            <a:headEnd/>
            <a:tailEnd/>
          </a:ln>
        </p:spPr>
        <p:txBody>
          <a:bodyPr>
            <a:spAutoFit/>
          </a:bodyPr>
          <a:lstStyle/>
          <a:p>
            <a:pPr algn="ctr">
              <a:spcBef>
                <a:spcPct val="50000"/>
              </a:spcBef>
              <a:defRPr/>
            </a:pPr>
            <a:r>
              <a:rPr lang="cy-GB" dirty="0" smtClean="0"/>
              <a:t>Thermistor</a:t>
            </a:r>
            <a:endParaRPr lang="en-US" dirty="0"/>
          </a:p>
        </p:txBody>
      </p:sp>
      <p:sp>
        <p:nvSpPr>
          <p:cNvPr id="81" name="Text Box 76"/>
          <p:cNvSpPr txBox="1">
            <a:spLocks noChangeArrowheads="1"/>
          </p:cNvSpPr>
          <p:nvPr/>
        </p:nvSpPr>
        <p:spPr bwMode="auto">
          <a:xfrm>
            <a:off x="9721354" y="3563444"/>
            <a:ext cx="1871662" cy="369888"/>
          </a:xfrm>
          <a:prstGeom prst="rect">
            <a:avLst/>
          </a:prstGeom>
          <a:noFill/>
          <a:ln w="19050">
            <a:noFill/>
            <a:miter lim="800000"/>
            <a:headEnd/>
            <a:tailEnd/>
          </a:ln>
        </p:spPr>
        <p:txBody>
          <a:bodyPr>
            <a:spAutoFit/>
          </a:bodyPr>
          <a:lstStyle/>
          <a:p>
            <a:pPr algn="ctr">
              <a:spcBef>
                <a:spcPct val="50000"/>
              </a:spcBef>
              <a:defRPr/>
            </a:pPr>
            <a:r>
              <a:rPr lang="cy-GB" dirty="0" smtClean="0"/>
              <a:t>LED</a:t>
            </a:r>
            <a:endParaRPr lang="en-US" dirty="0"/>
          </a:p>
        </p:txBody>
      </p:sp>
      <p:grpSp>
        <p:nvGrpSpPr>
          <p:cNvPr id="17" name="Group 16"/>
          <p:cNvGrpSpPr/>
          <p:nvPr/>
        </p:nvGrpSpPr>
        <p:grpSpPr>
          <a:xfrm>
            <a:off x="9616579" y="2434567"/>
            <a:ext cx="1976437" cy="1048627"/>
            <a:chOff x="9624392" y="2161298"/>
            <a:chExt cx="1976437" cy="1048627"/>
          </a:xfrm>
        </p:grpSpPr>
        <p:grpSp>
          <p:nvGrpSpPr>
            <p:cNvPr id="76" name="Group 72"/>
            <p:cNvGrpSpPr>
              <a:grpSpLocks/>
            </p:cNvGrpSpPr>
            <p:nvPr/>
          </p:nvGrpSpPr>
          <p:grpSpPr bwMode="auto">
            <a:xfrm>
              <a:off x="9624392" y="2349500"/>
              <a:ext cx="1976437" cy="860425"/>
              <a:chOff x="2835" y="2729"/>
              <a:chExt cx="1245" cy="542"/>
            </a:xfrm>
          </p:grpSpPr>
          <p:sp>
            <p:nvSpPr>
              <p:cNvPr id="77" name="Line 7"/>
              <p:cNvSpPr>
                <a:spLocks noChangeShapeType="1"/>
              </p:cNvSpPr>
              <p:nvPr/>
            </p:nvSpPr>
            <p:spPr bwMode="auto">
              <a:xfrm>
                <a:off x="2835" y="3000"/>
                <a:ext cx="1245" cy="0"/>
              </a:xfrm>
              <a:prstGeom prst="line">
                <a:avLst/>
              </a:prstGeom>
              <a:noFill/>
              <a:ln w="19050">
                <a:solidFill>
                  <a:schemeClr val="tx1"/>
                </a:solidFill>
                <a:round/>
                <a:headEnd/>
                <a:tailEnd/>
              </a:ln>
            </p:spPr>
            <p:txBody>
              <a:bodyPr/>
              <a:lstStyle/>
              <a:p>
                <a:endParaRPr lang="en-US"/>
              </a:p>
            </p:txBody>
          </p:sp>
          <p:sp>
            <p:nvSpPr>
              <p:cNvPr id="78" name="Oval 18"/>
              <p:cNvSpPr>
                <a:spLocks noChangeArrowheads="1"/>
              </p:cNvSpPr>
              <p:nvPr/>
            </p:nvSpPr>
            <p:spPr bwMode="auto">
              <a:xfrm>
                <a:off x="3198" y="2729"/>
                <a:ext cx="542" cy="542"/>
              </a:xfrm>
              <a:prstGeom prst="ellipse">
                <a:avLst/>
              </a:prstGeom>
              <a:noFill/>
              <a:ln w="19050">
                <a:solidFill>
                  <a:schemeClr val="tx1"/>
                </a:solidFill>
                <a:round/>
                <a:headEnd/>
                <a:tailEnd/>
              </a:ln>
            </p:spPr>
            <p:txBody>
              <a:bodyPr wrap="none" anchor="ctr"/>
              <a:lstStyle/>
              <a:p>
                <a:endParaRPr lang="en-GB"/>
              </a:p>
            </p:txBody>
          </p:sp>
          <p:sp>
            <p:nvSpPr>
              <p:cNvPr id="79" name="AutoShape 41"/>
              <p:cNvSpPr>
                <a:spLocks noChangeArrowheads="1"/>
              </p:cNvSpPr>
              <p:nvPr/>
            </p:nvSpPr>
            <p:spPr bwMode="auto">
              <a:xfrm rot="5400000">
                <a:off x="3312" y="2862"/>
                <a:ext cx="317" cy="274"/>
              </a:xfrm>
              <a:prstGeom prst="triangle">
                <a:avLst>
                  <a:gd name="adj" fmla="val 50000"/>
                </a:avLst>
              </a:prstGeom>
              <a:noFill/>
              <a:ln w="19050">
                <a:solidFill>
                  <a:schemeClr val="tx1"/>
                </a:solidFill>
                <a:miter lim="800000"/>
                <a:headEnd/>
                <a:tailEnd/>
              </a:ln>
            </p:spPr>
            <p:txBody>
              <a:bodyPr wrap="none" anchor="ctr"/>
              <a:lstStyle/>
              <a:p>
                <a:endParaRPr lang="en-GB"/>
              </a:p>
            </p:txBody>
          </p:sp>
          <p:sp>
            <p:nvSpPr>
              <p:cNvPr id="80" name="Line 42"/>
              <p:cNvSpPr>
                <a:spLocks noChangeShapeType="1"/>
              </p:cNvSpPr>
              <p:nvPr/>
            </p:nvSpPr>
            <p:spPr bwMode="auto">
              <a:xfrm>
                <a:off x="3606" y="2840"/>
                <a:ext cx="0" cy="318"/>
              </a:xfrm>
              <a:prstGeom prst="line">
                <a:avLst/>
              </a:prstGeom>
              <a:noFill/>
              <a:ln w="19050">
                <a:solidFill>
                  <a:schemeClr val="tx1"/>
                </a:solidFill>
                <a:round/>
                <a:headEnd/>
                <a:tailEnd/>
              </a:ln>
            </p:spPr>
            <p:txBody>
              <a:bodyPr wrap="none" anchor="ctr"/>
              <a:lstStyle/>
              <a:p>
                <a:endParaRPr lang="en-US"/>
              </a:p>
            </p:txBody>
          </p:sp>
        </p:grpSp>
        <p:sp>
          <p:nvSpPr>
            <p:cNvPr id="82" name="Line 63"/>
            <p:cNvSpPr>
              <a:spLocks noChangeShapeType="1"/>
            </p:cNvSpPr>
            <p:nvPr/>
          </p:nvSpPr>
          <p:spPr bwMode="auto">
            <a:xfrm flipV="1">
              <a:off x="11034074" y="2269250"/>
              <a:ext cx="286964" cy="235065"/>
            </a:xfrm>
            <a:prstGeom prst="line">
              <a:avLst/>
            </a:prstGeom>
            <a:noFill/>
            <a:ln w="19050">
              <a:solidFill>
                <a:schemeClr val="tx1"/>
              </a:solidFill>
              <a:round/>
              <a:headEnd/>
              <a:tailEnd type="triangle" w="lg" len="med"/>
            </a:ln>
          </p:spPr>
          <p:txBody>
            <a:bodyPr wrap="none" anchor="ctr"/>
            <a:lstStyle/>
            <a:p>
              <a:endParaRPr lang="en-US"/>
            </a:p>
          </p:txBody>
        </p:sp>
        <p:sp>
          <p:nvSpPr>
            <p:cNvPr id="84" name="Line 63"/>
            <p:cNvSpPr>
              <a:spLocks noChangeShapeType="1"/>
            </p:cNvSpPr>
            <p:nvPr/>
          </p:nvSpPr>
          <p:spPr bwMode="auto">
            <a:xfrm flipV="1">
              <a:off x="10939892" y="2161298"/>
              <a:ext cx="286964" cy="235065"/>
            </a:xfrm>
            <a:prstGeom prst="line">
              <a:avLst/>
            </a:prstGeom>
            <a:noFill/>
            <a:ln w="19050">
              <a:solidFill>
                <a:schemeClr val="tx1"/>
              </a:solidFill>
              <a:round/>
              <a:headEnd/>
              <a:tailEnd type="triangle" w="lg" len="med"/>
            </a:ln>
          </p:spPr>
          <p:txBody>
            <a:bodyPr wrap="none" anchor="ctr"/>
            <a:lstStyle/>
            <a:p>
              <a:endParaRPr lang="en-US"/>
            </a:p>
          </p:txBody>
        </p:sp>
      </p:grpSp>
    </p:spTree>
    <p:custDataLst>
      <p:tags r:id="rId1"/>
    </p:custDataLst>
    <p:extLst>
      <p:ext uri="{BB962C8B-B14F-4D97-AF65-F5344CB8AC3E}">
        <p14:creationId xmlns:p14="http://schemas.microsoft.com/office/powerpoint/2010/main" val="194002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Pemily\Documents\Emily\PGCE\Resources_&amp;_Lesson_Plans\Photos_&amp;_Videos\Physics\Ohm's_Law.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42" t="2466" r="3590" b="2790"/>
          <a:stretch/>
        </p:blipFill>
        <p:spPr bwMode="auto">
          <a:xfrm>
            <a:off x="7672552" y="1489937"/>
            <a:ext cx="4445876" cy="4255611"/>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4082" y="210575"/>
            <a:ext cx="11894838" cy="1167305"/>
          </a:xfrm>
          <a:prstGeom prst="rect">
            <a:avLst/>
          </a:prstGeom>
          <a:solidFill>
            <a:schemeClr val="accent2"/>
          </a:solidFill>
          <a:ln>
            <a:solidFill>
              <a:schemeClr val="accent1"/>
            </a:solidFill>
          </a:ln>
        </p:spPr>
      </p:pic>
      <p:pic>
        <p:nvPicPr>
          <p:cNvPr id="1026" name="Picture 2" descr="Image result for v = ir investig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526" y="1788019"/>
            <a:ext cx="5950935" cy="30242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nvPr>
        </p:nvGraphicFramePr>
        <p:xfrm>
          <a:off x="264825" y="4994346"/>
          <a:ext cx="7407727" cy="1483360"/>
        </p:xfrm>
        <a:graphic>
          <a:graphicData uri="http://schemas.openxmlformats.org/drawingml/2006/table">
            <a:tbl>
              <a:tblPr firstRow="1" bandRow="1">
                <a:tableStyleId>{7E9639D4-E3E2-4D34-9284-5A2195B3D0D7}</a:tableStyleId>
              </a:tblPr>
              <a:tblGrid>
                <a:gridCol w="2804196">
                  <a:extLst>
                    <a:ext uri="{9D8B030D-6E8A-4147-A177-3AD203B41FA5}">
                      <a16:colId xmlns:a16="http://schemas.microsoft.com/office/drawing/2014/main" val="2406835230"/>
                    </a:ext>
                  </a:extLst>
                </a:gridCol>
                <a:gridCol w="1734207">
                  <a:extLst>
                    <a:ext uri="{9D8B030D-6E8A-4147-A177-3AD203B41FA5}">
                      <a16:colId xmlns:a16="http://schemas.microsoft.com/office/drawing/2014/main" val="799113858"/>
                    </a:ext>
                  </a:extLst>
                </a:gridCol>
                <a:gridCol w="2869324">
                  <a:extLst>
                    <a:ext uri="{9D8B030D-6E8A-4147-A177-3AD203B41FA5}">
                      <a16:colId xmlns:a16="http://schemas.microsoft.com/office/drawing/2014/main" val="2528443717"/>
                    </a:ext>
                  </a:extLst>
                </a:gridCol>
              </a:tblGrid>
              <a:tr h="370840">
                <a:tc>
                  <a:txBody>
                    <a:bodyPr/>
                    <a:lstStyle/>
                    <a:p>
                      <a:r>
                        <a:rPr lang="en-GB" dirty="0" smtClean="0"/>
                        <a:t>Potential difference (volts)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Current (amps)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Resistance</a:t>
                      </a:r>
                      <a:r>
                        <a:rPr lang="en-GB" baseline="0" dirty="0" smtClean="0"/>
                        <a:t> (R = V/I) (ohms)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331700"/>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682484"/>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500838"/>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6700849"/>
                  </a:ext>
                </a:extLst>
              </a:tr>
            </a:tbl>
          </a:graphicData>
        </a:graphic>
      </p:graphicFrame>
      <p:sp>
        <p:nvSpPr>
          <p:cNvPr id="8" name="Rectangle 7"/>
          <p:cNvSpPr/>
          <p:nvPr/>
        </p:nvSpPr>
        <p:spPr>
          <a:xfrm>
            <a:off x="4887310" y="3590598"/>
            <a:ext cx="536027" cy="294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056993" y="968245"/>
            <a:ext cx="3177216" cy="369332"/>
          </a:xfrm>
          <a:prstGeom prst="rect">
            <a:avLst/>
          </a:prstGeom>
        </p:spPr>
        <p:txBody>
          <a:bodyPr wrap="none">
            <a:spAutoFit/>
          </a:bodyPr>
          <a:lstStyle/>
          <a:p>
            <a:r>
              <a:rPr lang="en-GB" dirty="0">
                <a:hlinkClick r:id="rId5"/>
              </a:rPr>
              <a:t>https://</a:t>
            </a:r>
            <a:r>
              <a:rPr lang="en-GB" dirty="0" smtClean="0">
                <a:hlinkClick r:id="rId5"/>
              </a:rPr>
              <a:t>youtu.be/vnRQnp6limA</a:t>
            </a:r>
            <a:r>
              <a:rPr lang="en-GB" dirty="0" smtClean="0"/>
              <a:t> </a:t>
            </a:r>
            <a:endParaRPr lang="en-GB" dirty="0"/>
          </a:p>
        </p:txBody>
      </p:sp>
    </p:spTree>
    <p:extLst>
      <p:ext uri="{BB962C8B-B14F-4D97-AF65-F5344CB8AC3E}">
        <p14:creationId xmlns:p14="http://schemas.microsoft.com/office/powerpoint/2010/main" val="397132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4095" y="126945"/>
            <a:ext cx="9737671" cy="6487028"/>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91055" y="3920687"/>
            <a:ext cx="10448708" cy="1649796"/>
          </a:xfrm>
          <a:prstGeom prst="rect">
            <a:avLst/>
          </a:prstGeom>
          <a:ln>
            <a:solidFill>
              <a:srgbClr val="FF0000"/>
            </a:solidFill>
          </a:ln>
        </p:spPr>
      </p:pic>
    </p:spTree>
    <p:extLst>
      <p:ext uri="{BB962C8B-B14F-4D97-AF65-F5344CB8AC3E}">
        <p14:creationId xmlns:p14="http://schemas.microsoft.com/office/powerpoint/2010/main" val="34046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6616" y="128587"/>
            <a:ext cx="11942194" cy="5820267"/>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804041" y="723737"/>
            <a:ext cx="10583917" cy="6026723"/>
          </a:xfrm>
          <a:prstGeom prst="rect">
            <a:avLst/>
          </a:prstGeom>
          <a:ln>
            <a:solidFill>
              <a:srgbClr val="FF0000"/>
            </a:solidFill>
          </a:ln>
        </p:spPr>
      </p:pic>
    </p:spTree>
    <p:extLst>
      <p:ext uri="{BB962C8B-B14F-4D97-AF65-F5344CB8AC3E}">
        <p14:creationId xmlns:p14="http://schemas.microsoft.com/office/powerpoint/2010/main" val="12968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1449" y="-115614"/>
            <a:ext cx="8079171" cy="5791856"/>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3229675" y="5581623"/>
            <a:ext cx="8790876" cy="1460553"/>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838200" y="1784976"/>
            <a:ext cx="11084461" cy="3216396"/>
          </a:xfrm>
          <a:prstGeom prst="rect">
            <a:avLst/>
          </a:prstGeom>
          <a:ln>
            <a:solidFill>
              <a:srgbClr val="FF0000"/>
            </a:solidFill>
          </a:ln>
        </p:spPr>
      </p:pic>
    </p:spTree>
    <p:extLst>
      <p:ext uri="{BB962C8B-B14F-4D97-AF65-F5344CB8AC3E}">
        <p14:creationId xmlns:p14="http://schemas.microsoft.com/office/powerpoint/2010/main" val="40397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8987" y="220716"/>
            <a:ext cx="10885770" cy="6421821"/>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19072" y="5194244"/>
            <a:ext cx="9985599" cy="1448293"/>
          </a:xfrm>
          <a:prstGeom prst="rect">
            <a:avLst/>
          </a:prstGeom>
        </p:spPr>
      </p:pic>
      <p:pic>
        <p:nvPicPr>
          <p:cNvPr id="6" name="Picture 5"/>
          <p:cNvPicPr>
            <a:picLocks noChangeAspect="1"/>
          </p:cNvPicPr>
          <p:nvPr/>
        </p:nvPicPr>
        <p:blipFill>
          <a:blip r:embed="rId4"/>
          <a:stretch>
            <a:fillRect/>
          </a:stretch>
        </p:blipFill>
        <p:spPr>
          <a:xfrm>
            <a:off x="168987" y="3675610"/>
            <a:ext cx="11412837" cy="3101864"/>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0" y="3676676"/>
            <a:ext cx="12035511" cy="2720100"/>
          </a:xfrm>
          <a:prstGeom prst="rect">
            <a:avLst/>
          </a:prstGeom>
        </p:spPr>
      </p:pic>
      <p:pic>
        <p:nvPicPr>
          <p:cNvPr id="8" name="Picture 7"/>
          <p:cNvPicPr>
            <a:picLocks noChangeAspect="1"/>
          </p:cNvPicPr>
          <p:nvPr/>
        </p:nvPicPr>
        <p:blipFill>
          <a:blip r:embed="rId6"/>
          <a:stretch>
            <a:fillRect/>
          </a:stretch>
        </p:blipFill>
        <p:spPr>
          <a:xfrm>
            <a:off x="394029" y="3540673"/>
            <a:ext cx="10962752" cy="3215741"/>
          </a:xfrm>
          <a:prstGeom prst="rect">
            <a:avLst/>
          </a:prstGeom>
          <a:ln>
            <a:solidFill>
              <a:schemeClr val="accent1"/>
            </a:solidFill>
          </a:ln>
        </p:spPr>
      </p:pic>
    </p:spTree>
    <p:extLst>
      <p:ext uri="{BB962C8B-B14F-4D97-AF65-F5344CB8AC3E}">
        <p14:creationId xmlns:p14="http://schemas.microsoft.com/office/powerpoint/2010/main" val="37642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
            <a:ext cx="11109434" cy="6635693"/>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838200" y="746235"/>
            <a:ext cx="11017110" cy="5956926"/>
          </a:xfrm>
          <a:prstGeom prst="rect">
            <a:avLst/>
          </a:prstGeom>
          <a:ln>
            <a:solidFill>
              <a:schemeClr val="accent1"/>
            </a:solidFill>
          </a:ln>
        </p:spPr>
      </p:pic>
    </p:spTree>
    <p:extLst>
      <p:ext uri="{BB962C8B-B14F-4D97-AF65-F5344CB8AC3E}">
        <p14:creationId xmlns:p14="http://schemas.microsoft.com/office/powerpoint/2010/main" val="405066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Series Circuits Rules - Current</a:t>
            </a:r>
            <a:endParaRPr lang="en-GB" b="1" u="sng" dirty="0"/>
          </a:p>
        </p:txBody>
      </p:sp>
      <p:sp>
        <p:nvSpPr>
          <p:cNvPr id="3" name="Content Placeholder 2"/>
          <p:cNvSpPr>
            <a:spLocks noGrp="1"/>
          </p:cNvSpPr>
          <p:nvPr>
            <p:ph idx="1"/>
          </p:nvPr>
        </p:nvSpPr>
        <p:spPr>
          <a:xfrm>
            <a:off x="1981200" y="1600201"/>
            <a:ext cx="8229600" cy="1180728"/>
          </a:xfrm>
        </p:spPr>
        <p:txBody>
          <a:bodyPr/>
          <a:lstStyle/>
          <a:p>
            <a:pPr marL="0" indent="0">
              <a:buNone/>
            </a:pPr>
            <a:r>
              <a:rPr lang="en-GB" dirty="0" smtClean="0"/>
              <a:t>The same </a:t>
            </a:r>
            <a:r>
              <a:rPr lang="en-GB" b="1" dirty="0" smtClean="0"/>
              <a:t>current</a:t>
            </a:r>
            <a:r>
              <a:rPr lang="en-GB" dirty="0" smtClean="0"/>
              <a:t> passes through components in series with each other</a:t>
            </a:r>
            <a:endParaRPr lang="en-GB" dirty="0"/>
          </a:p>
        </p:txBody>
      </p:sp>
      <p:pic>
        <p:nvPicPr>
          <p:cNvPr id="1026" name="Picture 2" descr="http://www.bbc.co.uk/schools/gcsebitesize/science/images/ph_elect02.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1" t="6645" r="16420" b="5418"/>
          <a:stretch/>
        </p:blipFill>
        <p:spPr bwMode="auto">
          <a:xfrm>
            <a:off x="1881962" y="2780929"/>
            <a:ext cx="3528392" cy="3455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7968" y="3068960"/>
            <a:ext cx="4104456" cy="2677656"/>
          </a:xfrm>
          <a:prstGeom prst="rect">
            <a:avLst/>
          </a:prstGeom>
          <a:noFill/>
        </p:spPr>
        <p:txBody>
          <a:bodyPr wrap="square" rtlCol="0">
            <a:spAutoFit/>
          </a:bodyPr>
          <a:lstStyle/>
          <a:p>
            <a:r>
              <a:rPr lang="en-GB" sz="2800" dirty="0"/>
              <a:t>If the current through the lamps is </a:t>
            </a:r>
            <a:r>
              <a:rPr lang="en-GB" sz="2800" b="1" dirty="0"/>
              <a:t>0.12A</a:t>
            </a:r>
            <a:r>
              <a:rPr lang="en-GB" sz="2800" dirty="0"/>
              <a:t>, what is the current through the cell?</a:t>
            </a:r>
          </a:p>
          <a:p>
            <a:endParaRPr lang="en-GB" sz="2800" dirty="0"/>
          </a:p>
          <a:p>
            <a:r>
              <a:rPr lang="en-GB" sz="2800" b="1" dirty="0"/>
              <a:t>0.12A</a:t>
            </a:r>
          </a:p>
        </p:txBody>
      </p:sp>
      <p:sp>
        <p:nvSpPr>
          <p:cNvPr id="5" name="TextBox 4"/>
          <p:cNvSpPr txBox="1"/>
          <p:nvPr/>
        </p:nvSpPr>
        <p:spPr>
          <a:xfrm>
            <a:off x="-900608" y="5085184"/>
            <a:ext cx="184731" cy="369332"/>
          </a:xfrm>
          <a:prstGeom prst="rect">
            <a:avLst/>
          </a:prstGeom>
          <a:noFill/>
        </p:spPr>
        <p:txBody>
          <a:bodyPr wrap="none" rtlCol="0">
            <a:spAutoFit/>
          </a:bodyPr>
          <a:lstStyle/>
          <a:p>
            <a:endParaRPr lang="en-GB" dirty="0"/>
          </a:p>
        </p:txBody>
      </p:sp>
      <p:sp>
        <p:nvSpPr>
          <p:cNvPr id="10" name="TextBox 9"/>
          <p:cNvSpPr txBox="1"/>
          <p:nvPr/>
        </p:nvSpPr>
        <p:spPr>
          <a:xfrm>
            <a:off x="4007769" y="4765062"/>
            <a:ext cx="787395" cy="369332"/>
          </a:xfrm>
          <a:prstGeom prst="rect">
            <a:avLst/>
          </a:prstGeom>
          <a:noFill/>
        </p:spPr>
        <p:txBody>
          <a:bodyPr wrap="none" rtlCol="0">
            <a:spAutoFit/>
          </a:bodyPr>
          <a:lstStyle/>
          <a:p>
            <a:r>
              <a:rPr lang="en-GB" dirty="0" smtClean="0"/>
              <a:t>0.12A</a:t>
            </a:r>
            <a:endParaRPr lang="en-GB" dirty="0"/>
          </a:p>
        </p:txBody>
      </p:sp>
      <p:sp>
        <p:nvSpPr>
          <p:cNvPr id="12" name="TextBox 11"/>
          <p:cNvSpPr txBox="1"/>
          <p:nvPr/>
        </p:nvSpPr>
        <p:spPr>
          <a:xfrm>
            <a:off x="2567609" y="4774695"/>
            <a:ext cx="787395" cy="369332"/>
          </a:xfrm>
          <a:prstGeom prst="rect">
            <a:avLst/>
          </a:prstGeom>
          <a:noFill/>
        </p:spPr>
        <p:txBody>
          <a:bodyPr wrap="none" rtlCol="0">
            <a:spAutoFit/>
          </a:bodyPr>
          <a:lstStyle/>
          <a:p>
            <a:r>
              <a:rPr lang="en-GB" dirty="0" smtClean="0"/>
              <a:t>0.12A</a:t>
            </a:r>
            <a:endParaRPr lang="en-GB" dirty="0"/>
          </a:p>
        </p:txBody>
      </p:sp>
      <p:sp>
        <p:nvSpPr>
          <p:cNvPr id="13" name="TextBox 12"/>
          <p:cNvSpPr txBox="1"/>
          <p:nvPr/>
        </p:nvSpPr>
        <p:spPr>
          <a:xfrm>
            <a:off x="4160168" y="3429000"/>
            <a:ext cx="787395" cy="369332"/>
          </a:xfrm>
          <a:prstGeom prst="rect">
            <a:avLst/>
          </a:prstGeom>
          <a:noFill/>
        </p:spPr>
        <p:txBody>
          <a:bodyPr wrap="none" rtlCol="0">
            <a:spAutoFit/>
          </a:bodyPr>
          <a:lstStyle/>
          <a:p>
            <a:r>
              <a:rPr lang="en-GB" dirty="0" smtClean="0"/>
              <a:t>0.12A</a:t>
            </a:r>
            <a:endParaRPr lang="en-GB" dirty="0"/>
          </a:p>
        </p:txBody>
      </p:sp>
    </p:spTree>
    <p:custDataLst>
      <p:tags r:id="rId1"/>
    </p:custDataLst>
    <p:extLst>
      <p:ext uri="{BB962C8B-B14F-4D97-AF65-F5344CB8AC3E}">
        <p14:creationId xmlns:p14="http://schemas.microsoft.com/office/powerpoint/2010/main" val="327507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GB" b="1" u="sng" dirty="0"/>
              <a:t>Series </a:t>
            </a:r>
            <a:r>
              <a:rPr lang="en-GB" b="1" u="sng" dirty="0" smtClean="0"/>
              <a:t>Circuits Rules - Voltage</a:t>
            </a:r>
            <a:endParaRPr lang="en-GB" u="sng" dirty="0"/>
          </a:p>
        </p:txBody>
      </p:sp>
      <p:sp>
        <p:nvSpPr>
          <p:cNvPr id="3" name="Content Placeholder 2"/>
          <p:cNvSpPr>
            <a:spLocks noGrp="1"/>
          </p:cNvSpPr>
          <p:nvPr>
            <p:ph idx="1"/>
          </p:nvPr>
        </p:nvSpPr>
        <p:spPr>
          <a:xfrm>
            <a:off x="1981200" y="1196753"/>
            <a:ext cx="8229600" cy="4929411"/>
          </a:xfrm>
        </p:spPr>
        <p:txBody>
          <a:bodyPr/>
          <a:lstStyle/>
          <a:p>
            <a:pPr marL="0" indent="0">
              <a:buNone/>
            </a:pPr>
            <a:r>
              <a:rPr lang="en-GB" dirty="0" smtClean="0"/>
              <a:t>The total </a:t>
            </a:r>
            <a:r>
              <a:rPr lang="en-GB" b="1" dirty="0" smtClean="0"/>
              <a:t>potential difference </a:t>
            </a:r>
            <a:r>
              <a:rPr lang="en-GB" dirty="0" smtClean="0"/>
              <a:t>of the voltage supply in a series circuit is shared between the components.</a:t>
            </a:r>
            <a:endParaRPr lang="en-GB" dirty="0"/>
          </a:p>
        </p:txBody>
      </p:sp>
      <p:pic>
        <p:nvPicPr>
          <p:cNvPr id="4" name="Picture 2" descr="http://www.bbc.co.uk/schools/gcsebitesize/science/images/ph_elect02.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1" t="6645" r="16420" b="5418"/>
          <a:stretch/>
        </p:blipFill>
        <p:spPr bwMode="auto">
          <a:xfrm>
            <a:off x="1881962" y="2780929"/>
            <a:ext cx="3528392" cy="34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7968" y="2636912"/>
            <a:ext cx="4392488" cy="3970318"/>
          </a:xfrm>
          <a:prstGeom prst="rect">
            <a:avLst/>
          </a:prstGeom>
          <a:noFill/>
        </p:spPr>
        <p:txBody>
          <a:bodyPr wrap="square" rtlCol="0">
            <a:spAutoFit/>
          </a:bodyPr>
          <a:lstStyle/>
          <a:p>
            <a:r>
              <a:rPr lang="en-GB" sz="2800" dirty="0"/>
              <a:t>If the potential difference of the cell is </a:t>
            </a:r>
            <a:r>
              <a:rPr lang="en-GB" sz="2800" b="1" dirty="0"/>
              <a:t>1.2V</a:t>
            </a:r>
            <a:r>
              <a:rPr lang="en-GB" sz="2800" dirty="0"/>
              <a:t> and the potential difference of across one lamp is </a:t>
            </a:r>
            <a:r>
              <a:rPr lang="en-GB" sz="2800" b="1" dirty="0"/>
              <a:t>0.8V</a:t>
            </a:r>
            <a:r>
              <a:rPr lang="en-GB" sz="2800" dirty="0"/>
              <a:t>, what is the potential difference across the other lamp?</a:t>
            </a:r>
          </a:p>
          <a:p>
            <a:endParaRPr lang="en-GB" sz="2800" dirty="0"/>
          </a:p>
          <a:p>
            <a:r>
              <a:rPr lang="en-GB" sz="2800" b="1" dirty="0"/>
              <a:t>0.4V</a:t>
            </a:r>
          </a:p>
        </p:txBody>
      </p:sp>
      <p:sp>
        <p:nvSpPr>
          <p:cNvPr id="6" name="TextBox 5"/>
          <p:cNvSpPr txBox="1"/>
          <p:nvPr/>
        </p:nvSpPr>
        <p:spPr>
          <a:xfrm>
            <a:off x="4151785" y="3501008"/>
            <a:ext cx="659155" cy="369332"/>
          </a:xfrm>
          <a:prstGeom prst="rect">
            <a:avLst/>
          </a:prstGeom>
          <a:noFill/>
        </p:spPr>
        <p:txBody>
          <a:bodyPr wrap="none" rtlCol="0">
            <a:spAutoFit/>
          </a:bodyPr>
          <a:lstStyle/>
          <a:p>
            <a:r>
              <a:rPr lang="en-GB" dirty="0" smtClean="0"/>
              <a:t>1.2V</a:t>
            </a:r>
            <a:endParaRPr lang="en-GB" dirty="0"/>
          </a:p>
        </p:txBody>
      </p:sp>
      <p:sp>
        <p:nvSpPr>
          <p:cNvPr id="7" name="TextBox 6"/>
          <p:cNvSpPr txBox="1"/>
          <p:nvPr/>
        </p:nvSpPr>
        <p:spPr>
          <a:xfrm>
            <a:off x="2562304" y="4780052"/>
            <a:ext cx="659155" cy="369332"/>
          </a:xfrm>
          <a:prstGeom prst="rect">
            <a:avLst/>
          </a:prstGeom>
          <a:noFill/>
        </p:spPr>
        <p:txBody>
          <a:bodyPr wrap="none" rtlCol="0">
            <a:spAutoFit/>
          </a:bodyPr>
          <a:lstStyle/>
          <a:p>
            <a:pPr algn="ctr"/>
            <a:r>
              <a:rPr lang="en-GB" dirty="0" smtClean="0"/>
              <a:t>0.8V</a:t>
            </a:r>
            <a:endParaRPr lang="en-GB" dirty="0"/>
          </a:p>
        </p:txBody>
      </p:sp>
      <p:sp>
        <p:nvSpPr>
          <p:cNvPr id="8" name="TextBox 7"/>
          <p:cNvSpPr txBox="1"/>
          <p:nvPr/>
        </p:nvSpPr>
        <p:spPr>
          <a:xfrm>
            <a:off x="3982121" y="4801498"/>
            <a:ext cx="659155" cy="369332"/>
          </a:xfrm>
          <a:prstGeom prst="rect">
            <a:avLst/>
          </a:prstGeom>
          <a:noFill/>
        </p:spPr>
        <p:txBody>
          <a:bodyPr wrap="none" rtlCol="0">
            <a:spAutoFit/>
          </a:bodyPr>
          <a:lstStyle/>
          <a:p>
            <a:pPr algn="ctr"/>
            <a:r>
              <a:rPr lang="en-GB" dirty="0" smtClean="0"/>
              <a:t>0.4V</a:t>
            </a:r>
            <a:endParaRPr lang="en-GB" dirty="0"/>
          </a:p>
        </p:txBody>
      </p:sp>
    </p:spTree>
    <p:custDataLst>
      <p:tags r:id="rId1"/>
    </p:custDataLst>
    <p:extLst>
      <p:ext uri="{BB962C8B-B14F-4D97-AF65-F5344CB8AC3E}">
        <p14:creationId xmlns:p14="http://schemas.microsoft.com/office/powerpoint/2010/main" val="101588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Series Circuits Rules - Resistance</a:t>
            </a:r>
            <a:endParaRPr lang="en-GB" b="1" u="sng" dirty="0"/>
          </a:p>
        </p:txBody>
      </p:sp>
      <p:sp>
        <p:nvSpPr>
          <p:cNvPr id="3" name="Content Placeholder 2"/>
          <p:cNvSpPr>
            <a:spLocks noGrp="1"/>
          </p:cNvSpPr>
          <p:nvPr>
            <p:ph idx="1"/>
          </p:nvPr>
        </p:nvSpPr>
        <p:spPr>
          <a:xfrm>
            <a:off x="1251857" y="1803854"/>
            <a:ext cx="10515600" cy="4351338"/>
          </a:xfrm>
        </p:spPr>
        <p:txBody>
          <a:bodyPr/>
          <a:lstStyle/>
          <a:p>
            <a:pPr marL="0" indent="0">
              <a:buNone/>
            </a:pPr>
            <a:r>
              <a:rPr lang="en-GB" dirty="0" smtClean="0"/>
              <a:t>The total </a:t>
            </a:r>
            <a:r>
              <a:rPr lang="en-GB" b="1" dirty="0" smtClean="0"/>
              <a:t>resistance </a:t>
            </a:r>
            <a:r>
              <a:rPr lang="en-GB" dirty="0" smtClean="0"/>
              <a:t>of components in series is equal to the sum of their separate resistances.</a:t>
            </a:r>
            <a:endParaRPr lang="en-GB" dirty="0"/>
          </a:p>
        </p:txBody>
      </p:sp>
      <p:pic>
        <p:nvPicPr>
          <p:cNvPr id="4" name="Picture 2" descr="http://www.bbc.co.uk/schools/gcsebitesize/science/images/ph_elect02.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1" t="6645" r="16420" b="5418"/>
          <a:stretch/>
        </p:blipFill>
        <p:spPr bwMode="auto">
          <a:xfrm>
            <a:off x="1881962" y="2780929"/>
            <a:ext cx="3528392" cy="3455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7968" y="2954251"/>
            <a:ext cx="4392488" cy="3108543"/>
          </a:xfrm>
          <a:prstGeom prst="rect">
            <a:avLst/>
          </a:prstGeom>
          <a:noFill/>
        </p:spPr>
        <p:txBody>
          <a:bodyPr wrap="square" rtlCol="0">
            <a:spAutoFit/>
          </a:bodyPr>
          <a:lstStyle/>
          <a:p>
            <a:r>
              <a:rPr lang="en-GB" sz="2800" dirty="0"/>
              <a:t>What is the total resistance if one lamp in series has a resistance of </a:t>
            </a:r>
            <a:r>
              <a:rPr lang="en-GB" sz="2800" b="1" dirty="0"/>
              <a:t>2</a:t>
            </a:r>
            <a:r>
              <a:rPr lang="en-GB" sz="2800" b="1" dirty="0">
                <a:sym typeface="Symbol"/>
              </a:rPr>
              <a:t></a:t>
            </a:r>
            <a:r>
              <a:rPr lang="en-GB" sz="2800" dirty="0"/>
              <a:t> and the other has a resistance of </a:t>
            </a:r>
            <a:r>
              <a:rPr lang="en-GB" sz="2800" b="1" dirty="0"/>
              <a:t>3</a:t>
            </a:r>
            <a:r>
              <a:rPr lang="en-GB" sz="2800" b="1" dirty="0">
                <a:sym typeface="Symbol"/>
              </a:rPr>
              <a:t></a:t>
            </a:r>
            <a:r>
              <a:rPr lang="en-GB" sz="2800" dirty="0"/>
              <a:t>?</a:t>
            </a:r>
          </a:p>
          <a:p>
            <a:endParaRPr lang="en-GB" sz="2800" dirty="0"/>
          </a:p>
          <a:p>
            <a:r>
              <a:rPr lang="en-GB" sz="2800" b="1" dirty="0">
                <a:sym typeface="Symbol"/>
              </a:rPr>
              <a:t>5</a:t>
            </a:r>
            <a:endParaRPr lang="en-GB" sz="2800" b="1" dirty="0"/>
          </a:p>
        </p:txBody>
      </p:sp>
      <p:sp>
        <p:nvSpPr>
          <p:cNvPr id="6" name="TextBox 5"/>
          <p:cNvSpPr txBox="1"/>
          <p:nvPr/>
        </p:nvSpPr>
        <p:spPr>
          <a:xfrm>
            <a:off x="2647080" y="4906760"/>
            <a:ext cx="490840" cy="369332"/>
          </a:xfrm>
          <a:prstGeom prst="rect">
            <a:avLst/>
          </a:prstGeom>
          <a:noFill/>
        </p:spPr>
        <p:txBody>
          <a:bodyPr wrap="none" rtlCol="0">
            <a:spAutoFit/>
          </a:bodyPr>
          <a:lstStyle/>
          <a:p>
            <a:r>
              <a:rPr lang="en-GB" dirty="0" smtClean="0">
                <a:sym typeface="Symbol"/>
              </a:rPr>
              <a:t>2</a:t>
            </a:r>
            <a:endParaRPr lang="en-GB" dirty="0"/>
          </a:p>
        </p:txBody>
      </p:sp>
      <p:sp>
        <p:nvSpPr>
          <p:cNvPr id="7" name="TextBox 6"/>
          <p:cNvSpPr txBox="1"/>
          <p:nvPr/>
        </p:nvSpPr>
        <p:spPr>
          <a:xfrm>
            <a:off x="4079776" y="4936795"/>
            <a:ext cx="490840" cy="369332"/>
          </a:xfrm>
          <a:prstGeom prst="rect">
            <a:avLst/>
          </a:prstGeom>
          <a:noFill/>
        </p:spPr>
        <p:txBody>
          <a:bodyPr wrap="none" rtlCol="0">
            <a:spAutoFit/>
          </a:bodyPr>
          <a:lstStyle/>
          <a:p>
            <a:r>
              <a:rPr lang="en-GB" dirty="0">
                <a:sym typeface="Symbol"/>
              </a:rPr>
              <a:t>3</a:t>
            </a:r>
            <a:r>
              <a:rPr lang="en-GB" dirty="0" smtClean="0">
                <a:sym typeface="Symbol"/>
              </a:rPr>
              <a:t></a:t>
            </a:r>
            <a:endParaRPr lang="en-GB" dirty="0"/>
          </a:p>
        </p:txBody>
      </p:sp>
    </p:spTree>
    <p:custDataLst>
      <p:tags r:id="rId1"/>
    </p:custDataLst>
    <p:extLst>
      <p:ext uri="{BB962C8B-B14F-4D97-AF65-F5344CB8AC3E}">
        <p14:creationId xmlns:p14="http://schemas.microsoft.com/office/powerpoint/2010/main" val="57752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Parallel Circuits Rules - Current</a:t>
            </a:r>
            <a:endParaRPr lang="en-GB" b="1" u="sng" dirty="0"/>
          </a:p>
        </p:txBody>
      </p:sp>
      <p:sp>
        <p:nvSpPr>
          <p:cNvPr id="3" name="Content Placeholder 2"/>
          <p:cNvSpPr>
            <a:spLocks noGrp="1"/>
          </p:cNvSpPr>
          <p:nvPr>
            <p:ph idx="1"/>
          </p:nvPr>
        </p:nvSpPr>
        <p:spPr>
          <a:xfrm>
            <a:off x="1981200" y="1778952"/>
            <a:ext cx="8229600" cy="1756792"/>
          </a:xfrm>
        </p:spPr>
        <p:txBody>
          <a:bodyPr/>
          <a:lstStyle/>
          <a:p>
            <a:pPr marL="0" indent="0">
              <a:buNone/>
            </a:pPr>
            <a:r>
              <a:rPr lang="en-GB" dirty="0" smtClean="0"/>
              <a:t>The total </a:t>
            </a:r>
            <a:r>
              <a:rPr lang="en-GB" b="1" dirty="0" smtClean="0"/>
              <a:t>current</a:t>
            </a:r>
            <a:r>
              <a:rPr lang="en-GB" dirty="0" smtClean="0"/>
              <a:t> through the whole circuit is the sum of the currents through the separate components.</a:t>
            </a:r>
            <a:endParaRPr lang="en-GB" dirty="0"/>
          </a:p>
        </p:txBody>
      </p:sp>
      <p:pic>
        <p:nvPicPr>
          <p:cNvPr id="2050" name="Picture 2" descr="http://www.bbc.co.uk/schools/gcsebitesize/science/images/ph_elect03.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87" t="6293" r="16726" b="7634"/>
          <a:stretch/>
        </p:blipFill>
        <p:spPr bwMode="auto">
          <a:xfrm>
            <a:off x="2063552" y="3142443"/>
            <a:ext cx="3528392" cy="34831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75520" y="3665013"/>
            <a:ext cx="720080" cy="649188"/>
          </a:xfrm>
          <a:prstGeom prst="ellipse">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GB" sz="2400" dirty="0"/>
              <a:t>A</a:t>
            </a:r>
            <a:r>
              <a:rPr lang="en-GB" sz="2400" baseline="-25000" dirty="0"/>
              <a:t>1</a:t>
            </a:r>
          </a:p>
        </p:txBody>
      </p:sp>
      <p:sp>
        <p:nvSpPr>
          <p:cNvPr id="8" name="TextBox 7"/>
          <p:cNvSpPr txBox="1"/>
          <p:nvPr/>
        </p:nvSpPr>
        <p:spPr>
          <a:xfrm>
            <a:off x="5807968" y="3464258"/>
            <a:ext cx="4392488" cy="2246769"/>
          </a:xfrm>
          <a:prstGeom prst="rect">
            <a:avLst/>
          </a:prstGeom>
          <a:noFill/>
        </p:spPr>
        <p:txBody>
          <a:bodyPr wrap="square" rtlCol="0">
            <a:spAutoFit/>
          </a:bodyPr>
          <a:lstStyle/>
          <a:p>
            <a:r>
              <a:rPr lang="en-GB" sz="2800" dirty="0"/>
              <a:t>If ammeter A</a:t>
            </a:r>
            <a:r>
              <a:rPr lang="en-GB" sz="2800" baseline="-25000" dirty="0"/>
              <a:t>1</a:t>
            </a:r>
            <a:r>
              <a:rPr lang="en-GB" sz="2800" dirty="0"/>
              <a:t> reads </a:t>
            </a:r>
            <a:r>
              <a:rPr lang="en-GB" sz="2800" b="1" dirty="0"/>
              <a:t>0.4A</a:t>
            </a:r>
            <a:r>
              <a:rPr lang="en-GB" sz="2800" dirty="0"/>
              <a:t> and A</a:t>
            </a:r>
            <a:r>
              <a:rPr lang="en-GB" sz="2800" baseline="-25000" dirty="0"/>
              <a:t>2</a:t>
            </a:r>
            <a:r>
              <a:rPr lang="en-GB" sz="2800" dirty="0"/>
              <a:t> reads </a:t>
            </a:r>
            <a:r>
              <a:rPr lang="en-GB" sz="2800" b="1" dirty="0"/>
              <a:t>0.1A</a:t>
            </a:r>
            <a:r>
              <a:rPr lang="en-GB" sz="2800" dirty="0"/>
              <a:t>, what would A</a:t>
            </a:r>
            <a:r>
              <a:rPr lang="en-GB" sz="2800" baseline="-25000" dirty="0"/>
              <a:t>3</a:t>
            </a:r>
            <a:r>
              <a:rPr lang="en-GB" sz="2800" dirty="0"/>
              <a:t> read?</a:t>
            </a:r>
          </a:p>
          <a:p>
            <a:endParaRPr lang="en-GB" sz="2800" dirty="0"/>
          </a:p>
          <a:p>
            <a:r>
              <a:rPr lang="en-GB" sz="2800" b="1" dirty="0">
                <a:sym typeface="Symbol"/>
              </a:rPr>
              <a:t>0.3A</a:t>
            </a:r>
          </a:p>
        </p:txBody>
      </p:sp>
      <p:sp>
        <p:nvSpPr>
          <p:cNvPr id="9" name="TextBox 8"/>
          <p:cNvSpPr txBox="1"/>
          <p:nvPr/>
        </p:nvSpPr>
        <p:spPr>
          <a:xfrm>
            <a:off x="2495600" y="4314201"/>
            <a:ext cx="720080" cy="649188"/>
          </a:xfrm>
          <a:prstGeom prst="ellipse">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GB" sz="2400" dirty="0"/>
              <a:t>A</a:t>
            </a:r>
            <a:r>
              <a:rPr lang="en-GB" sz="2400" baseline="-25000" dirty="0"/>
              <a:t>2</a:t>
            </a:r>
          </a:p>
        </p:txBody>
      </p:sp>
      <p:sp>
        <p:nvSpPr>
          <p:cNvPr id="10" name="TextBox 9"/>
          <p:cNvSpPr txBox="1"/>
          <p:nvPr/>
        </p:nvSpPr>
        <p:spPr>
          <a:xfrm>
            <a:off x="2459731" y="5776535"/>
            <a:ext cx="720080" cy="649188"/>
          </a:xfrm>
          <a:prstGeom prst="ellipse">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GB" sz="2400" dirty="0"/>
              <a:t>A</a:t>
            </a:r>
            <a:r>
              <a:rPr lang="en-GB" sz="2400" baseline="-25000" dirty="0"/>
              <a:t>3</a:t>
            </a:r>
          </a:p>
        </p:txBody>
      </p:sp>
      <p:sp>
        <p:nvSpPr>
          <p:cNvPr id="11" name="TextBox 10"/>
          <p:cNvSpPr txBox="1"/>
          <p:nvPr/>
        </p:nvSpPr>
        <p:spPr>
          <a:xfrm>
            <a:off x="1526098" y="3295681"/>
            <a:ext cx="659155" cy="369332"/>
          </a:xfrm>
          <a:prstGeom prst="rect">
            <a:avLst/>
          </a:prstGeom>
          <a:noFill/>
        </p:spPr>
        <p:txBody>
          <a:bodyPr wrap="none" rtlCol="0">
            <a:spAutoFit/>
          </a:bodyPr>
          <a:lstStyle/>
          <a:p>
            <a:r>
              <a:rPr lang="en-GB" dirty="0" smtClean="0">
                <a:sym typeface="Symbol"/>
              </a:rPr>
              <a:t>0.4A</a:t>
            </a:r>
            <a:endParaRPr lang="en-GB" dirty="0"/>
          </a:p>
        </p:txBody>
      </p:sp>
      <p:sp>
        <p:nvSpPr>
          <p:cNvPr id="12" name="TextBox 11"/>
          <p:cNvSpPr txBox="1"/>
          <p:nvPr/>
        </p:nvSpPr>
        <p:spPr>
          <a:xfrm>
            <a:off x="2550909" y="4963389"/>
            <a:ext cx="659155" cy="369332"/>
          </a:xfrm>
          <a:prstGeom prst="rect">
            <a:avLst/>
          </a:prstGeom>
          <a:noFill/>
        </p:spPr>
        <p:txBody>
          <a:bodyPr wrap="none" rtlCol="0">
            <a:spAutoFit/>
          </a:bodyPr>
          <a:lstStyle/>
          <a:p>
            <a:r>
              <a:rPr lang="en-GB" dirty="0" smtClean="0">
                <a:sym typeface="Symbol"/>
              </a:rPr>
              <a:t>0.1A</a:t>
            </a:r>
            <a:endParaRPr lang="en-GB" dirty="0"/>
          </a:p>
        </p:txBody>
      </p:sp>
      <p:sp>
        <p:nvSpPr>
          <p:cNvPr id="13" name="TextBox 12"/>
          <p:cNvSpPr txBox="1"/>
          <p:nvPr/>
        </p:nvSpPr>
        <p:spPr>
          <a:xfrm>
            <a:off x="2515040" y="6398686"/>
            <a:ext cx="659155" cy="369332"/>
          </a:xfrm>
          <a:prstGeom prst="rect">
            <a:avLst/>
          </a:prstGeom>
          <a:noFill/>
        </p:spPr>
        <p:txBody>
          <a:bodyPr wrap="none" rtlCol="0">
            <a:spAutoFit/>
          </a:bodyPr>
          <a:lstStyle/>
          <a:p>
            <a:r>
              <a:rPr lang="en-GB" dirty="0" smtClean="0">
                <a:sym typeface="Symbol"/>
              </a:rPr>
              <a:t>0.3A</a:t>
            </a:r>
            <a:endParaRPr lang="en-GB" dirty="0"/>
          </a:p>
        </p:txBody>
      </p:sp>
    </p:spTree>
    <p:custDataLst>
      <p:tags r:id="rId1"/>
    </p:custDataLst>
    <p:extLst>
      <p:ext uri="{BB962C8B-B14F-4D97-AF65-F5344CB8AC3E}">
        <p14:creationId xmlns:p14="http://schemas.microsoft.com/office/powerpoint/2010/main" val="10982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4734" y="183114"/>
            <a:ext cx="9179473" cy="2806801"/>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2763695" y="977463"/>
            <a:ext cx="9253571" cy="5783482"/>
          </a:xfrm>
          <a:prstGeom prst="rect">
            <a:avLst/>
          </a:prstGeom>
          <a:ln>
            <a:solidFill>
              <a:schemeClr val="accent1"/>
            </a:solidFill>
          </a:ln>
        </p:spPr>
      </p:pic>
    </p:spTree>
    <p:extLst>
      <p:ext uri="{BB962C8B-B14F-4D97-AF65-F5344CB8AC3E}">
        <p14:creationId xmlns:p14="http://schemas.microsoft.com/office/powerpoint/2010/main" val="25732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Parallel Circuits Rules – potential difference</a:t>
            </a:r>
            <a:endParaRPr lang="en-GB" b="1" u="sng" dirty="0"/>
          </a:p>
        </p:txBody>
      </p:sp>
      <p:sp>
        <p:nvSpPr>
          <p:cNvPr id="3" name="Content Placeholder 2"/>
          <p:cNvSpPr>
            <a:spLocks noGrp="1"/>
          </p:cNvSpPr>
          <p:nvPr>
            <p:ph idx="1"/>
          </p:nvPr>
        </p:nvSpPr>
        <p:spPr>
          <a:xfrm>
            <a:off x="1175657" y="1823841"/>
            <a:ext cx="10515600" cy="4351338"/>
          </a:xfrm>
        </p:spPr>
        <p:txBody>
          <a:bodyPr/>
          <a:lstStyle/>
          <a:p>
            <a:pPr marL="0" indent="0">
              <a:buNone/>
            </a:pPr>
            <a:r>
              <a:rPr lang="en-GB" dirty="0" smtClean="0"/>
              <a:t>For components in parallel, the </a:t>
            </a:r>
            <a:r>
              <a:rPr lang="en-GB" b="1" dirty="0" smtClean="0"/>
              <a:t>potential difference </a:t>
            </a:r>
            <a:r>
              <a:rPr lang="en-GB" dirty="0" smtClean="0"/>
              <a:t>across each component is the same.</a:t>
            </a:r>
            <a:endParaRPr lang="en-GB" dirty="0"/>
          </a:p>
        </p:txBody>
      </p:sp>
      <p:pic>
        <p:nvPicPr>
          <p:cNvPr id="4" name="Picture 2" descr="http://www.bbc.co.uk/schools/gcsebitesize/science/images/ph_elect03.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87" t="6293" r="16726" b="7634"/>
          <a:stretch/>
        </p:blipFill>
        <p:spPr bwMode="auto">
          <a:xfrm>
            <a:off x="2063552" y="3142443"/>
            <a:ext cx="3528392" cy="3483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07968" y="3464257"/>
            <a:ext cx="4392488" cy="1815882"/>
          </a:xfrm>
          <a:prstGeom prst="rect">
            <a:avLst/>
          </a:prstGeom>
          <a:noFill/>
        </p:spPr>
        <p:txBody>
          <a:bodyPr wrap="square" rtlCol="0">
            <a:spAutoFit/>
          </a:bodyPr>
          <a:lstStyle/>
          <a:p>
            <a:r>
              <a:rPr lang="en-GB" sz="2800" dirty="0">
                <a:sym typeface="Symbol"/>
              </a:rPr>
              <a:t>If the potential difference of the cell is 6V, the potential difference across each lamp will also be 6V.</a:t>
            </a:r>
          </a:p>
        </p:txBody>
      </p:sp>
      <p:sp>
        <p:nvSpPr>
          <p:cNvPr id="6" name="TextBox 5"/>
          <p:cNvSpPr txBox="1"/>
          <p:nvPr/>
        </p:nvSpPr>
        <p:spPr>
          <a:xfrm>
            <a:off x="4583832" y="3009290"/>
            <a:ext cx="466794" cy="369332"/>
          </a:xfrm>
          <a:prstGeom prst="rect">
            <a:avLst/>
          </a:prstGeom>
          <a:noFill/>
        </p:spPr>
        <p:txBody>
          <a:bodyPr wrap="none" rtlCol="0">
            <a:spAutoFit/>
          </a:bodyPr>
          <a:lstStyle/>
          <a:p>
            <a:r>
              <a:rPr lang="en-GB" dirty="0" smtClean="0"/>
              <a:t>6V</a:t>
            </a:r>
            <a:endParaRPr lang="en-GB" dirty="0"/>
          </a:p>
        </p:txBody>
      </p:sp>
      <p:sp>
        <p:nvSpPr>
          <p:cNvPr id="7" name="TextBox 6"/>
          <p:cNvSpPr txBox="1"/>
          <p:nvPr/>
        </p:nvSpPr>
        <p:spPr>
          <a:xfrm>
            <a:off x="3611182" y="3861048"/>
            <a:ext cx="466794" cy="369332"/>
          </a:xfrm>
          <a:prstGeom prst="rect">
            <a:avLst/>
          </a:prstGeom>
          <a:noFill/>
        </p:spPr>
        <p:txBody>
          <a:bodyPr wrap="none" rtlCol="0">
            <a:spAutoFit/>
          </a:bodyPr>
          <a:lstStyle/>
          <a:p>
            <a:r>
              <a:rPr lang="en-GB" dirty="0" smtClean="0"/>
              <a:t>6V</a:t>
            </a:r>
            <a:endParaRPr lang="en-GB" dirty="0"/>
          </a:p>
        </p:txBody>
      </p:sp>
      <p:sp>
        <p:nvSpPr>
          <p:cNvPr id="8" name="TextBox 7"/>
          <p:cNvSpPr txBox="1"/>
          <p:nvPr/>
        </p:nvSpPr>
        <p:spPr>
          <a:xfrm>
            <a:off x="3611182" y="5280139"/>
            <a:ext cx="466794" cy="369332"/>
          </a:xfrm>
          <a:prstGeom prst="rect">
            <a:avLst/>
          </a:prstGeom>
          <a:noFill/>
        </p:spPr>
        <p:txBody>
          <a:bodyPr wrap="none" rtlCol="0">
            <a:spAutoFit/>
          </a:bodyPr>
          <a:lstStyle/>
          <a:p>
            <a:r>
              <a:rPr lang="en-GB" dirty="0" smtClean="0"/>
              <a:t>6V</a:t>
            </a:r>
            <a:endParaRPr lang="en-GB" dirty="0"/>
          </a:p>
        </p:txBody>
      </p:sp>
    </p:spTree>
    <p:custDataLst>
      <p:tags r:id="rId1"/>
    </p:custDataLst>
    <p:extLst>
      <p:ext uri="{BB962C8B-B14F-4D97-AF65-F5344CB8AC3E}">
        <p14:creationId xmlns:p14="http://schemas.microsoft.com/office/powerpoint/2010/main" val="35971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Parallel Circuits Rules – resistance</a:t>
            </a:r>
            <a:endParaRPr lang="en-GB" b="1" u="sng" dirty="0"/>
          </a:p>
        </p:txBody>
      </p:sp>
      <p:sp>
        <p:nvSpPr>
          <p:cNvPr id="3" name="Content Placeholder 2"/>
          <p:cNvSpPr>
            <a:spLocks noGrp="1"/>
          </p:cNvSpPr>
          <p:nvPr>
            <p:ph idx="1"/>
          </p:nvPr>
        </p:nvSpPr>
        <p:spPr>
          <a:xfrm>
            <a:off x="914400" y="1690688"/>
            <a:ext cx="10515600" cy="1037431"/>
          </a:xfrm>
        </p:spPr>
        <p:txBody>
          <a:bodyPr/>
          <a:lstStyle/>
          <a:p>
            <a:pPr marL="0" indent="0">
              <a:buNone/>
            </a:pPr>
            <a:r>
              <a:rPr lang="en-GB" dirty="0" smtClean="0"/>
              <a:t>The total resistance of two (or more) resistors in parallel is </a:t>
            </a:r>
            <a:r>
              <a:rPr lang="en-GB" b="1" u="sng" dirty="0" smtClean="0"/>
              <a:t>less than </a:t>
            </a:r>
            <a:r>
              <a:rPr lang="en-GB" dirty="0" smtClean="0"/>
              <a:t>the resistance of the </a:t>
            </a:r>
            <a:r>
              <a:rPr lang="en-GB" b="1" u="sng" dirty="0" smtClean="0"/>
              <a:t>smallest</a:t>
            </a:r>
            <a:r>
              <a:rPr lang="en-GB" dirty="0" smtClean="0"/>
              <a:t> individual resistor.</a:t>
            </a:r>
            <a:endParaRPr lang="en-GB" dirty="0"/>
          </a:p>
        </p:txBody>
      </p:sp>
      <p:pic>
        <p:nvPicPr>
          <p:cNvPr id="9" name="Picture 8"/>
          <p:cNvPicPr>
            <a:picLocks noChangeAspect="1"/>
          </p:cNvPicPr>
          <p:nvPr/>
        </p:nvPicPr>
        <p:blipFill>
          <a:blip r:embed="rId3"/>
          <a:stretch>
            <a:fillRect/>
          </a:stretch>
        </p:blipFill>
        <p:spPr>
          <a:xfrm>
            <a:off x="842543" y="2628457"/>
            <a:ext cx="5831525" cy="4096193"/>
          </a:xfrm>
          <a:prstGeom prst="rect">
            <a:avLst/>
          </a:prstGeom>
        </p:spPr>
      </p:pic>
      <p:sp>
        <p:nvSpPr>
          <p:cNvPr id="10" name="Content Placeholder 2"/>
          <p:cNvSpPr txBox="1">
            <a:spLocks/>
          </p:cNvSpPr>
          <p:nvPr/>
        </p:nvSpPr>
        <p:spPr>
          <a:xfrm>
            <a:off x="6998665" y="3164338"/>
            <a:ext cx="4962107" cy="34762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I</a:t>
            </a:r>
            <a:r>
              <a:rPr lang="en-GB" baseline="-25000" dirty="0" smtClean="0"/>
              <a:t>1</a:t>
            </a:r>
            <a:r>
              <a:rPr lang="en-GB" dirty="0" smtClean="0"/>
              <a:t> = V/R = 6/1 = </a:t>
            </a:r>
            <a:r>
              <a:rPr lang="en-GB" b="1" dirty="0" smtClean="0"/>
              <a:t>6A</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I</a:t>
            </a:r>
            <a:r>
              <a:rPr lang="en-GB" baseline="-25000" dirty="0" smtClean="0"/>
              <a:t>2</a:t>
            </a:r>
            <a:r>
              <a:rPr lang="en-GB" dirty="0" smtClean="0"/>
              <a:t> = V/R = 6/2 = </a:t>
            </a:r>
            <a:r>
              <a:rPr lang="en-GB" b="1" dirty="0" smtClean="0"/>
              <a:t>3A</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I</a:t>
            </a:r>
            <a:r>
              <a:rPr lang="en-GB" baseline="-25000" dirty="0" smtClean="0"/>
              <a:t>3</a:t>
            </a:r>
            <a:r>
              <a:rPr lang="en-GB" dirty="0" smtClean="0"/>
              <a:t> = V/R = 6/6 = </a:t>
            </a:r>
            <a:r>
              <a:rPr lang="en-GB" b="1" dirty="0" smtClean="0"/>
              <a:t>1A</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Total current = 6+3+1 = </a:t>
            </a:r>
            <a:r>
              <a:rPr lang="en-GB" b="1" dirty="0" smtClean="0"/>
              <a:t>10A</a:t>
            </a:r>
            <a:endParaRPr lang="en-GB" b="1" dirty="0"/>
          </a:p>
        </p:txBody>
      </p:sp>
    </p:spTree>
    <p:custDataLst>
      <p:tags r:id="rId1"/>
    </p:custDataLst>
    <p:extLst>
      <p:ext uri="{BB962C8B-B14F-4D97-AF65-F5344CB8AC3E}">
        <p14:creationId xmlns:p14="http://schemas.microsoft.com/office/powerpoint/2010/main" val="22483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80555" y="173420"/>
            <a:ext cx="7000875" cy="6553200"/>
          </a:xfrm>
          <a:prstGeom prst="rect">
            <a:avLst/>
          </a:prstGeom>
          <a:ln>
            <a:solidFill>
              <a:srgbClr val="00B0F0"/>
            </a:solidFill>
          </a:ln>
        </p:spPr>
      </p:pic>
    </p:spTree>
    <p:extLst>
      <p:ext uri="{BB962C8B-B14F-4D97-AF65-F5344CB8AC3E}">
        <p14:creationId xmlns:p14="http://schemas.microsoft.com/office/powerpoint/2010/main" val="3313731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35360" y="116631"/>
            <a:ext cx="8712968" cy="6632447"/>
          </a:xfrm>
          <a:prstGeom prst="rect">
            <a:avLst/>
          </a:prstGeom>
          <a:ln>
            <a:solidFill>
              <a:srgbClr val="00B0F0"/>
            </a:solidFill>
          </a:ln>
        </p:spPr>
      </p:pic>
    </p:spTree>
    <p:extLst>
      <p:ext uri="{BB962C8B-B14F-4D97-AF65-F5344CB8AC3E}">
        <p14:creationId xmlns:p14="http://schemas.microsoft.com/office/powerpoint/2010/main" val="570696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0975" y="142875"/>
            <a:ext cx="10512234" cy="6442982"/>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80975" y="5287622"/>
            <a:ext cx="10898773" cy="1433172"/>
          </a:xfrm>
          <a:prstGeom prst="rect">
            <a:avLst/>
          </a:prstGeom>
          <a:ln>
            <a:solidFill>
              <a:srgbClr val="00B0F0"/>
            </a:solidFill>
          </a:ln>
        </p:spPr>
      </p:pic>
    </p:spTree>
    <p:extLst>
      <p:ext uri="{BB962C8B-B14F-4D97-AF65-F5344CB8AC3E}">
        <p14:creationId xmlns:p14="http://schemas.microsoft.com/office/powerpoint/2010/main" val="8780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ircuit diagrams gc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147" y="1387365"/>
            <a:ext cx="5796036" cy="52835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ircuit diagrams gc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35" y="0"/>
            <a:ext cx="6630461" cy="284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6746" y="95250"/>
            <a:ext cx="10256454" cy="6582207"/>
          </a:xfrm>
          <a:prstGeom prst="rect">
            <a:avLst/>
          </a:prstGeom>
          <a:ln>
            <a:solidFill>
              <a:schemeClr val="accent1"/>
            </a:solidFill>
          </a:ln>
        </p:spPr>
      </p:pic>
    </p:spTree>
    <p:extLst>
      <p:ext uri="{BB962C8B-B14F-4D97-AF65-F5344CB8AC3E}">
        <p14:creationId xmlns:p14="http://schemas.microsoft.com/office/powerpoint/2010/main" val="423003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7584" y="0"/>
            <a:ext cx="11896623" cy="5307724"/>
          </a:xfrm>
          <a:prstGeom prst="rect">
            <a:avLst/>
          </a:prstGeom>
          <a:ln>
            <a:solidFill>
              <a:schemeClr val="accent1"/>
            </a:solidFill>
          </a:ln>
        </p:spPr>
      </p:pic>
    </p:spTree>
    <p:extLst>
      <p:ext uri="{BB962C8B-B14F-4D97-AF65-F5344CB8AC3E}">
        <p14:creationId xmlns:p14="http://schemas.microsoft.com/office/powerpoint/2010/main" val="3860451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Direct Current</a:t>
            </a:r>
            <a:endParaRPr lang="en-GB" b="1" u="sng" dirty="0"/>
          </a:p>
        </p:txBody>
      </p:sp>
      <p:cxnSp>
        <p:nvCxnSpPr>
          <p:cNvPr id="10" name="Straight Connector 9"/>
          <p:cNvCxnSpPr/>
          <p:nvPr/>
        </p:nvCxnSpPr>
        <p:spPr>
          <a:xfrm>
            <a:off x="4079840" y="3111587"/>
            <a:ext cx="3818623" cy="11633"/>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079838" y="2072899"/>
            <a:ext cx="0" cy="216024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4083969" y="2648963"/>
            <a:ext cx="3818623"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3939952" y="1863080"/>
            <a:ext cx="4464496" cy="252028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p:cNvSpPr txBox="1"/>
          <p:nvPr/>
        </p:nvSpPr>
        <p:spPr>
          <a:xfrm rot="16200000">
            <a:off x="3168381" y="2926921"/>
            <a:ext cx="1080120" cy="369332"/>
          </a:xfrm>
          <a:prstGeom prst="rect">
            <a:avLst/>
          </a:prstGeom>
          <a:noFill/>
        </p:spPr>
        <p:txBody>
          <a:bodyPr wrap="square" rtlCol="0">
            <a:spAutoFit/>
          </a:bodyPr>
          <a:lstStyle/>
          <a:p>
            <a:r>
              <a:rPr lang="en-GB" dirty="0" smtClean="0"/>
              <a:t>Voltage</a:t>
            </a:r>
            <a:endParaRPr lang="en-GB" dirty="0"/>
          </a:p>
        </p:txBody>
      </p:sp>
      <p:sp>
        <p:nvSpPr>
          <p:cNvPr id="12" name="TextBox 11"/>
          <p:cNvSpPr txBox="1"/>
          <p:nvPr/>
        </p:nvSpPr>
        <p:spPr>
          <a:xfrm>
            <a:off x="7069681" y="3123220"/>
            <a:ext cx="1080120" cy="369332"/>
          </a:xfrm>
          <a:prstGeom prst="rect">
            <a:avLst/>
          </a:prstGeom>
          <a:noFill/>
        </p:spPr>
        <p:txBody>
          <a:bodyPr wrap="square" rtlCol="0">
            <a:spAutoFit/>
          </a:bodyPr>
          <a:lstStyle/>
          <a:p>
            <a:r>
              <a:rPr lang="en-GB" dirty="0" smtClean="0"/>
              <a:t>Time</a:t>
            </a:r>
            <a:endParaRPr lang="en-GB" dirty="0"/>
          </a:p>
        </p:txBody>
      </p:sp>
      <p:sp>
        <p:nvSpPr>
          <p:cNvPr id="14" name="Content Placeholder 2"/>
          <p:cNvSpPr>
            <a:spLocks noGrp="1"/>
          </p:cNvSpPr>
          <p:nvPr>
            <p:ph idx="1"/>
          </p:nvPr>
        </p:nvSpPr>
        <p:spPr>
          <a:xfrm>
            <a:off x="1807051" y="4809203"/>
            <a:ext cx="9721080" cy="2574314"/>
          </a:xfrm>
        </p:spPr>
        <p:txBody>
          <a:bodyPr>
            <a:normAutofit/>
          </a:bodyPr>
          <a:lstStyle/>
          <a:p>
            <a:r>
              <a:rPr lang="en-GB" dirty="0" smtClean="0"/>
              <a:t>This current is found in batteries</a:t>
            </a:r>
          </a:p>
          <a:p>
            <a:endParaRPr lang="en-GB" dirty="0" smtClean="0"/>
          </a:p>
          <a:p>
            <a:r>
              <a:rPr lang="en-GB" dirty="0" smtClean="0"/>
              <a:t>The charge flows in one direction only</a:t>
            </a:r>
            <a:endParaRPr lang="en-GB" dirty="0" smtClean="0"/>
          </a:p>
          <a:p>
            <a:endParaRPr lang="en-GB" dirty="0"/>
          </a:p>
        </p:txBody>
      </p:sp>
    </p:spTree>
    <p:custDataLst>
      <p:tags r:id="rId1"/>
    </p:custDataLst>
    <p:extLst>
      <p:ext uri="{BB962C8B-B14F-4D97-AF65-F5344CB8AC3E}">
        <p14:creationId xmlns:p14="http://schemas.microsoft.com/office/powerpoint/2010/main" val="18887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pPr algn="ctr"/>
            <a:r>
              <a:rPr lang="en-GB" b="1" u="sng" dirty="0" smtClean="0"/>
              <a:t>Alternating Current</a:t>
            </a:r>
            <a:endParaRPr lang="en-GB" b="1" u="sng" dirty="0"/>
          </a:p>
        </p:txBody>
      </p:sp>
      <p:sp>
        <p:nvSpPr>
          <p:cNvPr id="3" name="Content Placeholder 2"/>
          <p:cNvSpPr>
            <a:spLocks noGrp="1"/>
          </p:cNvSpPr>
          <p:nvPr>
            <p:ph idx="1"/>
          </p:nvPr>
        </p:nvSpPr>
        <p:spPr>
          <a:xfrm>
            <a:off x="1807051" y="1650261"/>
            <a:ext cx="9721080" cy="5733256"/>
          </a:xfrm>
        </p:spPr>
        <p:txBody>
          <a:bodyPr>
            <a:normAutofit/>
          </a:bodyPr>
          <a:lstStyle/>
          <a:p>
            <a:pPr marL="0" indent="0">
              <a:buNone/>
            </a:pPr>
            <a:r>
              <a:rPr lang="en-GB" dirty="0" smtClean="0"/>
              <a:t>Mains electricity uses an alternating current.</a:t>
            </a:r>
          </a:p>
          <a:p>
            <a:pPr marL="0" indent="0">
              <a:buNone/>
            </a:pPr>
            <a:endParaRPr lang="en-GB" dirty="0"/>
          </a:p>
          <a:p>
            <a:pPr marL="0" indent="0">
              <a:buNone/>
            </a:pPr>
            <a:r>
              <a:rPr lang="en-GB" dirty="0" smtClean="0"/>
              <a:t>This means that the current repeatedly reverses direction.</a:t>
            </a:r>
          </a:p>
          <a:p>
            <a:pPr marL="0" indent="0">
              <a:buNone/>
            </a:pPr>
            <a:endParaRPr lang="en-GB" dirty="0"/>
          </a:p>
          <a:p>
            <a:pPr marL="0" indent="0">
              <a:buNone/>
            </a:pPr>
            <a:r>
              <a:rPr lang="en-GB" dirty="0" smtClean="0"/>
              <a:t>The </a:t>
            </a:r>
            <a:r>
              <a:rPr lang="en-GB" dirty="0"/>
              <a:t>UK mains supply being about </a:t>
            </a:r>
            <a:r>
              <a:rPr lang="en-GB" sz="4000" b="1" u="sng" dirty="0">
                <a:solidFill>
                  <a:srgbClr val="7030A0"/>
                </a:solidFill>
              </a:rPr>
              <a:t>230 V</a:t>
            </a:r>
            <a:r>
              <a:rPr lang="en-GB" dirty="0"/>
              <a:t>. </a:t>
            </a:r>
            <a:endParaRPr lang="en-GB" dirty="0" smtClean="0"/>
          </a:p>
          <a:p>
            <a:pPr marL="0" indent="0">
              <a:buNone/>
            </a:pPr>
            <a:endParaRPr lang="en-GB" dirty="0" smtClean="0"/>
          </a:p>
          <a:p>
            <a:pPr marL="0" indent="0">
              <a:buNone/>
            </a:pPr>
            <a:r>
              <a:rPr lang="en-GB" dirty="0" smtClean="0"/>
              <a:t>It </a:t>
            </a:r>
            <a:r>
              <a:rPr lang="en-GB" dirty="0"/>
              <a:t>has a </a:t>
            </a:r>
            <a:r>
              <a:rPr lang="en-GB" sz="4000" b="1" u="sng" dirty="0">
                <a:solidFill>
                  <a:srgbClr val="7030A0"/>
                </a:solidFill>
              </a:rPr>
              <a:t>frequency</a:t>
            </a:r>
            <a:r>
              <a:rPr lang="en-GB" sz="4000" u="sng" dirty="0"/>
              <a:t> of </a:t>
            </a:r>
            <a:r>
              <a:rPr lang="en-GB" sz="4000" b="1" u="sng" dirty="0">
                <a:solidFill>
                  <a:srgbClr val="7030A0"/>
                </a:solidFill>
              </a:rPr>
              <a:t>50 Hz </a:t>
            </a:r>
            <a:r>
              <a:rPr lang="en-GB" dirty="0"/>
              <a:t>(50 hertz), which means it changes direction, and back again, 50 times a second.</a:t>
            </a:r>
            <a:endParaRPr lang="en-GB" dirty="0" smtClean="0"/>
          </a:p>
          <a:p>
            <a:pPr marL="0" indent="0">
              <a:buNone/>
            </a:pPr>
            <a:endParaRPr lang="en-GB" dirty="0"/>
          </a:p>
        </p:txBody>
      </p:sp>
    </p:spTree>
    <p:custDataLst>
      <p:tags r:id="rId1"/>
    </p:custDataLst>
    <p:extLst>
      <p:ext uri="{BB962C8B-B14F-4D97-AF65-F5344CB8AC3E}">
        <p14:creationId xmlns:p14="http://schemas.microsoft.com/office/powerpoint/2010/main" val="23328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23825"/>
            <a:ext cx="10972800" cy="1143000"/>
          </a:xfrm>
        </p:spPr>
        <p:txBody>
          <a:bodyPr vert="horz" wrap="square" lIns="91440" tIns="45720" rIns="91440" bIns="45720" numCol="1" rtlCol="0" anchor="ctr" anchorCtr="0" compatLnSpc="1">
            <a:prstTxWarp prst="textNoShape">
              <a:avLst/>
            </a:prstTxWarp>
            <a:normAutofit/>
          </a:bodyPr>
          <a:lstStyle/>
          <a:p>
            <a:pPr algn="l" eaLnBrk="1" hangingPunct="1">
              <a:defRPr/>
            </a:pPr>
            <a:r>
              <a:rPr lang="en-GB" u="sng" dirty="0" smtClean="0">
                <a:latin typeface="Calibri" pitchFamily="34" charset="0"/>
              </a:rPr>
              <a:t>Current</a:t>
            </a:r>
            <a:endParaRPr lang="en-US" u="sng" dirty="0" smtClean="0">
              <a:latin typeface="Calibri" pitchFamily="34" charset="0"/>
            </a:endParaRPr>
          </a:p>
        </p:txBody>
      </p:sp>
      <p:sp>
        <p:nvSpPr>
          <p:cNvPr id="3" name="Content Placeholder 2"/>
          <p:cNvSpPr>
            <a:spLocks noGrp="1"/>
          </p:cNvSpPr>
          <p:nvPr>
            <p:ph idx="1"/>
          </p:nvPr>
        </p:nvSpPr>
        <p:spPr>
          <a:xfrm>
            <a:off x="3071148" y="1467037"/>
            <a:ext cx="7834064" cy="2450207"/>
          </a:xfrm>
        </p:spPr>
        <p:txBody>
          <a:bodyPr>
            <a:normAutofit/>
          </a:bodyPr>
          <a:lstStyle/>
          <a:p>
            <a:pPr eaLnBrk="1" hangingPunct="1"/>
            <a:r>
              <a:rPr lang="en-GB" dirty="0" smtClean="0">
                <a:latin typeface="Calibri" pitchFamily="34" charset="0"/>
              </a:rPr>
              <a:t>Flow of electrons (number of coulombs per second)</a:t>
            </a:r>
          </a:p>
          <a:p>
            <a:pPr eaLnBrk="1" hangingPunct="1"/>
            <a:r>
              <a:rPr lang="en-GB" dirty="0" smtClean="0">
                <a:latin typeface="Calibri" pitchFamily="34" charset="0"/>
              </a:rPr>
              <a:t>Current (Amps) = </a:t>
            </a:r>
            <a:r>
              <a:rPr lang="en-GB" u="sng" dirty="0" smtClean="0">
                <a:latin typeface="Calibri" pitchFamily="34" charset="0"/>
              </a:rPr>
              <a:t>Charge (Coulombs)</a:t>
            </a:r>
          </a:p>
          <a:p>
            <a:pPr marL="1828800" lvl="4" indent="0">
              <a:buNone/>
            </a:pPr>
            <a:r>
              <a:rPr lang="en-GB" sz="2800" dirty="0">
                <a:latin typeface="Calibri" pitchFamily="34" charset="0"/>
              </a:rPr>
              <a:t>  </a:t>
            </a:r>
            <a:r>
              <a:rPr lang="en-GB" sz="2800" dirty="0" smtClean="0">
                <a:latin typeface="Calibri" pitchFamily="34" charset="0"/>
              </a:rPr>
              <a:t>            Time </a:t>
            </a:r>
            <a:r>
              <a:rPr lang="en-GB" sz="2800" dirty="0">
                <a:latin typeface="Calibri" pitchFamily="34" charset="0"/>
              </a:rPr>
              <a:t>(</a:t>
            </a:r>
            <a:r>
              <a:rPr lang="en-GB" sz="2800" dirty="0" smtClean="0">
                <a:latin typeface="Calibri" pitchFamily="34" charset="0"/>
              </a:rPr>
              <a:t>seconds)</a:t>
            </a:r>
          </a:p>
          <a:p>
            <a:pPr eaLnBrk="1" hangingPunct="1">
              <a:buFont typeface="Wingdings" pitchFamily="2" charset="2"/>
              <a:buNone/>
            </a:pPr>
            <a:r>
              <a:rPr lang="en-GB" dirty="0" smtClean="0">
                <a:latin typeface="Calibri" pitchFamily="34" charset="0"/>
              </a:rPr>
              <a:t>	</a:t>
            </a:r>
            <a:endParaRPr lang="en-US" dirty="0" smtClean="0">
              <a:latin typeface="Calibri" pitchFamily="34" charset="0"/>
            </a:endParaRPr>
          </a:p>
        </p:txBody>
      </p:sp>
      <p:pic>
        <p:nvPicPr>
          <p:cNvPr id="39938" name="Picture 2" descr="Image result for curren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7994" y="4117456"/>
            <a:ext cx="8136181" cy="232462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64676" y="1096242"/>
            <a:ext cx="2052228" cy="2076401"/>
            <a:chOff x="551384" y="3585575"/>
            <a:chExt cx="2052228" cy="2076401"/>
          </a:xfrm>
        </p:grpSpPr>
        <p:sp>
          <p:nvSpPr>
            <p:cNvPr id="9" name="Isosceles Triangle 8"/>
            <p:cNvSpPr/>
            <p:nvPr/>
          </p:nvSpPr>
          <p:spPr>
            <a:xfrm>
              <a:off x="551384" y="3585575"/>
              <a:ext cx="2052228" cy="2052228"/>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0" name="Straight Connector 9"/>
            <p:cNvCxnSpPr/>
            <p:nvPr/>
          </p:nvCxnSpPr>
          <p:spPr>
            <a:xfrm>
              <a:off x="551384" y="4725144"/>
              <a:ext cx="20522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20294" y="4877146"/>
              <a:ext cx="1114408" cy="784830"/>
            </a:xfrm>
            <a:prstGeom prst="rect">
              <a:avLst/>
            </a:prstGeom>
          </p:spPr>
          <p:txBody>
            <a:bodyPr wrap="none">
              <a:spAutoFit/>
            </a:bodyPr>
            <a:lstStyle/>
            <a:p>
              <a:pPr algn="ctr"/>
              <a:r>
                <a:rPr lang="en-GB" sz="4500" dirty="0" smtClean="0">
                  <a:solidFill>
                    <a:schemeClr val="bg1"/>
                  </a:solidFill>
                </a:rPr>
                <a:t>I </a:t>
              </a:r>
              <a:r>
                <a:rPr lang="en-GB" sz="4500" dirty="0">
                  <a:solidFill>
                    <a:schemeClr val="bg1"/>
                  </a:solidFill>
                </a:rPr>
                <a:t>x </a:t>
              </a:r>
              <a:r>
                <a:rPr lang="en-GB" sz="4500" dirty="0" smtClean="0">
                  <a:solidFill>
                    <a:schemeClr val="bg1"/>
                  </a:solidFill>
                </a:rPr>
                <a:t>t</a:t>
              </a:r>
              <a:endParaRPr lang="en-GB" sz="4500" dirty="0">
                <a:solidFill>
                  <a:schemeClr val="bg1"/>
                </a:solidFill>
              </a:endParaRPr>
            </a:p>
          </p:txBody>
        </p:sp>
        <p:sp>
          <p:nvSpPr>
            <p:cNvPr id="12" name="Rectangle 11"/>
            <p:cNvSpPr/>
            <p:nvPr/>
          </p:nvSpPr>
          <p:spPr>
            <a:xfrm>
              <a:off x="1305628" y="3988442"/>
              <a:ext cx="543739" cy="646331"/>
            </a:xfrm>
            <a:prstGeom prst="rect">
              <a:avLst/>
            </a:prstGeom>
          </p:spPr>
          <p:txBody>
            <a:bodyPr wrap="none">
              <a:spAutoFit/>
            </a:bodyPr>
            <a:lstStyle/>
            <a:p>
              <a:pPr algn="ctr"/>
              <a:r>
                <a:rPr lang="en-GB" sz="3600" dirty="0" smtClean="0">
                  <a:solidFill>
                    <a:schemeClr val="bg1"/>
                  </a:solidFill>
                </a:rPr>
                <a:t>Q</a:t>
              </a:r>
              <a:endParaRPr lang="en-GB" sz="3600" dirty="0">
                <a:solidFill>
                  <a:schemeClr val="bg1"/>
                </a:solidFill>
              </a:endParaRPr>
            </a:p>
          </p:txBody>
        </p:sp>
      </p:grpSp>
    </p:spTree>
    <p:custDataLst>
      <p:tags r:id="rId1"/>
    </p:custDataLst>
    <p:extLst>
      <p:ext uri="{BB962C8B-B14F-4D97-AF65-F5344CB8AC3E}">
        <p14:creationId xmlns:p14="http://schemas.microsoft.com/office/powerpoint/2010/main" val="2818216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Alternating Current</a:t>
            </a:r>
            <a:endParaRPr lang="en-GB" b="1" dirty="0"/>
          </a:p>
        </p:txBody>
      </p:sp>
      <p:sp>
        <p:nvSpPr>
          <p:cNvPr id="4" name="Freeform 3"/>
          <p:cNvSpPr/>
          <p:nvPr/>
        </p:nvSpPr>
        <p:spPr>
          <a:xfrm>
            <a:off x="1127449" y="1850486"/>
            <a:ext cx="3818623" cy="1668593"/>
          </a:xfrm>
          <a:custGeom>
            <a:avLst/>
            <a:gdLst>
              <a:gd name="connsiteX0" fmla="*/ 0 w 6053070"/>
              <a:gd name="connsiteY0" fmla="*/ 2021983 h 4101151"/>
              <a:gd name="connsiteX1" fmla="*/ 850005 w 6053070"/>
              <a:gd name="connsiteY1" fmla="*/ 4043967 h 4101151"/>
              <a:gd name="connsiteX2" fmla="*/ 1712890 w 6053070"/>
              <a:gd name="connsiteY2" fmla="*/ 25758 h 4101151"/>
              <a:gd name="connsiteX3" fmla="*/ 2588653 w 6053070"/>
              <a:gd name="connsiteY3" fmla="*/ 4018209 h 4101151"/>
              <a:gd name="connsiteX4" fmla="*/ 3451538 w 6053070"/>
              <a:gd name="connsiteY4" fmla="*/ 0 h 4101151"/>
              <a:gd name="connsiteX5" fmla="*/ 4340180 w 6053070"/>
              <a:gd name="connsiteY5" fmla="*/ 4018209 h 4101151"/>
              <a:gd name="connsiteX6" fmla="*/ 5203065 w 6053070"/>
              <a:gd name="connsiteY6" fmla="*/ 38637 h 4101151"/>
              <a:gd name="connsiteX7" fmla="*/ 6053070 w 6053070"/>
              <a:gd name="connsiteY7" fmla="*/ 1906074 h 4101151"/>
              <a:gd name="connsiteX8" fmla="*/ 6053070 w 6053070"/>
              <a:gd name="connsiteY8" fmla="*/ 1906074 h 410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3070" h="4101151">
                <a:moveTo>
                  <a:pt x="0" y="2021983"/>
                </a:moveTo>
                <a:cubicBezTo>
                  <a:pt x="282261" y="3199327"/>
                  <a:pt x="564523" y="4376671"/>
                  <a:pt x="850005" y="4043967"/>
                </a:cubicBezTo>
                <a:cubicBezTo>
                  <a:pt x="1135487" y="3711263"/>
                  <a:pt x="1423115" y="30051"/>
                  <a:pt x="1712890" y="25758"/>
                </a:cubicBezTo>
                <a:cubicBezTo>
                  <a:pt x="2002665" y="21465"/>
                  <a:pt x="2298878" y="4022502"/>
                  <a:pt x="2588653" y="4018209"/>
                </a:cubicBezTo>
                <a:cubicBezTo>
                  <a:pt x="2878428" y="4013916"/>
                  <a:pt x="3159617" y="0"/>
                  <a:pt x="3451538" y="0"/>
                </a:cubicBezTo>
                <a:cubicBezTo>
                  <a:pt x="3743459" y="0"/>
                  <a:pt x="4048259" y="4011770"/>
                  <a:pt x="4340180" y="4018209"/>
                </a:cubicBezTo>
                <a:cubicBezTo>
                  <a:pt x="4632101" y="4024648"/>
                  <a:pt x="4917583" y="390659"/>
                  <a:pt x="5203065" y="38637"/>
                </a:cubicBezTo>
                <a:cubicBezTo>
                  <a:pt x="5488547" y="-313385"/>
                  <a:pt x="6053070" y="1906074"/>
                  <a:pt x="6053070" y="1906074"/>
                </a:cubicBezTo>
                <a:lnTo>
                  <a:pt x="6053070" y="1906074"/>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cxnSp>
        <p:nvCxnSpPr>
          <p:cNvPr id="5" name="Straight Connector 4"/>
          <p:cNvCxnSpPr>
            <a:stCxn id="4" idx="0"/>
          </p:cNvCxnSpPr>
          <p:nvPr/>
        </p:nvCxnSpPr>
        <p:spPr>
          <a:xfrm>
            <a:off x="1127449" y="2673148"/>
            <a:ext cx="3818623"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V="1">
            <a:off x="1127447" y="1634461"/>
            <a:ext cx="0" cy="216024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1123320" y="5049412"/>
            <a:ext cx="3818623"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1123318" y="4010725"/>
            <a:ext cx="0" cy="216024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127449" y="4586789"/>
            <a:ext cx="3818623"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911424" y="1413008"/>
            <a:ext cx="4464496" cy="252028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itle 1"/>
          <p:cNvSpPr txBox="1">
            <a:spLocks/>
          </p:cNvSpPr>
          <p:nvPr/>
        </p:nvSpPr>
        <p:spPr>
          <a:xfrm>
            <a:off x="6001625" y="3064964"/>
            <a:ext cx="5591945" cy="1800200"/>
          </a:xfrm>
          <a:prstGeom prst="rect">
            <a:avLst/>
          </a:prstGeom>
          <a:ln>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3200" dirty="0" smtClean="0"/>
              <a:t>Frequency (Hz) = 1 ÷ time period</a:t>
            </a:r>
            <a:endParaRPr lang="en-GB" sz="3200" dirty="0"/>
          </a:p>
        </p:txBody>
      </p:sp>
      <p:sp>
        <p:nvSpPr>
          <p:cNvPr id="14" name="TextBox 13"/>
          <p:cNvSpPr txBox="1"/>
          <p:nvPr/>
        </p:nvSpPr>
        <p:spPr>
          <a:xfrm rot="16200000">
            <a:off x="155342" y="2452135"/>
            <a:ext cx="1080120" cy="369332"/>
          </a:xfrm>
          <a:prstGeom prst="rect">
            <a:avLst/>
          </a:prstGeom>
          <a:noFill/>
        </p:spPr>
        <p:txBody>
          <a:bodyPr wrap="square" rtlCol="0">
            <a:spAutoFit/>
          </a:bodyPr>
          <a:lstStyle/>
          <a:p>
            <a:r>
              <a:rPr lang="en-GB" dirty="0" smtClean="0"/>
              <a:t>Voltage</a:t>
            </a:r>
            <a:endParaRPr lang="en-GB" dirty="0"/>
          </a:p>
        </p:txBody>
      </p:sp>
      <p:sp>
        <p:nvSpPr>
          <p:cNvPr id="15" name="TextBox 14"/>
          <p:cNvSpPr txBox="1"/>
          <p:nvPr/>
        </p:nvSpPr>
        <p:spPr>
          <a:xfrm>
            <a:off x="4223792" y="2673148"/>
            <a:ext cx="1080120" cy="369332"/>
          </a:xfrm>
          <a:prstGeom prst="rect">
            <a:avLst/>
          </a:prstGeom>
          <a:noFill/>
        </p:spPr>
        <p:txBody>
          <a:bodyPr wrap="square" rtlCol="0">
            <a:spAutoFit/>
          </a:bodyPr>
          <a:lstStyle/>
          <a:p>
            <a:r>
              <a:rPr lang="en-GB" dirty="0" smtClean="0"/>
              <a:t>Time</a:t>
            </a:r>
            <a:endParaRPr lang="en-GB" dirty="0"/>
          </a:p>
        </p:txBody>
      </p:sp>
    </p:spTree>
    <p:custDataLst>
      <p:tags r:id="rId1"/>
    </p:custDataLst>
    <p:extLst>
      <p:ext uri="{BB962C8B-B14F-4D97-AF65-F5344CB8AC3E}">
        <p14:creationId xmlns:p14="http://schemas.microsoft.com/office/powerpoint/2010/main" val="1683361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u="sng" dirty="0" smtClean="0"/>
              <a:t>Direct current vs alternating current</a:t>
            </a:r>
            <a:endParaRPr lang="en-GB"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588" y="1380757"/>
            <a:ext cx="7416824" cy="5562618"/>
          </a:xfrm>
          <a:prstGeom prst="rect">
            <a:avLst/>
          </a:prstGeom>
        </p:spPr>
      </p:pic>
    </p:spTree>
    <p:extLst>
      <p:ext uri="{BB962C8B-B14F-4D97-AF65-F5344CB8AC3E}">
        <p14:creationId xmlns:p14="http://schemas.microsoft.com/office/powerpoint/2010/main" val="468545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42" y="116631"/>
            <a:ext cx="8442086" cy="676854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733" y="2780928"/>
            <a:ext cx="8034402" cy="284746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19936" y="1340768"/>
            <a:ext cx="2736304" cy="1800200"/>
          </a:xfrm>
        </p:spPr>
        <p:txBody>
          <a:bodyPr>
            <a:normAutofit/>
          </a:bodyPr>
          <a:lstStyle/>
          <a:p>
            <a:r>
              <a:rPr lang="en-GB" sz="1800" dirty="0" smtClean="0"/>
              <a:t>Frequency = 1/time period</a:t>
            </a:r>
            <a:endParaRPr lang="en-GB" sz="1800" dirty="0"/>
          </a:p>
        </p:txBody>
      </p:sp>
    </p:spTree>
    <p:custDataLst>
      <p:tags r:id="rId1"/>
    </p:custDataLst>
    <p:extLst>
      <p:ext uri="{BB962C8B-B14F-4D97-AF65-F5344CB8AC3E}">
        <p14:creationId xmlns:p14="http://schemas.microsoft.com/office/powerpoint/2010/main" val="7507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35360" y="116631"/>
            <a:ext cx="9505056" cy="6716148"/>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48444" y="2276872"/>
            <a:ext cx="11895112" cy="1264658"/>
          </a:xfrm>
          <a:prstGeom prst="rect">
            <a:avLst/>
          </a:prstGeom>
          <a:ln>
            <a:solidFill>
              <a:srgbClr val="FF0000"/>
            </a:solidFill>
          </a:ln>
        </p:spPr>
      </p:pic>
    </p:spTree>
    <p:extLst>
      <p:ext uri="{BB962C8B-B14F-4D97-AF65-F5344CB8AC3E}">
        <p14:creationId xmlns:p14="http://schemas.microsoft.com/office/powerpoint/2010/main" val="18105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205" y="0"/>
            <a:ext cx="11015557" cy="626416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693683" y="833839"/>
            <a:ext cx="11316521" cy="5895821"/>
          </a:xfrm>
          <a:prstGeom prst="rect">
            <a:avLst/>
          </a:prstGeom>
          <a:ln>
            <a:solidFill>
              <a:schemeClr val="accent1"/>
            </a:solidFill>
          </a:ln>
        </p:spPr>
      </p:pic>
      <p:sp>
        <p:nvSpPr>
          <p:cNvPr id="6" name="Rectangle 5"/>
          <p:cNvSpPr/>
          <p:nvPr/>
        </p:nvSpPr>
        <p:spPr>
          <a:xfrm>
            <a:off x="838200" y="2427890"/>
            <a:ext cx="10922876" cy="1439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64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02" t="23477" r="20355" b="26234"/>
          <a:stretch/>
        </p:blipFill>
        <p:spPr bwMode="auto">
          <a:xfrm>
            <a:off x="1010683" y="1124744"/>
            <a:ext cx="980847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03513" y="225515"/>
            <a:ext cx="4211409" cy="646331"/>
          </a:xfrm>
          <a:prstGeom prst="rect">
            <a:avLst/>
          </a:prstGeom>
          <a:noFill/>
        </p:spPr>
        <p:txBody>
          <a:bodyPr wrap="none" rtlCol="0">
            <a:spAutoFit/>
          </a:bodyPr>
          <a:lstStyle/>
          <a:p>
            <a:r>
              <a:rPr lang="en-GB" sz="3600" b="1" dirty="0"/>
              <a:t>The three-pin plug</a:t>
            </a:r>
          </a:p>
        </p:txBody>
      </p:sp>
    </p:spTree>
    <p:custDataLst>
      <p:tags r:id="rId1"/>
    </p:custDataLst>
    <p:extLst>
      <p:ext uri="{BB962C8B-B14F-4D97-AF65-F5344CB8AC3E}">
        <p14:creationId xmlns:p14="http://schemas.microsoft.com/office/powerpoint/2010/main" val="5662185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76000" y="440768"/>
            <a:ext cx="8640000" cy="900000"/>
          </a:xfrm>
          <a:noFill/>
        </p:spPr>
        <p:txBody>
          <a:bodyPr>
            <a:normAutofit/>
          </a:bodyPr>
          <a:lstStyle/>
          <a:p>
            <a:pPr algn="ctr"/>
            <a:r>
              <a:rPr lang="en-GB" b="1" u="sng" dirty="0" smtClean="0"/>
              <a:t>Components of a plug and cable</a:t>
            </a:r>
          </a:p>
        </p:txBody>
      </p:sp>
      <p:sp>
        <p:nvSpPr>
          <p:cNvPr id="7" name="TextBox 6"/>
          <p:cNvSpPr txBox="1"/>
          <p:nvPr/>
        </p:nvSpPr>
        <p:spPr>
          <a:xfrm>
            <a:off x="5711564" y="1921478"/>
            <a:ext cx="5539046" cy="4893647"/>
          </a:xfrm>
          <a:prstGeom prst="rect">
            <a:avLst/>
          </a:prstGeom>
          <a:noFill/>
        </p:spPr>
        <p:txBody>
          <a:bodyPr wrap="square" rtlCol="0">
            <a:spAutoFit/>
          </a:bodyPr>
          <a:lstStyle/>
          <a:p>
            <a:pPr marL="514350" indent="-514350">
              <a:buAutoNum type="arabicParenR"/>
            </a:pPr>
            <a:r>
              <a:rPr lang="en-GB" sz="2600" b="1" dirty="0">
                <a:solidFill>
                  <a:schemeClr val="bg2">
                    <a:lumMod val="50000"/>
                  </a:schemeClr>
                </a:solidFill>
              </a:rPr>
              <a:t>Live wire (brown) </a:t>
            </a:r>
            <a:r>
              <a:rPr lang="en-GB" sz="2600" dirty="0"/>
              <a:t>– This carries the current to the appliance. Touching this can be deadly!</a:t>
            </a:r>
          </a:p>
          <a:p>
            <a:pPr marL="514350" indent="-514350">
              <a:buAutoNum type="arabicParenR"/>
            </a:pPr>
            <a:r>
              <a:rPr lang="en-GB" sz="2600" b="1" dirty="0">
                <a:solidFill>
                  <a:srgbClr val="00B0F0"/>
                </a:solidFill>
              </a:rPr>
              <a:t>Neutral wire (blue</a:t>
            </a:r>
            <a:r>
              <a:rPr lang="en-GB" sz="2600" dirty="0">
                <a:solidFill>
                  <a:srgbClr val="00B0F0"/>
                </a:solidFill>
              </a:rPr>
              <a:t>) </a:t>
            </a:r>
            <a:r>
              <a:rPr lang="en-GB" sz="2600" dirty="0"/>
              <a:t>– This completes the circuit and is usually at 0V</a:t>
            </a:r>
          </a:p>
          <a:p>
            <a:pPr marL="514350" indent="-514350">
              <a:buAutoNum type="arabicParenR"/>
            </a:pPr>
            <a:r>
              <a:rPr lang="en-GB" sz="2600" b="1" dirty="0">
                <a:solidFill>
                  <a:srgbClr val="92D050"/>
                </a:solidFill>
              </a:rPr>
              <a:t>Earth </a:t>
            </a:r>
            <a:r>
              <a:rPr lang="en-GB" sz="2600" b="1" dirty="0">
                <a:solidFill>
                  <a:srgbClr val="FFFF00"/>
                </a:solidFill>
              </a:rPr>
              <a:t>wire</a:t>
            </a:r>
            <a:r>
              <a:rPr lang="en-GB" sz="2600" b="1" dirty="0">
                <a:solidFill>
                  <a:srgbClr val="92D050"/>
                </a:solidFill>
              </a:rPr>
              <a:t> (green/</a:t>
            </a:r>
            <a:r>
              <a:rPr lang="en-GB" sz="2600" b="1" dirty="0">
                <a:solidFill>
                  <a:srgbClr val="FFFF00"/>
                </a:solidFill>
              </a:rPr>
              <a:t>yellow</a:t>
            </a:r>
            <a:r>
              <a:rPr lang="en-GB" sz="2600" dirty="0"/>
              <a:t>) – This ‘earths’ the appliance in case one of the wires touches the casing</a:t>
            </a:r>
          </a:p>
          <a:p>
            <a:pPr marL="514350" indent="-514350">
              <a:buAutoNum type="arabicParenR"/>
            </a:pPr>
            <a:r>
              <a:rPr lang="en-GB" sz="2600" b="1" dirty="0">
                <a:solidFill>
                  <a:srgbClr val="FF0000"/>
                </a:solidFill>
              </a:rPr>
              <a:t>Fuse</a:t>
            </a:r>
            <a:r>
              <a:rPr lang="en-GB" sz="2600" dirty="0">
                <a:solidFill>
                  <a:srgbClr val="FF0000"/>
                </a:solidFill>
              </a:rPr>
              <a:t> </a:t>
            </a:r>
            <a:r>
              <a:rPr lang="en-GB" sz="2600" dirty="0"/>
              <a:t>– This stops the flow of current if it gets too high</a:t>
            </a:r>
          </a:p>
        </p:txBody>
      </p:sp>
      <p:pic>
        <p:nvPicPr>
          <p:cNvPr id="4098" name="Picture 2" descr="http://www.bbc.co.uk/schools/gcsebitesize/science/images/68_wiring_a_plu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31" y="1501064"/>
            <a:ext cx="4588417" cy="51568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5286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5566"/>
            <a:ext cx="8517632" cy="1143000"/>
          </a:xfrm>
        </p:spPr>
        <p:txBody>
          <a:bodyPr/>
          <a:lstStyle/>
          <a:p>
            <a:pPr algn="l"/>
            <a:r>
              <a:rPr lang="en-GB" b="1" u="sng" dirty="0" smtClean="0"/>
              <a:t>The Earth Wire</a:t>
            </a:r>
            <a:endParaRPr lang="en-GB" b="1" u="sng" dirty="0"/>
          </a:p>
        </p:txBody>
      </p:sp>
      <p:sp>
        <p:nvSpPr>
          <p:cNvPr id="3" name="Content Placeholder 2"/>
          <p:cNvSpPr>
            <a:spLocks noGrp="1"/>
          </p:cNvSpPr>
          <p:nvPr>
            <p:ph idx="1"/>
          </p:nvPr>
        </p:nvSpPr>
        <p:spPr>
          <a:xfrm>
            <a:off x="1337574" y="1107434"/>
            <a:ext cx="5328592" cy="5372962"/>
          </a:xfrm>
        </p:spPr>
        <p:txBody>
          <a:bodyPr>
            <a:normAutofit fontScale="92500"/>
          </a:bodyPr>
          <a:lstStyle/>
          <a:p>
            <a:pPr marL="0" indent="0">
              <a:buNone/>
            </a:pPr>
            <a:r>
              <a:rPr lang="en-GB" sz="2800" dirty="0"/>
              <a:t>Many electrical appliances have metal cases. The </a:t>
            </a:r>
            <a:r>
              <a:rPr lang="en-GB" sz="2800" b="1" dirty="0"/>
              <a:t>earth wire</a:t>
            </a:r>
            <a:r>
              <a:rPr lang="en-GB" sz="2800" dirty="0"/>
              <a:t> creates a </a:t>
            </a:r>
            <a:r>
              <a:rPr lang="en-GB" sz="2800" b="1" dirty="0"/>
              <a:t>safe route</a:t>
            </a:r>
            <a:r>
              <a:rPr lang="en-GB" sz="2800" dirty="0"/>
              <a:t> for the current to flow through if the live wire touches the casing.</a:t>
            </a:r>
          </a:p>
          <a:p>
            <a:pPr marL="0" indent="0">
              <a:buNone/>
            </a:pPr>
            <a:endParaRPr lang="en-GB" sz="2800" dirty="0"/>
          </a:p>
          <a:p>
            <a:pPr marL="0" indent="0">
              <a:buNone/>
            </a:pPr>
            <a:r>
              <a:rPr lang="en-GB" sz="2800" dirty="0"/>
              <a:t>Some appliances (hairdryers, vacuum cleaners) don’t have an earth wire.</a:t>
            </a:r>
          </a:p>
          <a:p>
            <a:pPr marL="0" indent="0">
              <a:buNone/>
            </a:pPr>
            <a:endParaRPr lang="en-GB" sz="2800" dirty="0"/>
          </a:p>
          <a:p>
            <a:pPr marL="0" indent="0" algn="ctr">
              <a:buNone/>
            </a:pPr>
            <a:endParaRPr lang="en-GB" sz="4400" b="1" dirty="0" smtClean="0"/>
          </a:p>
          <a:p>
            <a:pPr marL="0" indent="0" algn="ctr">
              <a:buNone/>
            </a:pPr>
            <a:r>
              <a:rPr lang="en-GB" sz="4400" b="1" dirty="0" smtClean="0"/>
              <a:t>This </a:t>
            </a:r>
            <a:r>
              <a:rPr lang="en-GB" sz="4400" b="1" dirty="0" smtClean="0"/>
              <a:t>is because they are DOUBLE INSULATED</a:t>
            </a:r>
            <a:endParaRPr lang="en-GB" sz="4400" b="1" dirty="0"/>
          </a:p>
        </p:txBody>
      </p:sp>
      <p:pic>
        <p:nvPicPr>
          <p:cNvPr id="4098" name="Picture 2" descr="close up of the cooker shows the live, neutral and earth wires going into the mains, and an extra wire coming from the earth socket connecting to the ca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129" y="188640"/>
            <a:ext cx="3338953" cy="40924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small square inside a larger squar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760" r="37711"/>
          <a:stretch/>
        </p:blipFill>
        <p:spPr bwMode="auto">
          <a:xfrm>
            <a:off x="7969511" y="4437113"/>
            <a:ext cx="1896187" cy="22232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48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046"/>
            <a:ext cx="10515600" cy="1325563"/>
          </a:xfrm>
        </p:spPr>
        <p:txBody>
          <a:bodyPr>
            <a:normAutofit/>
          </a:bodyPr>
          <a:lstStyle/>
          <a:p>
            <a:r>
              <a:rPr lang="en-GB" u="sng" dirty="0" smtClean="0"/>
              <a:t>How does the Earth wire protect us from electric shock</a:t>
            </a:r>
            <a:endParaRPr lang="en-GB" u="sng" dirty="0"/>
          </a:p>
        </p:txBody>
      </p:sp>
      <p:pic>
        <p:nvPicPr>
          <p:cNvPr id="5" name="Content Placeholder 4" descr="add2 OS:Users:add2:Desktop:Large Batch PNG:AQA Physics Bump up your grade P1-P2, P4-P12:oxo_AQA16_P502_bu01_awfg03.png"/>
          <p:cNvPicPr>
            <a:picLocks noGrp="1"/>
          </p:cNvPicPr>
          <p:nvPr>
            <p:ph idx="1"/>
          </p:nvPr>
        </p:nvPicPr>
        <p:blipFill rotWithShape="1">
          <a:blip r:embed="rId2">
            <a:extLst>
              <a:ext uri="{28A0092B-C50C-407E-A947-70E740481C1C}">
                <a14:useLocalDpi xmlns:a14="http://schemas.microsoft.com/office/drawing/2010/main" val="0"/>
              </a:ext>
            </a:extLst>
          </a:blip>
          <a:srcRect t="49867"/>
          <a:stretch/>
        </p:blipFill>
        <p:spPr bwMode="auto">
          <a:xfrm>
            <a:off x="419708" y="1492741"/>
            <a:ext cx="11352584" cy="4819674"/>
          </a:xfrm>
          <a:prstGeom prst="rect">
            <a:avLst/>
          </a:prstGeom>
          <a:noFill/>
          <a:ln>
            <a:solidFill>
              <a:srgbClr val="00B0F0"/>
            </a:solidFill>
          </a:ln>
          <a:extLst>
            <a:ext uri="{53640926-AAD7-44D8-BBD7-CCE9431645EC}">
              <a14:shadowObscured xmlns:a14="http://schemas.microsoft.com/office/drawing/2010/main"/>
            </a:ext>
          </a:extLst>
        </p:spPr>
      </p:pic>
      <p:sp>
        <p:nvSpPr>
          <p:cNvPr id="4" name="Rounded Rectangle 3"/>
          <p:cNvSpPr/>
          <p:nvPr/>
        </p:nvSpPr>
        <p:spPr>
          <a:xfrm>
            <a:off x="7176120" y="947155"/>
            <a:ext cx="239426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Normally current comes in from the live and leaves through the neutral</a:t>
            </a:r>
            <a:endParaRPr lang="en-GB" dirty="0"/>
          </a:p>
        </p:txBody>
      </p:sp>
      <p:cxnSp>
        <p:nvCxnSpPr>
          <p:cNvPr id="7" name="Straight Arrow Connector 6"/>
          <p:cNvCxnSpPr>
            <a:stCxn id="4" idx="1"/>
          </p:cNvCxnSpPr>
          <p:nvPr/>
        </p:nvCxnSpPr>
        <p:spPr>
          <a:xfrm flipH="1">
            <a:off x="4511824" y="1631231"/>
            <a:ext cx="2664296" cy="18697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2"/>
          </p:cNvCxnSpPr>
          <p:nvPr/>
        </p:nvCxnSpPr>
        <p:spPr>
          <a:xfrm>
            <a:off x="8373253" y="2315307"/>
            <a:ext cx="171019" cy="23378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050106" y="5489848"/>
            <a:ext cx="2520280" cy="136815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dirty="0" smtClean="0"/>
              <a:t>If the live wire </a:t>
            </a:r>
            <a:r>
              <a:rPr lang="en-GB" b="1" u="sng" dirty="0" smtClean="0"/>
              <a:t>touches</a:t>
            </a:r>
            <a:r>
              <a:rPr lang="en-GB" dirty="0" smtClean="0"/>
              <a:t> the metal casing, the Earth wire is used to conduct the current away</a:t>
            </a:r>
            <a:endParaRPr lang="en-GB" dirty="0"/>
          </a:p>
        </p:txBody>
      </p:sp>
      <p:sp>
        <p:nvSpPr>
          <p:cNvPr id="12" name="Rounded Rectangle 11"/>
          <p:cNvSpPr/>
          <p:nvPr/>
        </p:nvSpPr>
        <p:spPr>
          <a:xfrm>
            <a:off x="138088" y="1043906"/>
            <a:ext cx="2520280" cy="136815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smtClean="0"/>
              <a:t>This will massively increase the current running through the fuse, the fuse melts and breaks the circuit</a:t>
            </a:r>
            <a:endParaRPr lang="en-GB" dirty="0"/>
          </a:p>
        </p:txBody>
      </p:sp>
      <p:cxnSp>
        <p:nvCxnSpPr>
          <p:cNvPr id="13" name="Straight Arrow Connector 12"/>
          <p:cNvCxnSpPr>
            <a:stCxn id="11" idx="0"/>
          </p:cNvCxnSpPr>
          <p:nvPr/>
        </p:nvCxnSpPr>
        <p:spPr>
          <a:xfrm flipV="1">
            <a:off x="8310246" y="5157192"/>
            <a:ext cx="1260140" cy="33265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a:stCxn id="12" idx="3"/>
          </p:cNvCxnSpPr>
          <p:nvPr/>
        </p:nvCxnSpPr>
        <p:spPr>
          <a:xfrm>
            <a:off x="2658368" y="1727982"/>
            <a:ext cx="917352" cy="177302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421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344" y="116632"/>
            <a:ext cx="11672298" cy="11377264"/>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715" y="692696"/>
            <a:ext cx="12060416" cy="5112568"/>
          </a:xfrm>
          <a:prstGeom prst="rect">
            <a:avLst/>
          </a:prstGeom>
          <a:ln>
            <a:solidFill>
              <a:srgbClr val="FF0000"/>
            </a:solidFill>
          </a:ln>
        </p:spPr>
      </p:pic>
    </p:spTree>
    <p:extLst>
      <p:ext uri="{BB962C8B-B14F-4D97-AF65-F5344CB8AC3E}">
        <p14:creationId xmlns:p14="http://schemas.microsoft.com/office/powerpoint/2010/main" val="24997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 y="-1"/>
            <a:ext cx="10758487" cy="5999925"/>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272082" y="1825625"/>
            <a:ext cx="11789688" cy="4929407"/>
          </a:xfrm>
          <a:prstGeom prst="rect">
            <a:avLst/>
          </a:prstGeom>
          <a:ln>
            <a:solidFill>
              <a:schemeClr val="accent1"/>
            </a:solidFill>
          </a:ln>
        </p:spPr>
      </p:pic>
    </p:spTree>
    <p:extLst>
      <p:ext uri="{BB962C8B-B14F-4D97-AF65-F5344CB8AC3E}">
        <p14:creationId xmlns:p14="http://schemas.microsoft.com/office/powerpoint/2010/main" val="25247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8769" y="74064"/>
            <a:ext cx="7870114" cy="6466337"/>
          </a:xfrm>
          <a:prstGeom prst="rect">
            <a:avLst/>
          </a:prstGeom>
          <a:ln>
            <a:solidFill>
              <a:schemeClr val="accent1"/>
            </a:solidFill>
          </a:ln>
        </p:spPr>
      </p:pic>
    </p:spTree>
    <p:extLst>
      <p:ext uri="{BB962C8B-B14F-4D97-AF65-F5344CB8AC3E}">
        <p14:creationId xmlns:p14="http://schemas.microsoft.com/office/powerpoint/2010/main" val="3661586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GB" b="1" u="sng" dirty="0" smtClean="0">
                <a:latin typeface="+mn-lt"/>
              </a:rPr>
              <a:t>Calculating Power</a:t>
            </a:r>
          </a:p>
        </p:txBody>
      </p:sp>
      <p:pic>
        <p:nvPicPr>
          <p:cNvPr id="10243" name="Picture 4" descr="FormulaPow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78" y="3819773"/>
            <a:ext cx="3528392" cy="28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Grp="1" noChangeArrowheads="1"/>
          </p:cNvSpPr>
          <p:nvPr>
            <p:ph type="body" idx="1"/>
          </p:nvPr>
        </p:nvSpPr>
        <p:spPr>
          <a:xfrm>
            <a:off x="609600" y="1959237"/>
            <a:ext cx="10972800" cy="4123518"/>
          </a:xfrm>
        </p:spPr>
        <p:txBody>
          <a:bodyPr/>
          <a:lstStyle/>
          <a:p>
            <a:pPr eaLnBrk="1" hangingPunct="1"/>
            <a:r>
              <a:rPr lang="en-GB" dirty="0" smtClean="0"/>
              <a:t>This </a:t>
            </a:r>
            <a:r>
              <a:rPr lang="en-GB" dirty="0"/>
              <a:t>is a very useful equation, it will help you working out the current through any appliance knowing the </a:t>
            </a:r>
            <a:r>
              <a:rPr lang="en-GB" dirty="0" smtClean="0"/>
              <a:t>power. We can calculate power in </a:t>
            </a:r>
            <a:r>
              <a:rPr lang="en-GB" b="1" u="sng" dirty="0" smtClean="0"/>
              <a:t>two</a:t>
            </a:r>
            <a:r>
              <a:rPr lang="en-GB" dirty="0" smtClean="0"/>
              <a:t> ways.</a:t>
            </a:r>
            <a:endParaRPr lang="en-GB" u="sng" dirty="0"/>
          </a:p>
          <a:p>
            <a:pPr eaLnBrk="1" hangingPunct="1"/>
            <a:endParaRPr lang="en-GB" sz="2800" dirty="0"/>
          </a:p>
        </p:txBody>
      </p:sp>
      <p:sp>
        <p:nvSpPr>
          <p:cNvPr id="2" name="Rectangle 1"/>
          <p:cNvSpPr/>
          <p:nvPr/>
        </p:nvSpPr>
        <p:spPr>
          <a:xfrm>
            <a:off x="136240" y="3324356"/>
            <a:ext cx="582473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GB" dirty="0" smtClean="0"/>
              <a:t>Power (watts) = Current (amps) x Potential Difference (volts)</a:t>
            </a:r>
            <a:endParaRPr lang="en-GB" dirty="0"/>
          </a:p>
        </p:txBody>
      </p:sp>
      <p:sp>
        <p:nvSpPr>
          <p:cNvPr id="8" name="Rectangle 7"/>
          <p:cNvSpPr/>
          <p:nvPr/>
        </p:nvSpPr>
        <p:spPr>
          <a:xfrm>
            <a:off x="6955453" y="3324356"/>
            <a:ext cx="5100307"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GB" dirty="0" smtClean="0"/>
              <a:t>Power (watts) = Current</a:t>
            </a:r>
            <a:r>
              <a:rPr lang="en-GB" baseline="30000" dirty="0" smtClean="0"/>
              <a:t>2</a:t>
            </a:r>
            <a:r>
              <a:rPr lang="en-GB" dirty="0" smtClean="0"/>
              <a:t> (amps) x Resistance (ohms)</a:t>
            </a:r>
            <a:endParaRPr lang="en-GB" dirty="0"/>
          </a:p>
        </p:txBody>
      </p:sp>
      <p:grpSp>
        <p:nvGrpSpPr>
          <p:cNvPr id="5" name="Group 4"/>
          <p:cNvGrpSpPr/>
          <p:nvPr/>
        </p:nvGrpSpPr>
        <p:grpSpPr>
          <a:xfrm>
            <a:off x="7928689" y="3819773"/>
            <a:ext cx="3528392" cy="2837263"/>
            <a:chOff x="7928689" y="3819773"/>
            <a:chExt cx="3528392" cy="2837263"/>
          </a:xfrm>
        </p:grpSpPr>
        <p:pic>
          <p:nvPicPr>
            <p:cNvPr id="6" name="Picture 4" descr="FormulaPow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689" y="3819773"/>
              <a:ext cx="3528392" cy="28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331668" y="5696607"/>
              <a:ext cx="388883" cy="386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B050"/>
                  </a:solidFill>
                </a:rPr>
                <a:t>2</a:t>
              </a:r>
              <a:endParaRPr lang="en-GB" dirty="0">
                <a:solidFill>
                  <a:srgbClr val="00B050"/>
                </a:solidFill>
              </a:endParaRPr>
            </a:p>
          </p:txBody>
        </p:sp>
        <p:sp>
          <p:nvSpPr>
            <p:cNvPr id="4" name="Rectangle 3"/>
            <p:cNvSpPr/>
            <p:nvPr/>
          </p:nvSpPr>
          <p:spPr>
            <a:xfrm>
              <a:off x="8748861" y="5668293"/>
              <a:ext cx="756745" cy="725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smtClean="0">
                  <a:solidFill>
                    <a:srgbClr val="FF0000"/>
                  </a:solidFill>
                </a:rPr>
                <a:t>R</a:t>
              </a:r>
              <a:endParaRPr lang="en-GB" sz="3600" b="1" dirty="0">
                <a:solidFill>
                  <a:srgbClr val="FF0000"/>
                </a:solidFill>
              </a:endParaRPr>
            </a:p>
          </p:txBody>
        </p:sp>
      </p:grpSp>
    </p:spTree>
    <p:custDataLst>
      <p:tags r:id="rId1"/>
    </p:custDataLst>
    <p:extLst>
      <p:ext uri="{BB962C8B-B14F-4D97-AF65-F5344CB8AC3E}">
        <p14:creationId xmlns:p14="http://schemas.microsoft.com/office/powerpoint/2010/main" val="2574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869214" cy="6735832"/>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229710" y="603844"/>
            <a:ext cx="10762265" cy="6131988"/>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533461" y="2588445"/>
            <a:ext cx="11574128" cy="4214856"/>
          </a:xfrm>
          <a:prstGeom prst="rect">
            <a:avLst/>
          </a:prstGeom>
          <a:ln>
            <a:solidFill>
              <a:schemeClr val="accent1"/>
            </a:solidFill>
          </a:ln>
        </p:spPr>
      </p:pic>
    </p:spTree>
    <p:extLst>
      <p:ext uri="{BB962C8B-B14F-4D97-AF65-F5344CB8AC3E}">
        <p14:creationId xmlns:p14="http://schemas.microsoft.com/office/powerpoint/2010/main" val="424521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GB" b="1" u="sng" dirty="0" smtClean="0">
                <a:latin typeface="+mn-lt"/>
              </a:rPr>
              <a:t>Calculating </a:t>
            </a:r>
            <a:r>
              <a:rPr lang="en-GB" b="1" u="sng" dirty="0" smtClean="0">
                <a:latin typeface="+mn-lt"/>
              </a:rPr>
              <a:t>energy transferred</a:t>
            </a:r>
            <a:endParaRPr lang="en-GB" b="1" u="sng" dirty="0" smtClean="0">
              <a:latin typeface="+mn-lt"/>
            </a:endParaRPr>
          </a:p>
        </p:txBody>
      </p:sp>
      <p:sp>
        <p:nvSpPr>
          <p:cNvPr id="10244" name="Rectangle 6"/>
          <p:cNvSpPr>
            <a:spLocks noGrp="1" noChangeArrowheads="1"/>
          </p:cNvSpPr>
          <p:nvPr>
            <p:ph type="body" idx="1"/>
          </p:nvPr>
        </p:nvSpPr>
        <p:spPr>
          <a:xfrm>
            <a:off x="609600" y="1959237"/>
            <a:ext cx="10972800" cy="4123518"/>
          </a:xfrm>
        </p:spPr>
        <p:txBody>
          <a:bodyPr/>
          <a:lstStyle/>
          <a:p>
            <a:pPr marL="0" indent="0" algn="ctr" eaLnBrk="1" hangingPunct="1">
              <a:buNone/>
            </a:pPr>
            <a:r>
              <a:rPr lang="en-GB" dirty="0" smtClean="0"/>
              <a:t>Energy transferred in a circuit can be calculated in 2 ways:</a:t>
            </a:r>
            <a:endParaRPr lang="en-GB" dirty="0"/>
          </a:p>
          <a:p>
            <a:pPr eaLnBrk="1" hangingPunct="1"/>
            <a:endParaRPr lang="en-GB" sz="2800" dirty="0"/>
          </a:p>
        </p:txBody>
      </p:sp>
      <p:sp>
        <p:nvSpPr>
          <p:cNvPr id="2" name="Rectangle 1"/>
          <p:cNvSpPr/>
          <p:nvPr/>
        </p:nvSpPr>
        <p:spPr>
          <a:xfrm>
            <a:off x="136240" y="3324356"/>
            <a:ext cx="626716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GB" dirty="0" smtClean="0"/>
              <a:t>Energy (joules) </a:t>
            </a:r>
            <a:r>
              <a:rPr lang="en-GB" dirty="0" smtClean="0"/>
              <a:t>= </a:t>
            </a:r>
            <a:r>
              <a:rPr lang="en-GB" dirty="0" smtClean="0"/>
              <a:t>Charge (coulombs) </a:t>
            </a:r>
            <a:r>
              <a:rPr lang="en-GB" dirty="0" smtClean="0"/>
              <a:t>x Potential Difference (volts)</a:t>
            </a:r>
            <a:endParaRPr lang="en-GB" dirty="0"/>
          </a:p>
        </p:txBody>
      </p:sp>
      <p:sp>
        <p:nvSpPr>
          <p:cNvPr id="8" name="Rectangle 7"/>
          <p:cNvSpPr/>
          <p:nvPr/>
        </p:nvSpPr>
        <p:spPr>
          <a:xfrm>
            <a:off x="7244117" y="3324356"/>
            <a:ext cx="4722127"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GB" dirty="0" smtClean="0"/>
              <a:t>Energy (joules) </a:t>
            </a:r>
            <a:r>
              <a:rPr lang="en-GB" dirty="0" smtClean="0"/>
              <a:t>= </a:t>
            </a:r>
            <a:r>
              <a:rPr lang="en-GB" dirty="0" smtClean="0"/>
              <a:t>Power (watts) </a:t>
            </a:r>
            <a:r>
              <a:rPr lang="en-GB" dirty="0" smtClean="0"/>
              <a:t>x </a:t>
            </a:r>
            <a:r>
              <a:rPr lang="en-GB" dirty="0" smtClean="0"/>
              <a:t>Time (seconds)</a:t>
            </a:r>
            <a:endParaRPr lang="en-GB" dirty="0"/>
          </a:p>
        </p:txBody>
      </p:sp>
      <p:grpSp>
        <p:nvGrpSpPr>
          <p:cNvPr id="10" name="Group 9"/>
          <p:cNvGrpSpPr/>
          <p:nvPr/>
        </p:nvGrpSpPr>
        <p:grpSpPr>
          <a:xfrm>
            <a:off x="1724290" y="4067963"/>
            <a:ext cx="2802528" cy="2283341"/>
            <a:chOff x="551384" y="3585575"/>
            <a:chExt cx="2052228" cy="2052228"/>
          </a:xfrm>
        </p:grpSpPr>
        <p:sp>
          <p:nvSpPr>
            <p:cNvPr id="11" name="Isosceles Triangle 10"/>
            <p:cNvSpPr/>
            <p:nvPr/>
          </p:nvSpPr>
          <p:spPr>
            <a:xfrm>
              <a:off x="551384" y="3585575"/>
              <a:ext cx="2052228" cy="2052228"/>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3200"/>
            </a:p>
          </p:txBody>
        </p:sp>
        <p:cxnSp>
          <p:nvCxnSpPr>
            <p:cNvPr id="12" name="Straight Connector 11"/>
            <p:cNvCxnSpPr/>
            <p:nvPr/>
          </p:nvCxnSpPr>
          <p:spPr>
            <a:xfrm>
              <a:off x="551384" y="4725144"/>
              <a:ext cx="20522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0504" y="4877146"/>
              <a:ext cx="1213989" cy="653648"/>
            </a:xfrm>
            <a:prstGeom prst="rect">
              <a:avLst/>
            </a:prstGeom>
          </p:spPr>
          <p:txBody>
            <a:bodyPr wrap="none">
              <a:spAutoFit/>
            </a:bodyPr>
            <a:lstStyle/>
            <a:p>
              <a:pPr algn="ctr"/>
              <a:r>
                <a:rPr lang="en-GB" sz="5400" dirty="0" smtClean="0"/>
                <a:t>V </a:t>
              </a:r>
              <a:r>
                <a:rPr lang="en-GB" sz="5400" dirty="0"/>
                <a:t>x </a:t>
              </a:r>
              <a:r>
                <a:rPr lang="en-GB" sz="5400" dirty="0" smtClean="0"/>
                <a:t>Q</a:t>
              </a:r>
              <a:endParaRPr lang="en-GB" sz="5400" dirty="0"/>
            </a:p>
          </p:txBody>
        </p:sp>
        <p:sp>
          <p:nvSpPr>
            <p:cNvPr id="14" name="Rectangle 13"/>
            <p:cNvSpPr/>
            <p:nvPr/>
          </p:nvSpPr>
          <p:spPr>
            <a:xfrm>
              <a:off x="1386044" y="3878762"/>
              <a:ext cx="382908" cy="653648"/>
            </a:xfrm>
            <a:prstGeom prst="rect">
              <a:avLst/>
            </a:prstGeom>
          </p:spPr>
          <p:txBody>
            <a:bodyPr wrap="none">
              <a:spAutoFit/>
            </a:bodyPr>
            <a:lstStyle/>
            <a:p>
              <a:pPr algn="ctr"/>
              <a:r>
                <a:rPr lang="en-GB" sz="5400" dirty="0" smtClean="0"/>
                <a:t>E</a:t>
              </a:r>
              <a:endParaRPr lang="en-GB" sz="5400" dirty="0"/>
            </a:p>
          </p:txBody>
        </p:sp>
      </p:grpSp>
      <p:grpSp>
        <p:nvGrpSpPr>
          <p:cNvPr id="15" name="Group 14"/>
          <p:cNvGrpSpPr/>
          <p:nvPr/>
        </p:nvGrpSpPr>
        <p:grpSpPr>
          <a:xfrm>
            <a:off x="8203917" y="4067963"/>
            <a:ext cx="2802528" cy="2360352"/>
            <a:chOff x="551384" y="3585575"/>
            <a:chExt cx="2052228" cy="2121444"/>
          </a:xfrm>
        </p:grpSpPr>
        <p:sp>
          <p:nvSpPr>
            <p:cNvPr id="16" name="Isosceles Triangle 15"/>
            <p:cNvSpPr/>
            <p:nvPr/>
          </p:nvSpPr>
          <p:spPr>
            <a:xfrm>
              <a:off x="551384" y="3585575"/>
              <a:ext cx="2052228" cy="2052228"/>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3200"/>
            </a:p>
          </p:txBody>
        </p:sp>
        <p:cxnSp>
          <p:nvCxnSpPr>
            <p:cNvPr id="17" name="Straight Connector 16"/>
            <p:cNvCxnSpPr/>
            <p:nvPr/>
          </p:nvCxnSpPr>
          <p:spPr>
            <a:xfrm>
              <a:off x="551384" y="4725144"/>
              <a:ext cx="20522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69106" y="4877146"/>
              <a:ext cx="1016783" cy="829873"/>
            </a:xfrm>
            <a:prstGeom prst="rect">
              <a:avLst/>
            </a:prstGeom>
          </p:spPr>
          <p:txBody>
            <a:bodyPr wrap="none">
              <a:spAutoFit/>
            </a:bodyPr>
            <a:lstStyle/>
            <a:p>
              <a:pPr algn="ctr"/>
              <a:r>
                <a:rPr lang="en-GB" sz="5400" dirty="0" smtClean="0"/>
                <a:t>P </a:t>
              </a:r>
              <a:r>
                <a:rPr lang="en-GB" sz="5400" dirty="0"/>
                <a:t>x </a:t>
              </a:r>
              <a:r>
                <a:rPr lang="en-GB" sz="5400" dirty="0" smtClean="0"/>
                <a:t>t</a:t>
              </a:r>
              <a:endParaRPr lang="en-GB" sz="5400" dirty="0"/>
            </a:p>
          </p:txBody>
        </p:sp>
        <p:sp>
          <p:nvSpPr>
            <p:cNvPr id="19" name="Rectangle 18"/>
            <p:cNvSpPr/>
            <p:nvPr/>
          </p:nvSpPr>
          <p:spPr>
            <a:xfrm>
              <a:off x="1386044" y="3878762"/>
              <a:ext cx="382908" cy="653648"/>
            </a:xfrm>
            <a:prstGeom prst="rect">
              <a:avLst/>
            </a:prstGeom>
          </p:spPr>
          <p:txBody>
            <a:bodyPr wrap="none">
              <a:spAutoFit/>
            </a:bodyPr>
            <a:lstStyle/>
            <a:p>
              <a:pPr algn="ctr"/>
              <a:r>
                <a:rPr lang="en-GB" sz="5400" dirty="0" smtClean="0"/>
                <a:t>E</a:t>
              </a:r>
              <a:endParaRPr lang="en-GB" sz="5400" dirty="0"/>
            </a:p>
          </p:txBody>
        </p:sp>
      </p:grpSp>
    </p:spTree>
    <p:custDataLst>
      <p:tags r:id="rId1"/>
    </p:custDataLst>
    <p:extLst>
      <p:ext uri="{BB962C8B-B14F-4D97-AF65-F5344CB8AC3E}">
        <p14:creationId xmlns:p14="http://schemas.microsoft.com/office/powerpoint/2010/main" val="62667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1824138" cy="3632989"/>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393825" y="2055813"/>
            <a:ext cx="11798175" cy="4576680"/>
          </a:xfrm>
          <a:prstGeom prst="rect">
            <a:avLst/>
          </a:prstGeom>
          <a:ln>
            <a:solidFill>
              <a:schemeClr val="accent1"/>
            </a:solidFill>
          </a:ln>
        </p:spPr>
      </p:pic>
    </p:spTree>
    <p:extLst>
      <p:ext uri="{BB962C8B-B14F-4D97-AF65-F5344CB8AC3E}">
        <p14:creationId xmlns:p14="http://schemas.microsoft.com/office/powerpoint/2010/main" val="20930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9180" y="548680"/>
            <a:ext cx="6813661" cy="923330"/>
          </a:xfrm>
          <a:prstGeom prst="rect">
            <a:avLst/>
          </a:prstGeom>
          <a:noFill/>
        </p:spPr>
        <p:txBody>
          <a:bodyPr wrap="none" lIns="91440" tIns="45720" rIns="91440" bIns="45720">
            <a:spAutoFit/>
          </a:bodyPr>
          <a:lstStyle/>
          <a:p>
            <a:pPr algn="ctr"/>
            <a:r>
              <a:rPr lang="en-US" sz="5400" b="1" u="sng" dirty="0"/>
              <a:t>Transporting electricity</a:t>
            </a:r>
          </a:p>
        </p:txBody>
      </p:sp>
      <p:pic>
        <p:nvPicPr>
          <p:cNvPr id="4098" name="Picture 2" descr="http://t2.gstatic.com/images?q=tbn:ANd9GcR1w9Fyb_IomzFRMN18G2NNegQfFpR383cgB2aC9HYFViMjLAq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888" y="5517232"/>
            <a:ext cx="1636032" cy="11331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7" idx="2"/>
            <a:endCxn id="4098" idx="0"/>
          </p:cNvCxnSpPr>
          <p:nvPr/>
        </p:nvCxnSpPr>
        <p:spPr>
          <a:xfrm>
            <a:off x="1657432" y="4725144"/>
            <a:ext cx="964472" cy="792088"/>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7" name="Rounded Rectangle 6"/>
          <p:cNvSpPr/>
          <p:nvPr/>
        </p:nvSpPr>
        <p:spPr>
          <a:xfrm>
            <a:off x="839416" y="3645024"/>
            <a:ext cx="1636032"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Step-Up Transformer</a:t>
            </a:r>
          </a:p>
        </p:txBody>
      </p:sp>
      <p:pic>
        <p:nvPicPr>
          <p:cNvPr id="4106" name="Picture 10" descr="http://t3.gstatic.com/images?q=tbn:ANd9GcTirS8F7VVcH0gfdLeUeBYpzsS_7QtOZo-AOg50Aqwkx1OS6xQ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1624410"/>
            <a:ext cx="91339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t3.gstatic.com/images?q=tbn:ANd9GcTirS8F7VVcH0gfdLeUeBYpzsS_7QtOZo-AOg50Aqwkx1OS6xQ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864" y="1624410"/>
            <a:ext cx="91339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t3.gstatic.com/images?q=tbn:ANd9GcTirS8F7VVcH0gfdLeUeBYpzsS_7QtOZo-AOg50Aqwkx1OS6xQ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1624410"/>
            <a:ext cx="91339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t3.gstatic.com/images?q=tbn:ANd9GcTirS8F7VVcH0gfdLeUeBYpzsS_7QtOZo-AOg50Aqwkx1OS6xQ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720" y="1624410"/>
            <a:ext cx="913394" cy="151216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a:stCxn id="7" idx="0"/>
            <a:endCxn id="17" idx="1"/>
          </p:cNvCxnSpPr>
          <p:nvPr/>
        </p:nvCxnSpPr>
        <p:spPr>
          <a:xfrm flipV="1">
            <a:off x="1657432" y="2380494"/>
            <a:ext cx="1918288" cy="1264530"/>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4" name="Straight Connector 13"/>
          <p:cNvCxnSpPr>
            <a:stCxn id="17" idx="1"/>
            <a:endCxn id="4106" idx="3"/>
          </p:cNvCxnSpPr>
          <p:nvPr/>
        </p:nvCxnSpPr>
        <p:spPr>
          <a:xfrm>
            <a:off x="3575720" y="2380494"/>
            <a:ext cx="4945842" cy="0"/>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23" name="Rounded Rectangle 22"/>
          <p:cNvSpPr/>
          <p:nvPr/>
        </p:nvSpPr>
        <p:spPr>
          <a:xfrm>
            <a:off x="9984432" y="3602496"/>
            <a:ext cx="1636032"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Step-Down Transformer</a:t>
            </a:r>
          </a:p>
        </p:txBody>
      </p:sp>
      <p:cxnSp>
        <p:nvCxnSpPr>
          <p:cNvPr id="24" name="Straight Connector 23"/>
          <p:cNvCxnSpPr>
            <a:stCxn id="23" idx="0"/>
            <a:endCxn id="4106" idx="3"/>
          </p:cNvCxnSpPr>
          <p:nvPr/>
        </p:nvCxnSpPr>
        <p:spPr>
          <a:xfrm flipH="1" flipV="1">
            <a:off x="8521562" y="2380494"/>
            <a:ext cx="2280886" cy="1222002"/>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27" name="Straight Connector 26"/>
          <p:cNvCxnSpPr>
            <a:stCxn id="23" idx="2"/>
            <a:endCxn id="4108" idx="0"/>
          </p:cNvCxnSpPr>
          <p:nvPr/>
        </p:nvCxnSpPr>
        <p:spPr>
          <a:xfrm flipH="1">
            <a:off x="9484037" y="4682616"/>
            <a:ext cx="1318411" cy="851594"/>
          </a:xfrm>
          <a:prstGeom prst="line">
            <a:avLst/>
          </a:prstGeom>
          <a:ln w="57150"/>
        </p:spPr>
        <p:style>
          <a:lnRef idx="1">
            <a:schemeClr val="accent4"/>
          </a:lnRef>
          <a:fillRef idx="0">
            <a:schemeClr val="accent4"/>
          </a:fillRef>
          <a:effectRef idx="0">
            <a:schemeClr val="accent4"/>
          </a:effectRef>
          <a:fontRef idx="minor">
            <a:schemeClr val="tx1"/>
          </a:fontRef>
        </p:style>
      </p:cxnSp>
      <p:pic>
        <p:nvPicPr>
          <p:cNvPr id="4108" name="Picture 12" descr="http://t1.gstatic.com/images?q=tbn:ANd9GcScJ5WmvPxPgyzF218va6zEm0uyhUojfsXur-eU9QtIaYaGrWf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249" y="5534210"/>
            <a:ext cx="2311575" cy="11485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066778" y="5657671"/>
            <a:ext cx="2664296" cy="1200329"/>
          </a:xfrm>
          <a:prstGeom prst="rect">
            <a:avLst/>
          </a:prstGeom>
          <a:noFill/>
        </p:spPr>
        <p:txBody>
          <a:bodyPr wrap="square" rtlCol="0">
            <a:spAutoFit/>
          </a:bodyPr>
          <a:lstStyle/>
          <a:p>
            <a:pPr algn="ctr"/>
            <a:r>
              <a:rPr lang="en-GB" sz="2400" dirty="0"/>
              <a:t>This is how our </a:t>
            </a:r>
          </a:p>
          <a:p>
            <a:pPr algn="ctr"/>
            <a:r>
              <a:rPr lang="en-GB" sz="2400" dirty="0"/>
              <a:t>National Grid </a:t>
            </a:r>
          </a:p>
          <a:p>
            <a:pPr algn="ctr"/>
            <a:r>
              <a:rPr lang="en-GB" sz="2400" dirty="0"/>
              <a:t>Works!!</a:t>
            </a:r>
          </a:p>
        </p:txBody>
      </p:sp>
      <p:sp>
        <p:nvSpPr>
          <p:cNvPr id="9" name="Rectangle 8"/>
          <p:cNvSpPr/>
          <p:nvPr/>
        </p:nvSpPr>
        <p:spPr>
          <a:xfrm>
            <a:off x="3121625" y="3466675"/>
            <a:ext cx="3001463" cy="178435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INCREASES voltage</a:t>
            </a:r>
          </a:p>
          <a:p>
            <a:pPr algn="ctr"/>
            <a:r>
              <a:rPr lang="en-GB" sz="2400" dirty="0" smtClean="0"/>
              <a:t>REDUCES </a:t>
            </a:r>
            <a:r>
              <a:rPr lang="en-GB" sz="2400" dirty="0" smtClean="0"/>
              <a:t>current </a:t>
            </a:r>
            <a:r>
              <a:rPr lang="en-GB" sz="2400" dirty="0" smtClean="0"/>
              <a:t>REDUCES </a:t>
            </a:r>
            <a:r>
              <a:rPr lang="en-GB" sz="2400" dirty="0" smtClean="0"/>
              <a:t>energy </a:t>
            </a:r>
            <a:r>
              <a:rPr lang="en-GB" sz="2400" dirty="0" smtClean="0"/>
              <a:t>loss INCREASES efficiency</a:t>
            </a:r>
            <a:endParaRPr lang="en-GB" sz="2400" dirty="0"/>
          </a:p>
        </p:txBody>
      </p:sp>
      <p:sp>
        <p:nvSpPr>
          <p:cNvPr id="10" name="Left Arrow 9"/>
          <p:cNvSpPr/>
          <p:nvPr/>
        </p:nvSpPr>
        <p:spPr>
          <a:xfrm>
            <a:off x="2616576" y="4064298"/>
            <a:ext cx="505723" cy="29455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6" name="Rectangle 25"/>
          <p:cNvSpPr/>
          <p:nvPr/>
        </p:nvSpPr>
        <p:spPr>
          <a:xfrm>
            <a:off x="7576626" y="3624871"/>
            <a:ext cx="1866362" cy="10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Reduces voltage back down to 230V</a:t>
            </a:r>
            <a:endParaRPr lang="en-GB" dirty="0"/>
          </a:p>
        </p:txBody>
      </p:sp>
      <p:sp>
        <p:nvSpPr>
          <p:cNvPr id="28" name="Left Arrow 27"/>
          <p:cNvSpPr/>
          <p:nvPr/>
        </p:nvSpPr>
        <p:spPr>
          <a:xfrm rot="10800000">
            <a:off x="9435239" y="3995278"/>
            <a:ext cx="505723" cy="2945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48958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4106"/>
                                        </p:tgtEl>
                                        <p:attrNameLst>
                                          <p:attrName>style.visibility</p:attrName>
                                        </p:attrNameLst>
                                      </p:cBhvr>
                                      <p:to>
                                        <p:strVal val="visible"/>
                                      </p:to>
                                    </p:set>
                                    <p:animEffect transition="in" filter="fade">
                                      <p:cBhvr>
                                        <p:cTn id="30" dur="1000"/>
                                        <p:tgtEl>
                                          <p:spTgt spid="4106"/>
                                        </p:tgtEl>
                                      </p:cBhvr>
                                    </p:animEffect>
                                    <p:anim calcmode="lin" valueType="num">
                                      <p:cBhvr>
                                        <p:cTn id="31" dur="1000" fill="hold"/>
                                        <p:tgtEl>
                                          <p:spTgt spid="4106"/>
                                        </p:tgtEl>
                                        <p:attrNameLst>
                                          <p:attrName>ppt_x</p:attrName>
                                        </p:attrNameLst>
                                      </p:cBhvr>
                                      <p:tavLst>
                                        <p:tav tm="0">
                                          <p:val>
                                            <p:strVal val="#ppt_x"/>
                                          </p:val>
                                        </p:tav>
                                        <p:tav tm="100000">
                                          <p:val>
                                            <p:strVal val="#ppt_x"/>
                                          </p:val>
                                        </p:tav>
                                      </p:tavLst>
                                    </p:anim>
                                    <p:anim calcmode="lin" valueType="num">
                                      <p:cBhvr>
                                        <p:cTn id="32" dur="1000" fill="hold"/>
                                        <p:tgtEl>
                                          <p:spTgt spid="410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1000"/>
                            </p:stCondLst>
                            <p:childTnLst>
                              <p:par>
                                <p:cTn id="68" presetID="42"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1" presetClass="entr" presetSubtype="1" fill="hold" nodeType="afterEffect">
                                  <p:stCondLst>
                                    <p:cond delay="0"/>
                                  </p:stCondLst>
                                  <p:childTnLst>
                                    <p:set>
                                      <p:cBhvr>
                                        <p:cTn id="75" dur="1" fill="hold">
                                          <p:stCondLst>
                                            <p:cond delay="0"/>
                                          </p:stCondLst>
                                        </p:cTn>
                                        <p:tgtEl>
                                          <p:spTgt spid="4108"/>
                                        </p:tgtEl>
                                        <p:attrNameLst>
                                          <p:attrName>style.visibility</p:attrName>
                                        </p:attrNameLst>
                                      </p:cBhvr>
                                      <p:to>
                                        <p:strVal val="visible"/>
                                      </p:to>
                                    </p:set>
                                    <p:animEffect transition="in" filter="wheel(1)">
                                      <p:cBhvr>
                                        <p:cTn id="76" dur="2000"/>
                                        <p:tgtEl>
                                          <p:spTgt spid="4108"/>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9" grpId="0" animBg="1"/>
      <p:bldP spid="10" grpId="0" animBg="1"/>
      <p:bldP spid="26" grpId="0" animBg="1"/>
      <p:bldP spid="2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1344" y="0"/>
            <a:ext cx="9289032" cy="6770672"/>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847528" y="1692276"/>
            <a:ext cx="10000418" cy="3536924"/>
          </a:xfrm>
          <a:prstGeom prst="rect">
            <a:avLst/>
          </a:prstGeom>
          <a:ln>
            <a:solidFill>
              <a:srgbClr val="FF0000"/>
            </a:solidFill>
          </a:ln>
        </p:spPr>
      </p:pic>
    </p:spTree>
    <p:extLst>
      <p:ext uri="{BB962C8B-B14F-4D97-AF65-F5344CB8AC3E}">
        <p14:creationId xmlns:p14="http://schemas.microsoft.com/office/powerpoint/2010/main" val="373885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91343" y="66676"/>
            <a:ext cx="11779875" cy="5594572"/>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063552" y="2564904"/>
            <a:ext cx="9721080" cy="2875882"/>
          </a:xfrm>
          <a:prstGeom prst="rect">
            <a:avLst/>
          </a:prstGeom>
          <a:ln>
            <a:solidFill>
              <a:srgbClr val="FF0000"/>
            </a:solidFill>
          </a:ln>
        </p:spPr>
      </p:pic>
    </p:spTree>
    <p:extLst>
      <p:ext uri="{BB962C8B-B14F-4D97-AF65-F5344CB8AC3E}">
        <p14:creationId xmlns:p14="http://schemas.microsoft.com/office/powerpoint/2010/main" val="24904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8498" y="0"/>
            <a:ext cx="11125529" cy="6756308"/>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267992" y="2984938"/>
            <a:ext cx="11695737" cy="3771370"/>
          </a:xfrm>
          <a:prstGeom prst="rect">
            <a:avLst/>
          </a:prstGeom>
          <a:ln>
            <a:solidFill>
              <a:schemeClr val="accent1"/>
            </a:solidFill>
          </a:ln>
        </p:spPr>
      </p:pic>
    </p:spTree>
    <p:extLst>
      <p:ext uri="{BB962C8B-B14F-4D97-AF65-F5344CB8AC3E}">
        <p14:creationId xmlns:p14="http://schemas.microsoft.com/office/powerpoint/2010/main" val="187075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796"/>
          <a:stretch/>
        </p:blipFill>
        <p:spPr>
          <a:xfrm>
            <a:off x="1520515" y="1"/>
            <a:ext cx="5007534" cy="6868733"/>
          </a:xfrm>
        </p:spPr>
      </p:pic>
      <p:pic>
        <p:nvPicPr>
          <p:cNvPr id="5" name="Picture 2" descr="File:Van de graaf generator.svg">
            <a:hlinkClick r:id="rId4"/>
          </p:cNvPr>
          <p:cNvPicPr>
            <a:picLocks noChangeAspect="1" noChangeArrowheads="1"/>
          </p:cNvPicPr>
          <p:nvPr/>
        </p:nvPicPr>
        <p:blipFill>
          <a:blip r:embed="rId5" cstate="print"/>
          <a:srcRect/>
          <a:stretch>
            <a:fillRect/>
          </a:stretch>
        </p:blipFill>
        <p:spPr bwMode="auto">
          <a:xfrm>
            <a:off x="6528049" y="2060848"/>
            <a:ext cx="4210447" cy="4210448"/>
          </a:xfrm>
          <a:prstGeom prst="rect">
            <a:avLst/>
          </a:prstGeom>
          <a:noFill/>
        </p:spPr>
      </p:pic>
      <p:sp>
        <p:nvSpPr>
          <p:cNvPr id="6" name="TextBox 5"/>
          <p:cNvSpPr txBox="1"/>
          <p:nvPr/>
        </p:nvSpPr>
        <p:spPr>
          <a:xfrm>
            <a:off x="6761063" y="116632"/>
            <a:ext cx="3744416" cy="2308324"/>
          </a:xfrm>
          <a:prstGeom prst="rect">
            <a:avLst/>
          </a:prstGeom>
          <a:noFill/>
        </p:spPr>
        <p:txBody>
          <a:bodyPr wrap="square" rtlCol="0">
            <a:spAutoFit/>
          </a:bodyPr>
          <a:lstStyle/>
          <a:p>
            <a:pPr algn="ctr"/>
            <a:r>
              <a:rPr lang="en-GB" sz="4800" b="1" dirty="0"/>
              <a:t>Van de </a:t>
            </a:r>
            <a:r>
              <a:rPr lang="en-GB" sz="4800" b="1" dirty="0" err="1"/>
              <a:t>Graaff</a:t>
            </a:r>
            <a:r>
              <a:rPr lang="en-GB" sz="4800" b="1" dirty="0"/>
              <a:t> generator</a:t>
            </a:r>
          </a:p>
        </p:txBody>
      </p:sp>
    </p:spTree>
    <p:custDataLst>
      <p:tags r:id="rId1"/>
    </p:custDataLst>
    <p:extLst>
      <p:ext uri="{BB962C8B-B14F-4D97-AF65-F5344CB8AC3E}">
        <p14:creationId xmlns:p14="http://schemas.microsoft.com/office/powerpoint/2010/main" val="359388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Resistance and resistors</a:t>
            </a:r>
            <a:endParaRPr lang="en-GB" b="1" u="sng" dirty="0"/>
          </a:p>
        </p:txBody>
      </p:sp>
      <p:sp>
        <p:nvSpPr>
          <p:cNvPr id="3" name="Content Placeholder 2"/>
          <p:cNvSpPr>
            <a:spLocks noGrp="1"/>
          </p:cNvSpPr>
          <p:nvPr>
            <p:ph idx="1"/>
          </p:nvPr>
        </p:nvSpPr>
        <p:spPr/>
        <p:txBody>
          <a:bodyPr>
            <a:normAutofit/>
          </a:bodyPr>
          <a:lstStyle/>
          <a:p>
            <a:pPr marL="0" indent="0" algn="ctr">
              <a:buNone/>
            </a:pPr>
            <a:r>
              <a:rPr lang="en-GB" sz="5400" dirty="0" smtClean="0"/>
              <a:t>Voltage = current x resistance</a:t>
            </a:r>
            <a:endParaRPr lang="en-GB" sz="5400" dirty="0"/>
          </a:p>
        </p:txBody>
      </p:sp>
      <p:sp>
        <p:nvSpPr>
          <p:cNvPr id="4" name="TextBox 3"/>
          <p:cNvSpPr txBox="1"/>
          <p:nvPr/>
        </p:nvSpPr>
        <p:spPr>
          <a:xfrm>
            <a:off x="3948471" y="2914532"/>
            <a:ext cx="4104456" cy="923330"/>
          </a:xfrm>
          <a:prstGeom prst="rect">
            <a:avLst/>
          </a:prstGeom>
          <a:noFill/>
        </p:spPr>
        <p:txBody>
          <a:bodyPr wrap="square" rtlCol="0">
            <a:spAutoFit/>
          </a:bodyPr>
          <a:lstStyle/>
          <a:p>
            <a:pPr algn="ctr"/>
            <a:r>
              <a:rPr lang="en-GB" sz="5400" b="1" dirty="0">
                <a:solidFill>
                  <a:srgbClr val="FF0000"/>
                </a:solidFill>
              </a:rPr>
              <a:t>V = IR</a:t>
            </a:r>
          </a:p>
        </p:txBody>
      </p:sp>
      <p:sp>
        <p:nvSpPr>
          <p:cNvPr id="5" name="TextBox 4"/>
          <p:cNvSpPr txBox="1"/>
          <p:nvPr/>
        </p:nvSpPr>
        <p:spPr>
          <a:xfrm>
            <a:off x="3948471" y="4036075"/>
            <a:ext cx="4054252" cy="2554545"/>
          </a:xfrm>
          <a:prstGeom prst="rect">
            <a:avLst/>
          </a:prstGeom>
          <a:solidFill>
            <a:srgbClr val="FFFF00"/>
          </a:solidFill>
        </p:spPr>
        <p:txBody>
          <a:bodyPr wrap="square" rtlCol="0">
            <a:spAutoFit/>
          </a:bodyPr>
          <a:lstStyle/>
          <a:p>
            <a:pPr marL="514350" indent="-514350">
              <a:buFont typeface="Arial" pitchFamily="34" charset="0"/>
              <a:buChar char="•"/>
            </a:pPr>
            <a:r>
              <a:rPr lang="en-GB" sz="4000" dirty="0"/>
              <a:t>V = Voltage (V)</a:t>
            </a:r>
          </a:p>
          <a:p>
            <a:pPr marL="514350" indent="-514350">
              <a:buFont typeface="Arial" pitchFamily="34" charset="0"/>
              <a:buChar char="•"/>
            </a:pPr>
            <a:r>
              <a:rPr lang="en-GB" sz="4000" dirty="0"/>
              <a:t>I = Current (A)</a:t>
            </a:r>
          </a:p>
          <a:p>
            <a:pPr marL="514350" indent="-514350">
              <a:buFont typeface="Arial" pitchFamily="34" charset="0"/>
              <a:buChar char="•"/>
            </a:pPr>
            <a:r>
              <a:rPr lang="en-GB" sz="4000" dirty="0"/>
              <a:t>R = Resistance (Ohms, </a:t>
            </a:r>
            <a:r>
              <a:rPr lang="el-GR" sz="4000" dirty="0"/>
              <a:t>Ω</a:t>
            </a:r>
            <a:r>
              <a:rPr lang="en-GB" sz="4000" dirty="0"/>
              <a:t>)</a:t>
            </a:r>
          </a:p>
        </p:txBody>
      </p:sp>
    </p:spTree>
    <p:extLst>
      <p:ext uri="{BB962C8B-B14F-4D97-AF65-F5344CB8AC3E}">
        <p14:creationId xmlns:p14="http://schemas.microsoft.com/office/powerpoint/2010/main" val="7484032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944" t="18659" r="30435" b="18298"/>
          <a:stretch/>
        </p:blipFill>
        <p:spPr bwMode="auto">
          <a:xfrm>
            <a:off x="4655840" y="-432866"/>
            <a:ext cx="5976664" cy="740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91344" y="1697934"/>
            <a:ext cx="5040559" cy="5160066"/>
          </a:xfrm>
        </p:spPr>
        <p:txBody>
          <a:bodyPr>
            <a:normAutofit/>
          </a:bodyPr>
          <a:lstStyle/>
          <a:p>
            <a:pPr marL="0">
              <a:buNone/>
            </a:pPr>
            <a:r>
              <a:rPr lang="en-GB" sz="2800" dirty="0"/>
              <a:t>When you rub two different </a:t>
            </a:r>
            <a:r>
              <a:rPr lang="en-GB" sz="2800" b="1" dirty="0">
                <a:solidFill>
                  <a:srgbClr val="7030A0"/>
                </a:solidFill>
              </a:rPr>
              <a:t>insulated</a:t>
            </a:r>
            <a:r>
              <a:rPr lang="en-GB" sz="2800" dirty="0">
                <a:solidFill>
                  <a:srgbClr val="7030A0"/>
                </a:solidFill>
              </a:rPr>
              <a:t> </a:t>
            </a:r>
            <a:r>
              <a:rPr lang="en-GB" sz="2800" dirty="0"/>
              <a:t>materials against each other they become </a:t>
            </a:r>
            <a:r>
              <a:rPr lang="en-GB" sz="2800" b="1" dirty="0">
                <a:solidFill>
                  <a:srgbClr val="7030A0"/>
                </a:solidFill>
              </a:rPr>
              <a:t>electrically charged</a:t>
            </a:r>
            <a:r>
              <a:rPr lang="en-GB" sz="2800" dirty="0"/>
              <a:t>. </a:t>
            </a:r>
          </a:p>
          <a:p>
            <a:pPr marL="0">
              <a:buNone/>
            </a:pPr>
            <a:endParaRPr lang="en-GB" sz="2800" dirty="0"/>
          </a:p>
          <a:p>
            <a:pPr marL="0">
              <a:buNone/>
            </a:pPr>
            <a:r>
              <a:rPr lang="en-GB" sz="2800" dirty="0"/>
              <a:t>This only works for </a:t>
            </a:r>
            <a:r>
              <a:rPr lang="en-GB" sz="2800" b="1" dirty="0">
                <a:solidFill>
                  <a:srgbClr val="7030A0"/>
                </a:solidFill>
              </a:rPr>
              <a:t>insulated</a:t>
            </a:r>
            <a:r>
              <a:rPr lang="en-GB" sz="2800" dirty="0">
                <a:solidFill>
                  <a:srgbClr val="7030A0"/>
                </a:solidFill>
              </a:rPr>
              <a:t> </a:t>
            </a:r>
            <a:r>
              <a:rPr lang="en-GB" sz="2800" dirty="0"/>
              <a:t>objects. </a:t>
            </a:r>
            <a:endParaRPr lang="en-GB" sz="2800" dirty="0" smtClean="0"/>
          </a:p>
          <a:p>
            <a:pPr marL="0">
              <a:buNone/>
            </a:pPr>
            <a:endParaRPr lang="en-GB" sz="2800" dirty="0"/>
          </a:p>
          <a:p>
            <a:pPr marL="0">
              <a:buNone/>
            </a:pPr>
            <a:r>
              <a:rPr lang="en-GB" sz="2800" dirty="0" smtClean="0"/>
              <a:t>Metals just </a:t>
            </a:r>
            <a:r>
              <a:rPr lang="en-GB" sz="2800" u="sng" dirty="0" smtClean="0"/>
              <a:t>conduct</a:t>
            </a:r>
            <a:r>
              <a:rPr lang="en-GB" sz="2800" dirty="0" smtClean="0"/>
              <a:t> the charge</a:t>
            </a:r>
            <a:endParaRPr lang="en-GB" sz="2800" dirty="0"/>
          </a:p>
          <a:p>
            <a:pPr marL="0">
              <a:buNone/>
            </a:pPr>
            <a:endParaRPr lang="en-GB" sz="2800" dirty="0"/>
          </a:p>
        </p:txBody>
      </p:sp>
      <p:sp>
        <p:nvSpPr>
          <p:cNvPr id="2" name="TextBox 1"/>
          <p:cNvSpPr txBox="1"/>
          <p:nvPr/>
        </p:nvSpPr>
        <p:spPr>
          <a:xfrm>
            <a:off x="61214" y="4338"/>
            <a:ext cx="5197257" cy="707886"/>
          </a:xfrm>
          <a:prstGeom prst="rect">
            <a:avLst/>
          </a:prstGeom>
          <a:noFill/>
        </p:spPr>
        <p:txBody>
          <a:bodyPr wrap="none" rtlCol="0">
            <a:spAutoFit/>
          </a:bodyPr>
          <a:lstStyle/>
          <a:p>
            <a:r>
              <a:rPr lang="en-GB" sz="4000" b="1" dirty="0"/>
              <a:t>Charging by Friction</a:t>
            </a:r>
          </a:p>
        </p:txBody>
      </p:sp>
      <p:sp>
        <p:nvSpPr>
          <p:cNvPr id="5" name="Cloud 4"/>
          <p:cNvSpPr/>
          <p:nvPr/>
        </p:nvSpPr>
        <p:spPr>
          <a:xfrm>
            <a:off x="8832304" y="2945819"/>
            <a:ext cx="3240360" cy="266429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smtClean="0"/>
              <a:t>Remember it is </a:t>
            </a:r>
            <a:r>
              <a:rPr lang="en-GB" sz="2400" b="1" u="sng" dirty="0" smtClean="0"/>
              <a:t>ELECTRONS</a:t>
            </a:r>
            <a:r>
              <a:rPr lang="en-GB" sz="2400" dirty="0" smtClean="0"/>
              <a:t> moving from one place to another</a:t>
            </a:r>
            <a:endParaRPr lang="en-GB" sz="2400" dirty="0"/>
          </a:p>
        </p:txBody>
      </p:sp>
    </p:spTree>
    <p:custDataLst>
      <p:tags r:id="rId1"/>
    </p:custDataLst>
    <p:extLst>
      <p:ext uri="{BB962C8B-B14F-4D97-AF65-F5344CB8AC3E}">
        <p14:creationId xmlns:p14="http://schemas.microsoft.com/office/powerpoint/2010/main" val="5297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5423247" y="1213335"/>
            <a:ext cx="6330451" cy="2427507"/>
            <a:chOff x="780" y="336"/>
            <a:chExt cx="4260" cy="1567"/>
          </a:xfrm>
        </p:grpSpPr>
        <p:pic>
          <p:nvPicPr>
            <p:cNvPr id="5128" name="Picture 4" descr="C:\My Documents\My Pictures\Physics\Electricity &amp; Magnetism\Static rods 1.bmp"/>
            <p:cNvPicPr>
              <a:picLocks noChangeAspect="1" noChangeArrowheads="1"/>
            </p:cNvPicPr>
            <p:nvPr/>
          </p:nvPicPr>
          <p:blipFill rotWithShape="1">
            <a:blip r:embed="rId4" cstate="print"/>
            <a:srcRect l="2049" b="7544"/>
            <a:stretch/>
          </p:blipFill>
          <p:spPr bwMode="auto">
            <a:xfrm>
              <a:off x="842" y="336"/>
              <a:ext cx="4198" cy="1567"/>
            </a:xfrm>
            <a:prstGeom prst="rect">
              <a:avLst/>
            </a:prstGeom>
            <a:noFill/>
            <a:ln w="9525">
              <a:noFill/>
              <a:miter lim="800000"/>
              <a:headEnd/>
              <a:tailEnd/>
            </a:ln>
          </p:spPr>
        </p:pic>
        <p:sp>
          <p:nvSpPr>
            <p:cNvPr id="5129" name="Rectangle 5"/>
            <p:cNvSpPr>
              <a:spLocks noChangeArrowheads="1"/>
            </p:cNvSpPr>
            <p:nvPr/>
          </p:nvSpPr>
          <p:spPr bwMode="auto">
            <a:xfrm>
              <a:off x="780" y="1704"/>
              <a:ext cx="2870" cy="192"/>
            </a:xfrm>
            <a:prstGeom prst="rect">
              <a:avLst/>
            </a:prstGeom>
            <a:solidFill>
              <a:schemeClr val="bg1"/>
            </a:solidFill>
            <a:ln w="9525">
              <a:solidFill>
                <a:schemeClr val="bg1"/>
              </a:solidFill>
              <a:miter lim="800000"/>
              <a:headEnd/>
              <a:tailEnd/>
            </a:ln>
          </p:spPr>
          <p:txBody>
            <a:bodyPr wrap="none" anchor="ctr"/>
            <a:lstStyle/>
            <a:p>
              <a:endParaRPr lang="en-US"/>
            </a:p>
          </p:txBody>
        </p:sp>
      </p:grpSp>
      <p:pic>
        <p:nvPicPr>
          <p:cNvPr id="38918" name="Picture 6" descr="C:\My Documents\My Pictures\Physics\Electricity &amp; Magnetism\Static rods 2.bmp"/>
          <p:cNvPicPr>
            <a:picLocks noChangeAspect="1" noChangeArrowheads="1"/>
          </p:cNvPicPr>
          <p:nvPr/>
        </p:nvPicPr>
        <p:blipFill>
          <a:blip r:embed="rId5" cstate="print"/>
          <a:srcRect t="11557"/>
          <a:stretch>
            <a:fillRect/>
          </a:stretch>
        </p:blipFill>
        <p:spPr bwMode="auto">
          <a:xfrm>
            <a:off x="5159896" y="4231954"/>
            <a:ext cx="6330452" cy="2429074"/>
          </a:xfrm>
          <a:prstGeom prst="rect">
            <a:avLst/>
          </a:prstGeom>
          <a:noFill/>
          <a:ln w="9525">
            <a:noFill/>
            <a:miter lim="800000"/>
            <a:headEnd/>
            <a:tailEnd/>
          </a:ln>
        </p:spPr>
      </p:pic>
      <p:sp>
        <p:nvSpPr>
          <p:cNvPr id="38920" name="Text Box 8"/>
          <p:cNvSpPr txBox="1">
            <a:spLocks noChangeArrowheads="1"/>
          </p:cNvSpPr>
          <p:nvPr/>
        </p:nvSpPr>
        <p:spPr bwMode="auto">
          <a:xfrm>
            <a:off x="839416" y="1591850"/>
            <a:ext cx="4714363" cy="2062103"/>
          </a:xfrm>
          <a:prstGeom prst="rect">
            <a:avLst/>
          </a:prstGeom>
          <a:noFill/>
          <a:ln w="19050">
            <a:noFill/>
            <a:miter lim="800000"/>
            <a:headEnd/>
            <a:tailEnd/>
          </a:ln>
        </p:spPr>
        <p:txBody>
          <a:bodyPr wrap="square">
            <a:spAutoFit/>
          </a:bodyPr>
          <a:lstStyle/>
          <a:p>
            <a:pPr>
              <a:spcBef>
                <a:spcPct val="50000"/>
              </a:spcBef>
            </a:pPr>
            <a:r>
              <a:rPr lang="en-GB" sz="3200" dirty="0"/>
              <a:t>Two charged rods of </a:t>
            </a:r>
            <a:r>
              <a:rPr lang="en-GB" sz="3200" b="1" dirty="0">
                <a:solidFill>
                  <a:srgbClr val="7030A0"/>
                </a:solidFill>
              </a:rPr>
              <a:t>different materials </a:t>
            </a:r>
            <a:r>
              <a:rPr lang="en-GB" sz="3200" dirty="0"/>
              <a:t>will </a:t>
            </a:r>
            <a:r>
              <a:rPr lang="en-GB" sz="3200" b="1" dirty="0">
                <a:solidFill>
                  <a:srgbClr val="7030A0"/>
                </a:solidFill>
              </a:rPr>
              <a:t>attract</a:t>
            </a:r>
            <a:r>
              <a:rPr lang="en-GB" sz="3200" dirty="0">
                <a:solidFill>
                  <a:srgbClr val="7030A0"/>
                </a:solidFill>
              </a:rPr>
              <a:t> </a:t>
            </a:r>
            <a:r>
              <a:rPr lang="en-GB" sz="3200" dirty="0"/>
              <a:t>each other if they have a </a:t>
            </a:r>
            <a:r>
              <a:rPr lang="en-GB" sz="3200" b="1" dirty="0">
                <a:solidFill>
                  <a:srgbClr val="7030A0"/>
                </a:solidFill>
              </a:rPr>
              <a:t>different charge</a:t>
            </a:r>
            <a:r>
              <a:rPr lang="en-GB" sz="3200" dirty="0"/>
              <a:t>.</a:t>
            </a:r>
          </a:p>
        </p:txBody>
      </p:sp>
      <p:sp>
        <p:nvSpPr>
          <p:cNvPr id="38921" name="Text Box 9"/>
          <p:cNvSpPr txBox="1">
            <a:spLocks noChangeArrowheads="1"/>
          </p:cNvSpPr>
          <p:nvPr/>
        </p:nvSpPr>
        <p:spPr bwMode="auto">
          <a:xfrm>
            <a:off x="839416" y="4169219"/>
            <a:ext cx="4583831" cy="2554545"/>
          </a:xfrm>
          <a:prstGeom prst="rect">
            <a:avLst/>
          </a:prstGeom>
          <a:noFill/>
          <a:ln w="19050">
            <a:noFill/>
            <a:miter lim="800000"/>
            <a:headEnd/>
            <a:tailEnd/>
          </a:ln>
        </p:spPr>
        <p:txBody>
          <a:bodyPr wrap="square">
            <a:spAutoFit/>
          </a:bodyPr>
          <a:lstStyle/>
          <a:p>
            <a:pPr>
              <a:spcBef>
                <a:spcPct val="50000"/>
              </a:spcBef>
            </a:pPr>
            <a:r>
              <a:rPr lang="en-GB" sz="3200" dirty="0"/>
              <a:t>Two rods made of the </a:t>
            </a:r>
            <a:r>
              <a:rPr lang="en-GB" sz="3200" b="1" dirty="0">
                <a:solidFill>
                  <a:srgbClr val="7030A0"/>
                </a:solidFill>
              </a:rPr>
              <a:t>same material </a:t>
            </a:r>
            <a:r>
              <a:rPr lang="en-GB" sz="3200" dirty="0"/>
              <a:t>will </a:t>
            </a:r>
            <a:r>
              <a:rPr lang="en-GB" sz="3200" b="1" dirty="0">
                <a:solidFill>
                  <a:srgbClr val="7030A0"/>
                </a:solidFill>
              </a:rPr>
              <a:t>repel</a:t>
            </a:r>
            <a:r>
              <a:rPr lang="en-GB" sz="3200" dirty="0">
                <a:solidFill>
                  <a:srgbClr val="7030A0"/>
                </a:solidFill>
              </a:rPr>
              <a:t> </a:t>
            </a:r>
            <a:r>
              <a:rPr lang="en-GB" sz="3200" dirty="0"/>
              <a:t>each other due to having the </a:t>
            </a:r>
            <a:r>
              <a:rPr lang="en-GB" sz="3200" b="1" dirty="0">
                <a:solidFill>
                  <a:srgbClr val="7030A0"/>
                </a:solidFill>
              </a:rPr>
              <a:t>same charge</a:t>
            </a:r>
            <a:r>
              <a:rPr lang="en-GB" sz="3200" dirty="0"/>
              <a:t>.</a:t>
            </a:r>
          </a:p>
        </p:txBody>
      </p:sp>
      <p:sp>
        <p:nvSpPr>
          <p:cNvPr id="5127" name="TextBox 8"/>
          <p:cNvSpPr txBox="1">
            <a:spLocks noChangeArrowheads="1"/>
          </p:cNvSpPr>
          <p:nvPr/>
        </p:nvSpPr>
        <p:spPr bwMode="auto">
          <a:xfrm>
            <a:off x="2381250" y="133707"/>
            <a:ext cx="7387158" cy="1191816"/>
          </a:xfrm>
          <a:prstGeom prst="roundRect">
            <a:avLst/>
          </a:prstGeom>
          <a:noFill/>
          <a:ln w="41275">
            <a:solidFill>
              <a:schemeClr val="accent1"/>
            </a:solidFill>
            <a:miter lim="800000"/>
            <a:headEnd/>
            <a:tailEnd/>
          </a:ln>
        </p:spPr>
        <p:txBody>
          <a:bodyPr wrap="square">
            <a:spAutoFit/>
          </a:bodyPr>
          <a:lstStyle/>
          <a:p>
            <a:pPr algn="ctr"/>
            <a:r>
              <a:rPr lang="en-GB" sz="3200" b="1" dirty="0"/>
              <a:t>Like charges repel: unlike charges attract</a:t>
            </a:r>
          </a:p>
        </p:txBody>
      </p:sp>
    </p:spTree>
    <p:custDataLst>
      <p:tags r:id="rId1"/>
    </p:custDataLst>
    <p:extLst>
      <p:ext uri="{BB962C8B-B14F-4D97-AF65-F5344CB8AC3E}">
        <p14:creationId xmlns:p14="http://schemas.microsoft.com/office/powerpoint/2010/main" val="36797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additive="base">
                                        <p:cTn id="7" dur="500" fill="hold"/>
                                        <p:tgtEl>
                                          <p:spTgt spid="38920"/>
                                        </p:tgtEl>
                                        <p:attrNameLst>
                                          <p:attrName>ppt_x</p:attrName>
                                        </p:attrNameLst>
                                      </p:cBhvr>
                                      <p:tavLst>
                                        <p:tav tm="0">
                                          <p:val>
                                            <p:strVal val="0-#ppt_w/2"/>
                                          </p:val>
                                        </p:tav>
                                        <p:tav tm="100000">
                                          <p:val>
                                            <p:strVal val="#ppt_x"/>
                                          </p:val>
                                        </p:tav>
                                      </p:tavLst>
                                    </p:anim>
                                    <p:anim calcmode="lin" valueType="num">
                                      <p:cBhvr additive="base">
                                        <p:cTn id="8"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921"/>
                                        </p:tgtEl>
                                        <p:attrNameLst>
                                          <p:attrName>style.visibility</p:attrName>
                                        </p:attrNameLst>
                                      </p:cBhvr>
                                      <p:to>
                                        <p:strVal val="visible"/>
                                      </p:to>
                                    </p:set>
                                    <p:anim calcmode="lin" valueType="num">
                                      <p:cBhvr additive="base">
                                        <p:cTn id="18" dur="500" fill="hold"/>
                                        <p:tgtEl>
                                          <p:spTgt spid="38921"/>
                                        </p:tgtEl>
                                        <p:attrNameLst>
                                          <p:attrName>ppt_x</p:attrName>
                                        </p:attrNameLst>
                                      </p:cBhvr>
                                      <p:tavLst>
                                        <p:tav tm="0">
                                          <p:val>
                                            <p:strVal val="0-#ppt_w/2"/>
                                          </p:val>
                                        </p:tav>
                                        <p:tav tm="100000">
                                          <p:val>
                                            <p:strVal val="#ppt_x"/>
                                          </p:val>
                                        </p:tav>
                                      </p:tavLst>
                                    </p:anim>
                                    <p:anim calcmode="lin" valueType="num">
                                      <p:cBhvr additive="base">
                                        <p:cTn id="19"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918"/>
                                        </p:tgtEl>
                                        <p:attrNameLst>
                                          <p:attrName>style.visibility</p:attrName>
                                        </p:attrNameLst>
                                      </p:cBhvr>
                                      <p:to>
                                        <p:strVal val="visible"/>
                                      </p:to>
                                    </p:set>
                                    <p:animEffect transition="in" filter="wipe(left)">
                                      <p:cBhvr>
                                        <p:cTn id="24" dur="500"/>
                                        <p:tgtEl>
                                          <p:spTgt spid="38918"/>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5127"/>
                                        </p:tgtEl>
                                        <p:attrNameLst>
                                          <p:attrName>style.visibility</p:attrName>
                                        </p:attrNameLst>
                                      </p:cBhvr>
                                      <p:to>
                                        <p:strVal val="visible"/>
                                      </p:to>
                                    </p:set>
                                    <p:anim calcmode="discrete" valueType="clr">
                                      <p:cBhvr override="childStyle">
                                        <p:cTn id="29" dur="80"/>
                                        <p:tgtEl>
                                          <p:spTgt spid="512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127"/>
                                        </p:tgtEl>
                                        <p:attrNameLst>
                                          <p:attrName>fillcolor</p:attrName>
                                        </p:attrNameLst>
                                      </p:cBhvr>
                                      <p:tavLst>
                                        <p:tav tm="0">
                                          <p:val>
                                            <p:clrVal>
                                              <a:schemeClr val="accent2"/>
                                            </p:clrVal>
                                          </p:val>
                                        </p:tav>
                                        <p:tav tm="50000">
                                          <p:val>
                                            <p:clrVal>
                                              <a:schemeClr val="hlink"/>
                                            </p:clrVal>
                                          </p:val>
                                        </p:tav>
                                      </p:tavLst>
                                    </p:anim>
                                    <p:set>
                                      <p:cBhvr>
                                        <p:cTn id="31" dur="80"/>
                                        <p:tgtEl>
                                          <p:spTgt spid="51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utoUpdateAnimBg="0"/>
      <p:bldP spid="38921" grpId="0" autoUpdateAnimBg="0"/>
      <p:bldP spid="51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119336" y="94688"/>
            <a:ext cx="10441160" cy="6738731"/>
          </a:xfrm>
          <a:prstGeom prst="rect">
            <a:avLst/>
          </a:prstGeom>
          <a:ln>
            <a:solidFill>
              <a:srgbClr val="00B0F0"/>
            </a:solidFill>
          </a:ln>
        </p:spPr>
      </p:pic>
      <p:pic>
        <p:nvPicPr>
          <p:cNvPr id="4" name="Picture 3"/>
          <p:cNvPicPr>
            <a:picLocks noChangeAspect="1"/>
          </p:cNvPicPr>
          <p:nvPr/>
        </p:nvPicPr>
        <p:blipFill>
          <a:blip r:embed="rId3"/>
          <a:stretch>
            <a:fillRect/>
          </a:stretch>
        </p:blipFill>
        <p:spPr>
          <a:xfrm>
            <a:off x="2207568" y="1988839"/>
            <a:ext cx="8928992" cy="3725341"/>
          </a:xfrm>
          <a:prstGeom prst="rect">
            <a:avLst/>
          </a:prstGeom>
          <a:ln>
            <a:solidFill>
              <a:srgbClr val="FF0000"/>
            </a:solidFill>
          </a:ln>
        </p:spPr>
      </p:pic>
    </p:spTree>
    <p:extLst>
      <p:ext uri="{BB962C8B-B14F-4D97-AF65-F5344CB8AC3E}">
        <p14:creationId xmlns:p14="http://schemas.microsoft.com/office/powerpoint/2010/main" val="4157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342900" y="18222"/>
            <a:ext cx="6545188" cy="6686061"/>
          </a:xfrm>
          <a:prstGeom prst="rect">
            <a:avLst/>
          </a:prstGeom>
          <a:ln>
            <a:solidFill>
              <a:srgbClr val="00B0F0"/>
            </a:solidFill>
          </a:ln>
        </p:spPr>
      </p:pic>
      <p:pic>
        <p:nvPicPr>
          <p:cNvPr id="4" name="Picture 3"/>
          <p:cNvPicPr>
            <a:picLocks noChangeAspect="1"/>
          </p:cNvPicPr>
          <p:nvPr/>
        </p:nvPicPr>
        <p:blipFill>
          <a:blip r:embed="rId3"/>
          <a:stretch>
            <a:fillRect/>
          </a:stretch>
        </p:blipFill>
        <p:spPr>
          <a:xfrm>
            <a:off x="1130577" y="2924944"/>
            <a:ext cx="10438049" cy="1317104"/>
          </a:xfrm>
          <a:prstGeom prst="rect">
            <a:avLst/>
          </a:prstGeom>
          <a:ln>
            <a:solidFill>
              <a:srgbClr val="FF0000"/>
            </a:solidFill>
          </a:ln>
        </p:spPr>
      </p:pic>
    </p:spTree>
    <p:extLst>
      <p:ext uri="{BB962C8B-B14F-4D97-AF65-F5344CB8AC3E}">
        <p14:creationId xmlns:p14="http://schemas.microsoft.com/office/powerpoint/2010/main" val="2249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96688" y="0"/>
            <a:ext cx="7143353" cy="4951513"/>
          </a:xfrm>
          <a:prstGeom prst="rect">
            <a:avLst/>
          </a:prstGeom>
          <a:ln>
            <a:solidFill>
              <a:srgbClr val="00B0F0"/>
            </a:solidFill>
          </a:ln>
        </p:spPr>
      </p:pic>
      <p:pic>
        <p:nvPicPr>
          <p:cNvPr id="4" name="Picture 3"/>
          <p:cNvPicPr>
            <a:picLocks noChangeAspect="1"/>
          </p:cNvPicPr>
          <p:nvPr/>
        </p:nvPicPr>
        <p:blipFill>
          <a:blip r:embed="rId3"/>
          <a:stretch>
            <a:fillRect/>
          </a:stretch>
        </p:blipFill>
        <p:spPr>
          <a:xfrm>
            <a:off x="5561287" y="1708837"/>
            <a:ext cx="6630713" cy="5149163"/>
          </a:xfrm>
          <a:prstGeom prst="rect">
            <a:avLst/>
          </a:prstGeom>
          <a:ln>
            <a:solidFill>
              <a:srgbClr val="00B0F0"/>
            </a:solidFill>
          </a:ln>
        </p:spPr>
      </p:pic>
      <p:pic>
        <p:nvPicPr>
          <p:cNvPr id="5" name="Picture 4"/>
          <p:cNvPicPr>
            <a:picLocks noChangeAspect="1"/>
          </p:cNvPicPr>
          <p:nvPr/>
        </p:nvPicPr>
        <p:blipFill>
          <a:blip r:embed="rId4"/>
          <a:stretch>
            <a:fillRect/>
          </a:stretch>
        </p:blipFill>
        <p:spPr>
          <a:xfrm>
            <a:off x="1723586" y="2902027"/>
            <a:ext cx="8744828" cy="3816424"/>
          </a:xfrm>
          <a:prstGeom prst="rect">
            <a:avLst/>
          </a:prstGeom>
          <a:ln>
            <a:solidFill>
              <a:srgbClr val="FF0000"/>
            </a:solidFill>
          </a:ln>
        </p:spPr>
      </p:pic>
    </p:spTree>
    <p:extLst>
      <p:ext uri="{BB962C8B-B14F-4D97-AF65-F5344CB8AC3E}">
        <p14:creationId xmlns:p14="http://schemas.microsoft.com/office/powerpoint/2010/main" val="13041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8513379" cy="6706524"/>
          </a:xfrm>
          <a:prstGeom prst="rect">
            <a:avLst/>
          </a:prstGeom>
          <a:ln>
            <a:solidFill>
              <a:schemeClr val="accent1"/>
            </a:solidFill>
          </a:ln>
        </p:spPr>
      </p:pic>
    </p:spTree>
    <p:extLst>
      <p:ext uri="{BB962C8B-B14F-4D97-AF65-F5344CB8AC3E}">
        <p14:creationId xmlns:p14="http://schemas.microsoft.com/office/powerpoint/2010/main" val="15133338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Electric fields</a:t>
            </a:r>
            <a:endParaRPr lang="en-GB" b="1" u="sng"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713233" y="274277"/>
            <a:ext cx="7231747" cy="6137033"/>
          </a:xfrm>
          <a:prstGeom prst="rect">
            <a:avLst/>
          </a:prstGeom>
        </p:spPr>
      </p:pic>
    </p:spTree>
    <p:extLst>
      <p:ext uri="{BB962C8B-B14F-4D97-AF65-F5344CB8AC3E}">
        <p14:creationId xmlns:p14="http://schemas.microsoft.com/office/powerpoint/2010/main" val="22877848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02804" y="98206"/>
            <a:ext cx="11611772" cy="5840139"/>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50600" y="2577718"/>
            <a:ext cx="11463976" cy="2648213"/>
          </a:xfrm>
          <a:prstGeom prst="rect">
            <a:avLst/>
          </a:prstGeom>
          <a:ln>
            <a:solidFill>
              <a:srgbClr val="FF0000"/>
            </a:solidFill>
          </a:ln>
        </p:spPr>
      </p:pic>
    </p:spTree>
    <p:extLst>
      <p:ext uri="{BB962C8B-B14F-4D97-AF65-F5344CB8AC3E}">
        <p14:creationId xmlns:p14="http://schemas.microsoft.com/office/powerpoint/2010/main" val="30176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3572" y="84082"/>
            <a:ext cx="7556938" cy="6631599"/>
          </a:xfrm>
          <a:prstGeom prst="rect">
            <a:avLst/>
          </a:prstGeom>
          <a:ln>
            <a:solidFill>
              <a:srgbClr val="00B0F0"/>
            </a:solidFill>
          </a:ln>
        </p:spPr>
      </p:pic>
      <p:pic>
        <p:nvPicPr>
          <p:cNvPr id="6" name="Picture 5"/>
          <p:cNvPicPr>
            <a:picLocks noChangeAspect="1"/>
          </p:cNvPicPr>
          <p:nvPr/>
        </p:nvPicPr>
        <p:blipFill>
          <a:blip r:embed="rId3"/>
          <a:stretch>
            <a:fillRect/>
          </a:stretch>
        </p:blipFill>
        <p:spPr>
          <a:xfrm>
            <a:off x="483531" y="3144701"/>
            <a:ext cx="11224937" cy="856593"/>
          </a:xfrm>
          <a:prstGeom prst="rect">
            <a:avLst/>
          </a:prstGeom>
          <a:ln>
            <a:solidFill>
              <a:srgbClr val="FF0000"/>
            </a:solidFill>
          </a:ln>
        </p:spPr>
      </p:pic>
    </p:spTree>
    <p:extLst>
      <p:ext uri="{BB962C8B-B14F-4D97-AF65-F5344CB8AC3E}">
        <p14:creationId xmlns:p14="http://schemas.microsoft.com/office/powerpoint/2010/main" val="75307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8346" y="5122154"/>
            <a:ext cx="8064896" cy="9907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1929880" y="20782"/>
            <a:ext cx="8229600" cy="1143000"/>
          </a:xfrm>
        </p:spPr>
        <p:txBody>
          <a:bodyPr>
            <a:normAutofit fontScale="90000"/>
          </a:bodyPr>
          <a:lstStyle/>
          <a:p>
            <a:pPr algn="ctr"/>
            <a:r>
              <a:rPr lang="en-GB" b="1" u="sng" dirty="0" smtClean="0"/>
              <a:t/>
            </a:r>
            <a:br>
              <a:rPr lang="en-GB" b="1" u="sng" dirty="0" smtClean="0"/>
            </a:br>
            <a:r>
              <a:rPr lang="en-GB" b="1" u="sng" dirty="0" smtClean="0"/>
              <a:t>Resistance</a:t>
            </a:r>
            <a:r>
              <a:rPr lang="en-GB" u="sng" dirty="0" smtClean="0"/>
              <a:t> is measured in </a:t>
            </a:r>
            <a:r>
              <a:rPr lang="en-GB" b="1" u="sng" dirty="0" smtClean="0">
                <a:solidFill>
                  <a:srgbClr val="7030A0"/>
                </a:solidFill>
              </a:rPr>
              <a:t>ohms</a:t>
            </a:r>
            <a:r>
              <a:rPr lang="en-GB" u="sng" dirty="0" smtClean="0">
                <a:solidFill>
                  <a:srgbClr val="7030A0"/>
                </a:solidFill>
              </a:rPr>
              <a:t> </a:t>
            </a:r>
            <a:r>
              <a:rPr lang="en-GB" u="sng" dirty="0" smtClean="0"/>
              <a:t>(Ω)</a:t>
            </a:r>
            <a:r>
              <a:rPr lang="en-GB" b="1" u="sng" dirty="0" smtClean="0"/>
              <a:t> </a:t>
            </a:r>
            <a:br>
              <a:rPr lang="en-GB" b="1" u="sng" dirty="0" smtClean="0"/>
            </a:br>
            <a:endParaRPr lang="en-GB" b="1" u="sng" dirty="0"/>
          </a:p>
        </p:txBody>
      </p:sp>
      <p:sp>
        <p:nvSpPr>
          <p:cNvPr id="4" name="Title 1"/>
          <p:cNvSpPr txBox="1">
            <a:spLocks/>
          </p:cNvSpPr>
          <p:nvPr/>
        </p:nvSpPr>
        <p:spPr>
          <a:xfrm>
            <a:off x="908430" y="5127025"/>
            <a:ext cx="124327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 Resistance (ohms</a:t>
            </a:r>
            <a:r>
              <a:rPr lang="en-GB" sz="2800" dirty="0" smtClean="0"/>
              <a:t>) = </a:t>
            </a:r>
            <a:r>
              <a:rPr lang="en-GB" sz="2800" u="sng" dirty="0" smtClean="0"/>
              <a:t>Voltage </a:t>
            </a:r>
            <a:r>
              <a:rPr lang="en-GB" sz="2800" u="sng" dirty="0"/>
              <a:t>(volts)</a:t>
            </a:r>
            <a:r>
              <a:rPr lang="en-GB" sz="2800" dirty="0"/>
              <a:t> </a:t>
            </a:r>
            <a:r>
              <a:rPr lang="en-GB" sz="2800" dirty="0" smtClean="0"/>
              <a:t> </a:t>
            </a:r>
          </a:p>
          <a:p>
            <a:r>
              <a:rPr lang="en-GB" sz="2800" dirty="0"/>
              <a:t>	</a:t>
            </a:r>
            <a:r>
              <a:rPr lang="en-GB" sz="2800" dirty="0" smtClean="0"/>
              <a:t>		    Current </a:t>
            </a:r>
            <a:r>
              <a:rPr lang="en-GB" sz="2800" dirty="0"/>
              <a:t>(amps) </a:t>
            </a:r>
          </a:p>
        </p:txBody>
      </p:sp>
      <p:sp>
        <p:nvSpPr>
          <p:cNvPr id="5" name="Content Placeholder 2"/>
          <p:cNvSpPr>
            <a:spLocks noGrp="1"/>
          </p:cNvSpPr>
          <p:nvPr>
            <p:ph idx="1"/>
          </p:nvPr>
        </p:nvSpPr>
        <p:spPr>
          <a:xfrm>
            <a:off x="558280" y="1370668"/>
            <a:ext cx="10972800" cy="3438423"/>
          </a:xfrm>
        </p:spPr>
        <p:txBody>
          <a:bodyPr/>
          <a:lstStyle/>
          <a:p>
            <a:r>
              <a:rPr lang="en-GB" dirty="0" smtClean="0"/>
              <a:t>What is resistance?</a:t>
            </a:r>
          </a:p>
          <a:p>
            <a:endParaRPr lang="en-GB" dirty="0"/>
          </a:p>
          <a:p>
            <a:r>
              <a:rPr lang="en-GB" dirty="0" smtClean="0"/>
              <a:t>Ions in a metal/wire/component resist the passage of electrons passing through it. The more difficult it is for electrons to pass through the metal, the more resistance there is, and the more energy the electrons use trying to get through it.</a:t>
            </a:r>
            <a:endParaRPr lang="en-GB" dirty="0"/>
          </a:p>
        </p:txBody>
      </p:sp>
      <p:grpSp>
        <p:nvGrpSpPr>
          <p:cNvPr id="6" name="Group 5"/>
          <p:cNvGrpSpPr/>
          <p:nvPr/>
        </p:nvGrpSpPr>
        <p:grpSpPr>
          <a:xfrm>
            <a:off x="558280" y="4388834"/>
            <a:ext cx="2052228" cy="2076401"/>
            <a:chOff x="551384" y="3585575"/>
            <a:chExt cx="2052228" cy="2076401"/>
          </a:xfrm>
        </p:grpSpPr>
        <p:sp>
          <p:nvSpPr>
            <p:cNvPr id="7" name="Isosceles Triangle 6"/>
            <p:cNvSpPr/>
            <p:nvPr/>
          </p:nvSpPr>
          <p:spPr>
            <a:xfrm>
              <a:off x="551384" y="3585575"/>
              <a:ext cx="2052228" cy="205222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cxnSp>
          <p:nvCxnSpPr>
            <p:cNvPr id="8" name="Straight Connector 7"/>
            <p:cNvCxnSpPr/>
            <p:nvPr/>
          </p:nvCxnSpPr>
          <p:spPr>
            <a:xfrm>
              <a:off x="551384" y="4725144"/>
              <a:ext cx="20522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2054" y="4877146"/>
              <a:ext cx="1370889" cy="784830"/>
            </a:xfrm>
            <a:prstGeom prst="rect">
              <a:avLst/>
            </a:prstGeom>
          </p:spPr>
          <p:txBody>
            <a:bodyPr wrap="none">
              <a:spAutoFit/>
            </a:bodyPr>
            <a:lstStyle/>
            <a:p>
              <a:pPr algn="ctr"/>
              <a:r>
                <a:rPr lang="en-GB" sz="4500" dirty="0" smtClean="0">
                  <a:solidFill>
                    <a:schemeClr val="bg1"/>
                  </a:solidFill>
                </a:rPr>
                <a:t>R </a:t>
              </a:r>
              <a:r>
                <a:rPr lang="en-GB" sz="4500" dirty="0">
                  <a:solidFill>
                    <a:schemeClr val="bg1"/>
                  </a:solidFill>
                </a:rPr>
                <a:t>x </a:t>
              </a:r>
              <a:r>
                <a:rPr lang="en-GB" sz="4500" dirty="0" smtClean="0">
                  <a:solidFill>
                    <a:schemeClr val="bg1"/>
                  </a:solidFill>
                </a:rPr>
                <a:t>I</a:t>
              </a:r>
              <a:endParaRPr lang="en-GB" sz="4500" dirty="0">
                <a:solidFill>
                  <a:schemeClr val="bg1"/>
                </a:solidFill>
              </a:endParaRPr>
            </a:p>
          </p:txBody>
        </p:sp>
        <p:sp>
          <p:nvSpPr>
            <p:cNvPr id="10" name="Rectangle 9"/>
            <p:cNvSpPr/>
            <p:nvPr/>
          </p:nvSpPr>
          <p:spPr>
            <a:xfrm>
              <a:off x="1331277" y="3988442"/>
              <a:ext cx="492443" cy="646331"/>
            </a:xfrm>
            <a:prstGeom prst="rect">
              <a:avLst/>
            </a:prstGeom>
          </p:spPr>
          <p:txBody>
            <a:bodyPr wrap="none">
              <a:spAutoFit/>
            </a:bodyPr>
            <a:lstStyle/>
            <a:p>
              <a:pPr algn="ctr"/>
              <a:r>
                <a:rPr lang="en-GB" sz="3600" dirty="0" smtClean="0">
                  <a:solidFill>
                    <a:schemeClr val="bg1"/>
                  </a:solidFill>
                </a:rPr>
                <a:t>V</a:t>
              </a:r>
              <a:endParaRPr lang="en-GB" sz="3600" dirty="0">
                <a:solidFill>
                  <a:schemeClr val="bg1"/>
                </a:solidFill>
              </a:endParaRPr>
            </a:p>
          </p:txBody>
        </p:sp>
      </p:gr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065" t="50000" r="40824" b="27717"/>
          <a:stretch/>
        </p:blipFill>
        <p:spPr bwMode="auto">
          <a:xfrm>
            <a:off x="6094797" y="3089879"/>
            <a:ext cx="5826229" cy="315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145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19801" y="0"/>
            <a:ext cx="7186308" cy="4681537"/>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569009" y="4619876"/>
            <a:ext cx="9053982" cy="2222834"/>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1569009" y="4665460"/>
            <a:ext cx="7032676" cy="2192540"/>
          </a:xfrm>
          <a:prstGeom prst="rect">
            <a:avLst/>
          </a:prstGeom>
          <a:ln>
            <a:solidFill>
              <a:srgbClr val="00B0F0"/>
            </a:solidFill>
          </a:ln>
        </p:spPr>
      </p:pic>
      <p:pic>
        <p:nvPicPr>
          <p:cNvPr id="7" name="Picture 6"/>
          <p:cNvPicPr>
            <a:picLocks noChangeAspect="1"/>
          </p:cNvPicPr>
          <p:nvPr/>
        </p:nvPicPr>
        <p:blipFill>
          <a:blip r:embed="rId5"/>
          <a:stretch>
            <a:fillRect/>
          </a:stretch>
        </p:blipFill>
        <p:spPr>
          <a:xfrm>
            <a:off x="964585" y="4583500"/>
            <a:ext cx="7238107" cy="2259210"/>
          </a:xfrm>
          <a:prstGeom prst="rect">
            <a:avLst/>
          </a:prstGeom>
          <a:ln>
            <a:solidFill>
              <a:srgbClr val="00B0F0"/>
            </a:solidFill>
          </a:ln>
        </p:spPr>
      </p:pic>
      <p:pic>
        <p:nvPicPr>
          <p:cNvPr id="8" name="Picture 7"/>
          <p:cNvPicPr>
            <a:picLocks noChangeAspect="1"/>
          </p:cNvPicPr>
          <p:nvPr/>
        </p:nvPicPr>
        <p:blipFill>
          <a:blip r:embed="rId6"/>
          <a:stretch>
            <a:fillRect/>
          </a:stretch>
        </p:blipFill>
        <p:spPr>
          <a:xfrm>
            <a:off x="2019801" y="65667"/>
            <a:ext cx="7081249" cy="6777043"/>
          </a:xfrm>
          <a:prstGeom prst="rect">
            <a:avLst/>
          </a:prstGeom>
          <a:ln>
            <a:solidFill>
              <a:srgbClr val="FF0000"/>
            </a:solidFill>
          </a:ln>
        </p:spPr>
      </p:pic>
    </p:spTree>
    <p:extLst>
      <p:ext uri="{BB962C8B-B14F-4D97-AF65-F5344CB8AC3E}">
        <p14:creationId xmlns:p14="http://schemas.microsoft.com/office/powerpoint/2010/main" val="30102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44261" y="178234"/>
            <a:ext cx="11834361" cy="6411751"/>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404186" y="429090"/>
            <a:ext cx="9151520" cy="6071397"/>
          </a:xfrm>
          <a:prstGeom prst="rect">
            <a:avLst/>
          </a:prstGeom>
          <a:ln>
            <a:solidFill>
              <a:srgbClr val="FF0000"/>
            </a:solidFill>
          </a:ln>
        </p:spPr>
      </p:pic>
    </p:spTree>
    <p:extLst>
      <p:ext uri="{BB962C8B-B14F-4D97-AF65-F5344CB8AC3E}">
        <p14:creationId xmlns:p14="http://schemas.microsoft.com/office/powerpoint/2010/main" val="256048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1407</Words>
  <Application>Microsoft Office PowerPoint</Application>
  <PresentationFormat>Widescreen</PresentationFormat>
  <Paragraphs>191</Paragraphs>
  <Slides>68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Symbol</vt:lpstr>
      <vt:lpstr>Wingdings</vt:lpstr>
      <vt:lpstr>Office Theme</vt:lpstr>
      <vt:lpstr>PowerPoint Presentation</vt:lpstr>
      <vt:lpstr>Circuit Symbols</vt:lpstr>
      <vt:lpstr>PowerPoint Presentation</vt:lpstr>
      <vt:lpstr>Current</vt:lpstr>
      <vt:lpstr>PowerPoint Presentation</vt:lpstr>
      <vt:lpstr>Resistance and resistors</vt:lpstr>
      <vt:lpstr> Resistance is measured in ohms (Ω)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Ohm’s Law</vt:lpstr>
      <vt:lpstr>PowerPoint Presentation</vt:lpstr>
      <vt:lpstr>PowerPoint Presentation</vt:lpstr>
      <vt:lpstr>Non-Ohmic Components</vt:lpstr>
      <vt:lpstr>PowerPoint Presentation</vt:lpstr>
      <vt:lpstr>PowerPoint Presentation</vt:lpstr>
      <vt:lpstr>PowerPoint Presentation</vt:lpstr>
      <vt:lpstr>PowerPoint Presentation</vt:lpstr>
      <vt:lpstr>PowerPoint Presentation</vt:lpstr>
      <vt:lpstr>PowerPoint Presentation</vt:lpstr>
      <vt:lpstr>Series Circuits Rules - Current</vt:lpstr>
      <vt:lpstr>Series Circuits Rules - Voltage</vt:lpstr>
      <vt:lpstr>Series Circuits Rules - Resistance</vt:lpstr>
      <vt:lpstr>Parallel Circuits Rules - Current</vt:lpstr>
      <vt:lpstr>Parallel Circuits Rules – potential difference</vt:lpstr>
      <vt:lpstr>Parallel Circuits Rules – resistance</vt:lpstr>
      <vt:lpstr>PowerPoint Presentation</vt:lpstr>
      <vt:lpstr>PowerPoint Presentation</vt:lpstr>
      <vt:lpstr>PowerPoint Presentation</vt:lpstr>
      <vt:lpstr>PowerPoint Presentation</vt:lpstr>
      <vt:lpstr>PowerPoint Presentation</vt:lpstr>
      <vt:lpstr>PowerPoint Presentation</vt:lpstr>
      <vt:lpstr>Direct Current</vt:lpstr>
      <vt:lpstr>Alternating Current</vt:lpstr>
      <vt:lpstr>Alternating Current</vt:lpstr>
      <vt:lpstr>Direct current vs alternating current</vt:lpstr>
      <vt:lpstr>Frequency = 1/time period</vt:lpstr>
      <vt:lpstr>PowerPoint Presentation</vt:lpstr>
      <vt:lpstr>PowerPoint Presentation</vt:lpstr>
      <vt:lpstr>PowerPoint Presentation</vt:lpstr>
      <vt:lpstr>Components of a plug and cable</vt:lpstr>
      <vt:lpstr>The Earth Wire</vt:lpstr>
      <vt:lpstr>How does the Earth wire protect us from electric shock</vt:lpstr>
      <vt:lpstr>PowerPoint Presentation</vt:lpstr>
      <vt:lpstr>PowerPoint Presentation</vt:lpstr>
      <vt:lpstr>Calculating Power</vt:lpstr>
      <vt:lpstr>PowerPoint Presentation</vt:lpstr>
      <vt:lpstr>Calculating energy transferred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 fields</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Fugill</dc:creator>
  <cp:lastModifiedBy>David Fugill</cp:lastModifiedBy>
  <cp:revision>7</cp:revision>
  <dcterms:created xsi:type="dcterms:W3CDTF">2018-05-11T12:14:06Z</dcterms:created>
  <dcterms:modified xsi:type="dcterms:W3CDTF">2018-05-16T09:28:04Z</dcterms:modified>
</cp:coreProperties>
</file>