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71" r:id="rId3"/>
    <p:sldId id="316" r:id="rId4"/>
    <p:sldId id="257" r:id="rId5"/>
    <p:sldId id="270" r:id="rId6"/>
    <p:sldId id="313" r:id="rId7"/>
    <p:sldId id="258" r:id="rId8"/>
    <p:sldId id="272" r:id="rId9"/>
    <p:sldId id="259" r:id="rId10"/>
    <p:sldId id="260" r:id="rId11"/>
    <p:sldId id="275" r:id="rId12"/>
    <p:sldId id="276" r:id="rId13"/>
    <p:sldId id="317" r:id="rId14"/>
    <p:sldId id="273" r:id="rId15"/>
    <p:sldId id="308" r:id="rId16"/>
    <p:sldId id="312" r:id="rId17"/>
    <p:sldId id="261" r:id="rId18"/>
    <p:sldId id="262" r:id="rId19"/>
    <p:sldId id="278" r:id="rId20"/>
    <p:sldId id="279" r:id="rId21"/>
    <p:sldId id="318" r:id="rId22"/>
    <p:sldId id="263" r:id="rId23"/>
    <p:sldId id="280" r:id="rId24"/>
    <p:sldId id="264" r:id="rId25"/>
    <p:sldId id="277" r:id="rId26"/>
    <p:sldId id="319" r:id="rId27"/>
    <p:sldId id="265" r:id="rId28"/>
    <p:sldId id="281" r:id="rId29"/>
    <p:sldId id="283" r:id="rId30"/>
    <p:sldId id="284" r:id="rId31"/>
    <p:sldId id="282" r:id="rId32"/>
    <p:sldId id="320" r:id="rId33"/>
    <p:sldId id="266" r:id="rId34"/>
    <p:sldId id="285" r:id="rId35"/>
    <p:sldId id="287" r:id="rId36"/>
    <p:sldId id="288" r:id="rId37"/>
    <p:sldId id="289" r:id="rId38"/>
    <p:sldId id="290" r:id="rId39"/>
    <p:sldId id="322" r:id="rId40"/>
    <p:sldId id="323" r:id="rId41"/>
    <p:sldId id="267" r:id="rId42"/>
    <p:sldId id="292" r:id="rId43"/>
    <p:sldId id="291" r:id="rId44"/>
    <p:sldId id="293" r:id="rId45"/>
    <p:sldId id="294" r:id="rId46"/>
    <p:sldId id="295" r:id="rId47"/>
    <p:sldId id="296" r:id="rId48"/>
    <p:sldId id="297" r:id="rId49"/>
    <p:sldId id="310" r:id="rId50"/>
    <p:sldId id="311" r:id="rId51"/>
    <p:sldId id="315" r:id="rId52"/>
    <p:sldId id="26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21" r:id="rId61"/>
    <p:sldId id="306" r:id="rId62"/>
    <p:sldId id="30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23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39DE9-63E6-4781-BFDA-69BA2A31509D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2F6C8-D65C-4FF6-B2B6-84701507E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C2FE-7CDD-4F52-8BF8-0EE72B7DD3AA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4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</a:t>
            </a:r>
            <a:r>
              <a:rPr lang="en-GB" baseline="0" dirty="0"/>
              <a:t> slide – discuss resolution and focus. Differences between light and electron microscopes. Could be left to the end as challenge task.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A9AE-33D8-4308-A7D8-1F2DAE9D11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7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</a:t>
            </a:r>
            <a:r>
              <a:rPr lang="en-GB" baseline="0" dirty="0"/>
              <a:t> slide – discuss resolution and focus. Differences between light and electron microscopes. Could be left to the end as challenge task.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A9AE-33D8-4308-A7D8-1F2DAE9D11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9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4802-DFB1-40CB-8364-AD3B89DE301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48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4802-DFB1-40CB-8364-AD3B89DE301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3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62CA9-8476-4F5C-A6C1-939951AB1EC4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64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7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3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9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75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85" y="589958"/>
            <a:ext cx="1983931" cy="508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528" y="2783473"/>
            <a:ext cx="2404616" cy="515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560" y="2205994"/>
            <a:ext cx="2410883" cy="5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3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4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1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4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9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64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65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123E3-AB11-4853-A096-AC9675E25E35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35A8-9473-4435-8EDC-D4A160675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14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agar+plate&amp;source=images&amp;cd=&amp;cad=rja&amp;docid=1NVyuJrwtuuLdM&amp;tbnid=Bf7ce2AWGjWipM:&amp;ved=0CAUQjRw&amp;url=http://eurekabrewing.wordpress.com/2012/03/09/8-agar-plates-wyeasts-roeselare-blend/&amp;ei=81sLU5HeGPOn0wWo3oDwBw&amp;psig=AFQjCNGcblXfP2s5SxhSiIndVquUM6PSdQ&amp;ust=139333972766891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9.jpeg"/><Relationship Id="rId5" Type="http://schemas.openxmlformats.org/officeDocument/2006/relationships/hyperlink" Target="http://www.google.co.uk/url?sa=i&amp;rct=j&amp;q=agar+plate+inoculation&amp;source=images&amp;cd=&amp;cad=rja&amp;docid=JjtcjRvvFU11FM&amp;tbnid=YN38XkfQq35xLM:&amp;ved=0CAUQjRw&amp;url=http://www.hsri.mmu.ac.uk/_microbiology/education-communication/resources/&amp;ei=yVwLU4D4JKPa0QXz6YA4&amp;psig=AFQjCNHNJgDiHFZGTkRxzxauxr2XN3-HfQ&amp;ust=1393339923532424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TNUp4XIR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5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-icEADP0J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9" y="52550"/>
            <a:ext cx="10079421" cy="67400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62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55530" cy="676485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069139" y="4943139"/>
            <a:ext cx="2880762" cy="408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1657" y="5351929"/>
            <a:ext cx="2357223" cy="408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8272" y="-13851"/>
            <a:ext cx="89848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Microscopes</a:t>
            </a:r>
            <a:endParaRPr lang="en-GB" sz="28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14782" y="632480"/>
            <a:ext cx="10058832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Spot the differences:</a:t>
            </a:r>
          </a:p>
          <a:p>
            <a:r>
              <a:rPr lang="en-GB" sz="3600" dirty="0"/>
              <a:t>which is a better image and why?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82" y="1730277"/>
            <a:ext cx="9579437" cy="3806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4782" y="5617029"/>
            <a:ext cx="9701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Resolution</a:t>
            </a:r>
            <a:r>
              <a:rPr lang="en-GB" sz="2400" dirty="0" smtClean="0"/>
              <a:t> – the smallest distance between two points that can be seen as separate entities. Structures less than 0.2 micrometres cannot be seen with a light microscope.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7837714" y="5127171"/>
            <a:ext cx="2754086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19400" y="5124979"/>
            <a:ext cx="2754086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4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6"/>
          <p:cNvSpPr txBox="1">
            <a:spLocks/>
          </p:cNvSpPr>
          <p:nvPr/>
        </p:nvSpPr>
        <p:spPr>
          <a:xfrm>
            <a:off x="1172867" y="664852"/>
            <a:ext cx="9684317" cy="3270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Key words</a:t>
            </a:r>
            <a:r>
              <a:rPr lang="en-GB" dirty="0"/>
              <a:t>: cell, light microscope, focus, slide, stage, magnification, image, object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599" y="0"/>
            <a:ext cx="89848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Microscopes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169" y="1133493"/>
            <a:ext cx="9507714" cy="58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03379" y="4668819"/>
            <a:ext cx="2880762" cy="408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7" y="248760"/>
            <a:ext cx="11748474" cy="493145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5886" y="2815311"/>
            <a:ext cx="5243364" cy="1139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6" y="78498"/>
            <a:ext cx="8372475" cy="67229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59" y="3758889"/>
            <a:ext cx="10348029" cy="30425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88228" y="25147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45mm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1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9" y="210344"/>
            <a:ext cx="10292515" cy="638071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95" y="3750147"/>
            <a:ext cx="10820630" cy="290838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967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19" y="249237"/>
            <a:ext cx="6640239" cy="635236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9" y="5372100"/>
            <a:ext cx="11689513" cy="140490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207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3" y="102147"/>
            <a:ext cx="11550316" cy="546214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03228" y="1690688"/>
            <a:ext cx="1766356" cy="408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38200" y="1953666"/>
            <a:ext cx="2087880" cy="408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4" y="112876"/>
            <a:ext cx="11917461" cy="574225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06" y="2606566"/>
            <a:ext cx="11343359" cy="414468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42658" y="365124"/>
            <a:ext cx="9541422" cy="972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2544"/>
          </a:xfrm>
          <a:noFill/>
        </p:spPr>
        <p:txBody>
          <a:bodyPr/>
          <a:lstStyle/>
          <a:p>
            <a:pPr algn="l"/>
            <a:r>
              <a:rPr lang="en-GB" b="1" u="sng" dirty="0" smtClean="0"/>
              <a:t>Growing bacteria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23" y="1492102"/>
            <a:ext cx="8229600" cy="19728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800" dirty="0"/>
              <a:t>Microorganisms can be cultured in the lab</a:t>
            </a:r>
          </a:p>
          <a:p>
            <a:r>
              <a:rPr lang="en-GB" sz="2800" dirty="0"/>
              <a:t>A </a:t>
            </a:r>
            <a:r>
              <a:rPr lang="en-GB" sz="2800" b="1" i="1" dirty="0"/>
              <a:t>culture medium (agar) </a:t>
            </a:r>
            <a:r>
              <a:rPr lang="en-GB" sz="2800" dirty="0"/>
              <a:t>is given containing an </a:t>
            </a:r>
            <a:r>
              <a:rPr lang="en-GB" sz="2800" i="1" dirty="0"/>
              <a:t>energy</a:t>
            </a:r>
            <a:r>
              <a:rPr lang="en-GB" sz="2800" dirty="0"/>
              <a:t> source (carbohydrate) and minerals. They are kept </a:t>
            </a:r>
            <a:r>
              <a:rPr lang="en-GB" sz="2800" i="1" dirty="0"/>
              <a:t>warm</a:t>
            </a:r>
            <a:r>
              <a:rPr lang="en-GB" sz="2800" dirty="0"/>
              <a:t> and allowed </a:t>
            </a:r>
            <a:r>
              <a:rPr lang="en-GB" sz="2800" i="1" dirty="0"/>
              <a:t>oxygen</a:t>
            </a:r>
            <a:r>
              <a:rPr lang="en-GB" sz="2800" dirty="0"/>
              <a:t> to grow </a:t>
            </a:r>
          </a:p>
          <a:p>
            <a:endParaRPr lang="en-GB" sz="2800" dirty="0"/>
          </a:p>
        </p:txBody>
      </p:sp>
      <p:pic>
        <p:nvPicPr>
          <p:cNvPr id="20482" name="Picture 2" descr="http://eurekabrewing.files.wordpress.com/2012/03/2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843" y="3650533"/>
            <a:ext cx="2520280" cy="24203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8382" y="3547910"/>
            <a:ext cx="2483786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tx2"/>
                </a:solidFill>
              </a:rPr>
              <a:t>Safety</a:t>
            </a:r>
            <a:r>
              <a:rPr lang="en-GB" dirty="0">
                <a:solidFill>
                  <a:schemeClr val="tx2"/>
                </a:solidFill>
              </a:rPr>
              <a:t>:</a:t>
            </a:r>
          </a:p>
          <a:p>
            <a:r>
              <a:rPr lang="en-GB" dirty="0">
                <a:solidFill>
                  <a:schemeClr val="tx2"/>
                </a:solidFill>
              </a:rPr>
              <a:t>Bacteria may mutate so contamination must be avoided – e.g. From skin, air, water..</a:t>
            </a:r>
          </a:p>
          <a:p>
            <a:r>
              <a:rPr lang="en-GB" dirty="0">
                <a:solidFill>
                  <a:schemeClr val="tx2"/>
                </a:solidFill>
              </a:rPr>
              <a:t>Petri dishes and agar must be </a:t>
            </a:r>
            <a:r>
              <a:rPr lang="en-GB" dirty="0" smtClean="0">
                <a:solidFill>
                  <a:schemeClr val="tx2"/>
                </a:solidFill>
              </a:rPr>
              <a:t>sterilised </a:t>
            </a:r>
            <a:r>
              <a:rPr lang="en-GB" dirty="0">
                <a:solidFill>
                  <a:schemeClr val="tx2"/>
                </a:solidFill>
              </a:rPr>
              <a:t>from an autoclave or using gamma radiation / UV </a:t>
            </a:r>
          </a:p>
        </p:txBody>
      </p:sp>
      <p:pic>
        <p:nvPicPr>
          <p:cNvPr id="20484" name="Picture 4" descr="http://www.hsri.mmu.ac.uk/microbiology/images/free/rev/inoculat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8427" y="3650532"/>
            <a:ext cx="3140596" cy="2355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78427" y="594017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Inoculate</a:t>
            </a:r>
            <a:r>
              <a:rPr lang="en-GB" dirty="0"/>
              <a:t> the plates – sterilise the loop, dip in suspension, </a:t>
            </a:r>
            <a:r>
              <a:rPr lang="en-GB" dirty="0" err="1"/>
              <a:t>zig-zag</a:t>
            </a:r>
            <a:r>
              <a:rPr lang="en-GB" dirty="0"/>
              <a:t> then incubate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52565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Grow in </a:t>
            </a:r>
            <a:r>
              <a:rPr lang="en-GB" b="1" dirty="0"/>
              <a:t>maximum</a:t>
            </a:r>
            <a:r>
              <a:rPr lang="en-GB" dirty="0"/>
              <a:t> temp of 25˚C to stop harmful pathogens growing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73067" y="316256"/>
            <a:ext cx="3373213" cy="6463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Step 1:</a:t>
            </a:r>
          </a:p>
          <a:p>
            <a:r>
              <a:rPr lang="en-GB" dirty="0" smtClean="0"/>
              <a:t>Sterilise petri dish and inoculating loop</a:t>
            </a:r>
          </a:p>
          <a:p>
            <a:r>
              <a:rPr lang="en-GB" b="1" u="sng" dirty="0" smtClean="0"/>
              <a:t>Reason: </a:t>
            </a:r>
            <a:r>
              <a:rPr lang="en-GB" dirty="0" smtClean="0"/>
              <a:t>To kill any unwanted microorganisms </a:t>
            </a:r>
          </a:p>
          <a:p>
            <a:endParaRPr lang="en-GB" dirty="0"/>
          </a:p>
          <a:p>
            <a:r>
              <a:rPr lang="en-GB" b="1" u="sng" dirty="0" smtClean="0"/>
              <a:t>Step 2:</a:t>
            </a:r>
          </a:p>
          <a:p>
            <a:r>
              <a:rPr lang="en-GB" dirty="0" smtClean="0"/>
              <a:t>Transfer microorganism onto agar jelly, only opening lid a small amount</a:t>
            </a:r>
          </a:p>
          <a:p>
            <a:r>
              <a:rPr lang="en-GB" b="1" u="sng" dirty="0" smtClean="0"/>
              <a:t>Reason</a:t>
            </a:r>
            <a:r>
              <a:rPr lang="en-GB" dirty="0" smtClean="0"/>
              <a:t>: Stop any unwanted microorganisms entering the petri dish</a:t>
            </a:r>
          </a:p>
          <a:p>
            <a:endParaRPr lang="en-GB" dirty="0"/>
          </a:p>
          <a:p>
            <a:r>
              <a:rPr lang="en-GB" b="1" u="sng" dirty="0" smtClean="0"/>
              <a:t>Step 3:</a:t>
            </a:r>
          </a:p>
          <a:p>
            <a:r>
              <a:rPr lang="en-GB" dirty="0" smtClean="0"/>
              <a:t>Secure petri dish with tape (but not all the way round)</a:t>
            </a:r>
          </a:p>
          <a:p>
            <a:r>
              <a:rPr lang="en-GB" b="1" u="sng" dirty="0" smtClean="0"/>
              <a:t>Reason: </a:t>
            </a:r>
            <a:r>
              <a:rPr lang="en-GB" dirty="0"/>
              <a:t>Stop any unwanted microorganisms entering the petri </a:t>
            </a:r>
            <a:r>
              <a:rPr lang="en-GB" dirty="0" smtClean="0"/>
              <a:t>dish, avoid anaerobic bacteria</a:t>
            </a:r>
          </a:p>
          <a:p>
            <a:endParaRPr lang="en-GB" dirty="0"/>
          </a:p>
          <a:p>
            <a:r>
              <a:rPr lang="en-GB" b="1" u="sng" dirty="0" smtClean="0"/>
              <a:t>Step 4: </a:t>
            </a:r>
            <a:r>
              <a:rPr lang="en-GB" dirty="0" smtClean="0"/>
              <a:t>Incubate</a:t>
            </a:r>
          </a:p>
          <a:p>
            <a:r>
              <a:rPr lang="en-GB" b="1" u="sng" dirty="0" smtClean="0"/>
              <a:t>Reason: </a:t>
            </a:r>
            <a:r>
              <a:rPr lang="en-GB" dirty="0" smtClean="0"/>
              <a:t>To allow bacteria to grow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0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Bacterial cell (prokaryotic)</a:t>
            </a:r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9" y="2055814"/>
            <a:ext cx="7712078" cy="3980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007" y="-1"/>
            <a:ext cx="4056993" cy="67921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48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" y="44624"/>
            <a:ext cx="12114059" cy="671133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5" y="476672"/>
            <a:ext cx="6632961" cy="53830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2060848"/>
            <a:ext cx="5472608" cy="268655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9593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08584"/>
            <a:ext cx="7597140" cy="72172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9369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30"/>
            <a:ext cx="12068032" cy="326031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326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703512" y="4087664"/>
            <a:ext cx="871296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>
                <a:latin typeface="+mj-lt"/>
                <a:cs typeface="Calibri" pitchFamily="34" charset="0"/>
              </a:rPr>
              <a:t>Inside each cell is a </a:t>
            </a:r>
            <a:r>
              <a:rPr lang="en-GB" sz="2800" b="1" dirty="0">
                <a:latin typeface="+mj-lt"/>
                <a:cs typeface="Calibri" pitchFamily="34" charset="0"/>
              </a:rPr>
              <a:t>nucleus</a:t>
            </a:r>
            <a:r>
              <a:rPr lang="en-GB" sz="2800" dirty="0">
                <a:latin typeface="+mj-lt"/>
                <a:cs typeface="Calibri" pitchFamily="34" charset="0"/>
              </a:rPr>
              <a:t>.</a:t>
            </a:r>
          </a:p>
          <a:p>
            <a:pPr marL="342900" indent="-34290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>
                <a:latin typeface="+mj-lt"/>
                <a:cs typeface="Calibri" pitchFamily="34" charset="0"/>
              </a:rPr>
              <a:t>Inside the human nucleus are </a:t>
            </a:r>
            <a:r>
              <a:rPr lang="en-GB" sz="2800" b="1" dirty="0">
                <a:latin typeface="+mj-lt"/>
                <a:cs typeface="Calibri" pitchFamily="34" charset="0"/>
              </a:rPr>
              <a:t>46</a:t>
            </a:r>
            <a:r>
              <a:rPr lang="en-GB" sz="2800" dirty="0">
                <a:latin typeface="+mj-lt"/>
                <a:cs typeface="Calibri" pitchFamily="34" charset="0"/>
              </a:rPr>
              <a:t> </a:t>
            </a:r>
            <a:r>
              <a:rPr lang="en-GB" sz="2800" b="1" dirty="0">
                <a:latin typeface="+mj-lt"/>
                <a:cs typeface="Calibri" pitchFamily="34" charset="0"/>
              </a:rPr>
              <a:t>chromosomes </a:t>
            </a:r>
            <a:r>
              <a:rPr lang="en-GB" sz="2800" dirty="0">
                <a:latin typeface="+mj-lt"/>
                <a:cs typeface="Calibri" pitchFamily="34" charset="0"/>
              </a:rPr>
              <a:t>(two sets of </a:t>
            </a:r>
            <a:r>
              <a:rPr lang="en-GB" sz="2800" b="1" dirty="0">
                <a:latin typeface="+mj-lt"/>
                <a:cs typeface="Calibri" pitchFamily="34" charset="0"/>
              </a:rPr>
              <a:t>23</a:t>
            </a:r>
            <a:r>
              <a:rPr lang="en-GB" sz="2800" dirty="0">
                <a:latin typeface="+mj-lt"/>
                <a:cs typeface="Calibri" pitchFamily="34" charset="0"/>
              </a:rPr>
              <a:t>, one set from Mum, one set from Dad).</a:t>
            </a:r>
          </a:p>
          <a:p>
            <a:pPr marL="342900" indent="-34290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>
                <a:latin typeface="+mj-lt"/>
                <a:cs typeface="Calibri" pitchFamily="34" charset="0"/>
              </a:rPr>
              <a:t>Chromosomes are made from </a:t>
            </a:r>
            <a:r>
              <a:rPr lang="en-GB" sz="2800" b="1" dirty="0">
                <a:latin typeface="+mj-lt"/>
                <a:cs typeface="Calibri" pitchFamily="34" charset="0"/>
              </a:rPr>
              <a:t>DNA</a:t>
            </a:r>
            <a:r>
              <a:rPr lang="en-GB" sz="2800" dirty="0">
                <a:latin typeface="+mj-lt"/>
                <a:cs typeface="Calibri" pitchFamily="34" charset="0"/>
              </a:rPr>
              <a:t>.</a:t>
            </a:r>
            <a:endParaRPr lang="en-GB" sz="2800" b="1" dirty="0">
              <a:latin typeface="+mj-lt"/>
              <a:cs typeface="Calibri" pitchFamily="34" charset="0"/>
            </a:endParaRPr>
          </a:p>
          <a:p>
            <a:pPr marL="342900" indent="-34290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>
                <a:latin typeface="+mj-lt"/>
                <a:cs typeface="Calibri" pitchFamily="34" charset="0"/>
              </a:rPr>
              <a:t>A section of DNA is called a </a:t>
            </a:r>
            <a:r>
              <a:rPr lang="en-GB" sz="2800" b="1" dirty="0">
                <a:latin typeface="+mj-lt"/>
                <a:cs typeface="Calibri" pitchFamily="34" charset="0"/>
              </a:rPr>
              <a:t>gene</a:t>
            </a:r>
            <a:r>
              <a:rPr lang="en-GB" sz="2800" dirty="0">
                <a:latin typeface="+mj-lt"/>
                <a:cs typeface="Calibri" pitchFamily="34" charset="0"/>
              </a:rPr>
              <a:t>.</a:t>
            </a:r>
          </a:p>
        </p:txBody>
      </p:sp>
      <p:pic>
        <p:nvPicPr>
          <p:cNvPr id="3" name="Picture 2" descr="chromosome, showing gene as section of D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783868"/>
            <a:ext cx="8424936" cy="32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03512" y="260648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b="1" u="sng" dirty="0">
                <a:latin typeface="+mj-lt"/>
                <a:cs typeface="Calibri" pitchFamily="34" charset="0"/>
              </a:rPr>
              <a:t>Where is the genetic information in a cell?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5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6" y="90815"/>
            <a:ext cx="8866790" cy="670124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13" y="2816772"/>
            <a:ext cx="11789574" cy="397529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698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47" y="923924"/>
            <a:ext cx="6789234" cy="309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835" y="4149081"/>
            <a:ext cx="11310730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u="sng" dirty="0" smtClean="0"/>
              <a:t>Stage 1 </a:t>
            </a:r>
            <a:r>
              <a:rPr lang="en-GB" sz="2400" dirty="0" smtClean="0"/>
              <a:t>– cells grow bigger and replicate their DNA to form 2 copies of their chromosomes ready for cell division. </a:t>
            </a:r>
          </a:p>
          <a:p>
            <a:pPr>
              <a:spcAft>
                <a:spcPts val="1200"/>
              </a:spcAft>
            </a:pPr>
            <a:r>
              <a:rPr lang="en-GB" sz="2400" b="1" u="sng" dirty="0" smtClean="0"/>
              <a:t>Stage 2 </a:t>
            </a:r>
            <a:r>
              <a:rPr lang="en-GB" sz="2400" dirty="0" smtClean="0"/>
              <a:t>– Mitosis: one set of chromosomes is pulled to each end of the dividing cell and the nucleus divides.</a:t>
            </a:r>
          </a:p>
          <a:p>
            <a:pPr>
              <a:spcAft>
                <a:spcPts val="1200"/>
              </a:spcAft>
            </a:pPr>
            <a:r>
              <a:rPr lang="en-GB" sz="2400" b="1" u="sng" dirty="0" smtClean="0"/>
              <a:t>Stage 3 </a:t>
            </a:r>
            <a:r>
              <a:rPr lang="en-GB" sz="2400" dirty="0" smtClean="0"/>
              <a:t>– the cytoplasm and the cell membranes also divide to form two identical daughter cells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00114" y="154483"/>
            <a:ext cx="1791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u="sng" dirty="0">
                <a:latin typeface="+mj-lt"/>
              </a:rPr>
              <a:t>Mitosis</a:t>
            </a:r>
            <a:endParaRPr lang="en-GB" sz="3600" b="1" u="sng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1833" y="1257461"/>
            <a:ext cx="1752511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Mitosis is used for </a:t>
            </a:r>
            <a:r>
              <a:rPr lang="en-GB" sz="2800" b="1" dirty="0">
                <a:solidFill>
                  <a:srgbClr val="0070C0"/>
                </a:solidFill>
                <a:latin typeface="+mj-lt"/>
              </a:rPr>
              <a:t>growth</a:t>
            </a:r>
            <a:r>
              <a:rPr lang="en-GB" sz="2800" dirty="0">
                <a:latin typeface="+mj-lt"/>
              </a:rPr>
              <a:t> or to </a:t>
            </a:r>
            <a:r>
              <a:rPr lang="en-GB" sz="2800" b="1" dirty="0">
                <a:solidFill>
                  <a:srgbClr val="0070C0"/>
                </a:solidFill>
                <a:latin typeface="+mj-lt"/>
              </a:rPr>
              <a:t>replace</a:t>
            </a:r>
            <a:r>
              <a:rPr lang="en-GB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+mj-lt"/>
              </a:rPr>
              <a:t>cells</a:t>
            </a:r>
            <a:r>
              <a:rPr lang="en-GB" sz="2800" dirty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975" r="12886"/>
          <a:stretch/>
        </p:blipFill>
        <p:spPr>
          <a:xfrm>
            <a:off x="87693" y="717892"/>
            <a:ext cx="3111063" cy="3171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69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1304" cy="67437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2924175"/>
            <a:ext cx="8191500" cy="38195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196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5" y="32583"/>
            <a:ext cx="7430814" cy="679388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882211" y="3163634"/>
            <a:ext cx="1766356" cy="408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60695" y="3885248"/>
            <a:ext cx="2065846" cy="408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5855" y="4580523"/>
            <a:ext cx="1766356" cy="408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96" y="2396620"/>
            <a:ext cx="11598705" cy="435543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8298180" y="617220"/>
            <a:ext cx="2686050" cy="9486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 is a stem cell?</a:t>
            </a:r>
            <a:endParaRPr lang="en-GB" sz="2800" dirty="0"/>
          </a:p>
        </p:txBody>
      </p:sp>
      <p:cxnSp>
        <p:nvCxnSpPr>
          <p:cNvPr id="9" name="Straight Arrow Connector 8"/>
          <p:cNvCxnSpPr>
            <a:stCxn id="2" idx="1"/>
          </p:cNvCxnSpPr>
          <p:nvPr/>
        </p:nvCxnSpPr>
        <p:spPr>
          <a:xfrm flipH="1">
            <a:off x="3406140" y="1091565"/>
            <a:ext cx="4892040" cy="440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565" y="126905"/>
            <a:ext cx="8229600" cy="856952"/>
          </a:xfrm>
        </p:spPr>
        <p:txBody>
          <a:bodyPr/>
          <a:lstStyle/>
          <a:p>
            <a:pPr algn="ctr"/>
            <a:r>
              <a:rPr lang="en-GB" b="1" u="sng" dirty="0" smtClean="0"/>
              <a:t>Embryo Stem Cells</a:t>
            </a:r>
            <a:endParaRPr lang="en-GB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10635" r="2472" b="13103"/>
          <a:stretch/>
        </p:blipFill>
        <p:spPr bwMode="auto">
          <a:xfrm>
            <a:off x="3202625" y="3086375"/>
            <a:ext cx="6228184" cy="37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179" y="1271413"/>
            <a:ext cx="10237076" cy="4533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7030A0"/>
                </a:solidFill>
                <a:latin typeface="+mj-lt"/>
              </a:rPr>
              <a:t>Unspecialised</a:t>
            </a:r>
            <a:r>
              <a:rPr lang="en-GB" sz="2800" dirty="0">
                <a:latin typeface="+mj-lt"/>
              </a:rPr>
              <a:t> - they can become any type of cell in the human body.</a:t>
            </a:r>
          </a:p>
          <a:p>
            <a:pPr marL="0" indent="0">
              <a:buNone/>
            </a:pPr>
            <a:endParaRPr lang="en-GB" sz="1400" dirty="0">
              <a:latin typeface="+mj-lt"/>
            </a:endParaRPr>
          </a:p>
          <a:p>
            <a:pPr marL="0" indent="0">
              <a:buNone/>
            </a:pPr>
            <a:r>
              <a:rPr lang="en-GB" sz="2800" dirty="0">
                <a:latin typeface="+mj-lt"/>
              </a:rPr>
              <a:t>As the cells of an embryo divide (by mitosis) and the embryo develops, the cells become </a:t>
            </a:r>
            <a:r>
              <a:rPr lang="en-GB" sz="2800" b="1" dirty="0">
                <a:solidFill>
                  <a:srgbClr val="7030A0"/>
                </a:solidFill>
                <a:latin typeface="+mj-lt"/>
              </a:rPr>
              <a:t>differentiated</a:t>
            </a:r>
            <a:r>
              <a:rPr lang="en-GB" sz="28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GB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6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565" y="126905"/>
            <a:ext cx="8229600" cy="856952"/>
          </a:xfrm>
        </p:spPr>
        <p:txBody>
          <a:bodyPr/>
          <a:lstStyle/>
          <a:p>
            <a:pPr algn="ctr"/>
            <a:r>
              <a:rPr lang="en-GB" b="1" u="sng" dirty="0" smtClean="0"/>
              <a:t>Adult Stem Cells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179" y="1271413"/>
            <a:ext cx="10237076" cy="4533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+mj-lt"/>
              </a:rPr>
              <a:t>Come from </a:t>
            </a:r>
            <a:r>
              <a:rPr lang="en-GB" sz="2800" dirty="0" smtClean="0">
                <a:solidFill>
                  <a:srgbClr val="7030A0"/>
                </a:solidFill>
                <a:latin typeface="+mj-lt"/>
              </a:rPr>
              <a:t>bone marrow. </a:t>
            </a:r>
            <a:r>
              <a:rPr lang="en-GB" sz="2800" dirty="0" smtClean="0">
                <a:latin typeface="+mj-lt"/>
              </a:rPr>
              <a:t>Can form many types of cell including </a:t>
            </a:r>
            <a:r>
              <a:rPr lang="en-GB" sz="2800" u="sng" dirty="0" smtClean="0">
                <a:latin typeface="+mj-lt"/>
              </a:rPr>
              <a:t>blood cells</a:t>
            </a:r>
            <a:r>
              <a:rPr lang="en-GB" sz="2800" dirty="0" smtClean="0">
                <a:latin typeface="+mj-lt"/>
              </a:rPr>
              <a:t>. Can be used to treat </a:t>
            </a:r>
            <a:r>
              <a:rPr lang="en-GB" sz="2800" b="1" u="sng" dirty="0" smtClean="0">
                <a:latin typeface="+mj-lt"/>
              </a:rPr>
              <a:t>some</a:t>
            </a:r>
            <a:r>
              <a:rPr lang="en-GB" sz="2800" dirty="0" smtClean="0">
                <a:latin typeface="+mj-lt"/>
              </a:rPr>
              <a:t> diseases, but less than embryo SC.</a:t>
            </a:r>
            <a:endParaRPr lang="en-GB" sz="1400" dirty="0">
              <a:latin typeface="+mj-lt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 bwMode="auto">
          <a:xfrm>
            <a:off x="2951111" y="2119500"/>
            <a:ext cx="6091623" cy="45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00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599" cy="4491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500" dirty="0" smtClean="0">
                <a:latin typeface="Comic Sans MS" pitchFamily="66" charset="0"/>
              </a:rPr>
              <a:t>Can you list the metric prefixes from largest to smallest?!</a:t>
            </a:r>
            <a:endParaRPr lang="en-GB" sz="3500" b="1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25041" y="932654"/>
            <a:ext cx="3591964" cy="5632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200000"/>
              </a:lnSpc>
              <a:spcBef>
                <a:spcPct val="0"/>
              </a:spcBef>
              <a:buNone/>
            </a:pPr>
            <a:r>
              <a:rPr lang="en-GB" altLang="en-US" sz="2000" dirty="0" err="1" smtClean="0">
                <a:latin typeface="Comic Sans MS" panose="030F0702030302020204" pitchFamily="66" charset="0"/>
              </a:rPr>
              <a:t>Tera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(T) </a:t>
            </a:r>
            <a:r>
              <a:rPr lang="en-GB" altLang="en-US" sz="2000" dirty="0">
                <a:latin typeface="Comic Sans MS" panose="030F0702030302020204" pitchFamily="66" charset="0"/>
              </a:rPr>
              <a:t>=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1.0 x 10</a:t>
            </a:r>
            <a:r>
              <a:rPr lang="en-GB" altLang="en-US" sz="2000" baseline="30000" dirty="0" smtClean="0">
                <a:latin typeface="Comic Sans MS" panose="030F0702030302020204" pitchFamily="66" charset="0"/>
              </a:rPr>
              <a:t>12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None/>
            </a:pPr>
            <a:r>
              <a:rPr lang="en-GB" altLang="en-US" sz="2000" dirty="0" smtClean="0">
                <a:latin typeface="Comic Sans MS" panose="030F0702030302020204" pitchFamily="66" charset="0"/>
              </a:rPr>
              <a:t>Giga (G) </a:t>
            </a:r>
            <a:r>
              <a:rPr lang="en-GB" altLang="en-US" sz="2000" dirty="0">
                <a:latin typeface="Comic Sans MS" panose="030F0702030302020204" pitchFamily="66" charset="0"/>
              </a:rPr>
              <a:t>=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1.0 x 10</a:t>
            </a:r>
            <a:r>
              <a:rPr lang="en-GB" altLang="en-US" sz="2000" baseline="30000" dirty="0" smtClean="0">
                <a:latin typeface="Comic Sans MS" panose="030F0702030302020204" pitchFamily="66" charset="0"/>
              </a:rPr>
              <a:t>9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None/>
            </a:pPr>
            <a:r>
              <a:rPr lang="en-GB" altLang="en-US" sz="2000" dirty="0" smtClean="0">
                <a:latin typeface="Comic Sans MS" panose="030F0702030302020204" pitchFamily="66" charset="0"/>
              </a:rPr>
              <a:t>Mega (M) </a:t>
            </a:r>
            <a:r>
              <a:rPr lang="en-GB" altLang="en-US" sz="2000" dirty="0">
                <a:latin typeface="Comic Sans MS" panose="030F0702030302020204" pitchFamily="66" charset="0"/>
              </a:rPr>
              <a:t>=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1.0 x 10</a:t>
            </a:r>
            <a:r>
              <a:rPr lang="en-GB" altLang="en-US" sz="2000" baseline="30000" dirty="0" smtClean="0">
                <a:latin typeface="Comic Sans MS" panose="030F0702030302020204" pitchFamily="66" charset="0"/>
              </a:rPr>
              <a:t>6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None/>
            </a:pPr>
            <a:r>
              <a:rPr lang="en-GB" altLang="en-US" sz="2000" dirty="0" smtClean="0">
                <a:latin typeface="Comic Sans MS" panose="030F0702030302020204" pitchFamily="66" charset="0"/>
              </a:rPr>
              <a:t>Kilo (k) </a:t>
            </a:r>
            <a:r>
              <a:rPr lang="en-GB" altLang="en-US" sz="2000" dirty="0">
                <a:latin typeface="Comic Sans MS" panose="030F0702030302020204" pitchFamily="66" charset="0"/>
              </a:rPr>
              <a:t>=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1.0 x 10</a:t>
            </a:r>
            <a:r>
              <a:rPr lang="en-GB" altLang="en-US" sz="2000" baseline="30000" dirty="0" smtClean="0">
                <a:latin typeface="Comic Sans MS" panose="030F0702030302020204" pitchFamily="66" charset="0"/>
              </a:rPr>
              <a:t>3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None/>
            </a:pPr>
            <a:r>
              <a:rPr lang="en-GB" altLang="en-US" sz="2000" dirty="0" smtClean="0">
                <a:latin typeface="Comic Sans MS" panose="030F0702030302020204" pitchFamily="66" charset="0"/>
              </a:rPr>
              <a:t>‘no prefix’ = 1.0 x 10</a:t>
            </a:r>
            <a:r>
              <a:rPr lang="en-GB" altLang="en-US" sz="2000" baseline="30000" dirty="0" smtClean="0">
                <a:latin typeface="Comic Sans MS" panose="030F0702030302020204" pitchFamily="66" charset="0"/>
              </a:rPr>
              <a:t>0  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None/>
            </a:pPr>
            <a:r>
              <a:rPr lang="en-GB" altLang="en-US" sz="2000" dirty="0" err="1" smtClean="0">
                <a:latin typeface="Comic Sans MS" panose="030F0702030302020204" pitchFamily="66" charset="0"/>
              </a:rPr>
              <a:t>Centi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(c) </a:t>
            </a:r>
            <a:r>
              <a:rPr lang="en-GB" altLang="en-US" sz="2000" dirty="0">
                <a:latin typeface="Comic Sans MS" panose="030F0702030302020204" pitchFamily="66" charset="0"/>
              </a:rPr>
              <a:t>=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1.0 x 10</a:t>
            </a:r>
            <a:r>
              <a:rPr lang="en-GB" altLang="en-US" sz="2000" baseline="30000" dirty="0" smtClean="0">
                <a:latin typeface="Comic Sans MS" panose="030F0702030302020204" pitchFamily="66" charset="0"/>
              </a:rPr>
              <a:t>-2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None/>
            </a:pPr>
            <a:r>
              <a:rPr lang="en-GB" altLang="en-US" sz="2000" dirty="0" err="1" smtClean="0">
                <a:latin typeface="Comic Sans MS" panose="030F0702030302020204" pitchFamily="66" charset="0"/>
              </a:rPr>
              <a:t>Milli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(m) </a:t>
            </a:r>
            <a:r>
              <a:rPr lang="en-GB" altLang="en-US" sz="2000" dirty="0">
                <a:latin typeface="Comic Sans MS" panose="030F0702030302020204" pitchFamily="66" charset="0"/>
              </a:rPr>
              <a:t>=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1.0 x 10</a:t>
            </a:r>
            <a:r>
              <a:rPr lang="en-GB" altLang="en-US" sz="2000" baseline="30000" dirty="0" smtClean="0">
                <a:latin typeface="Comic Sans MS" panose="030F0702030302020204" pitchFamily="66" charset="0"/>
              </a:rPr>
              <a:t>-3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None/>
            </a:pPr>
            <a:r>
              <a:rPr lang="en-GB" altLang="en-US" sz="2000" dirty="0" smtClean="0">
                <a:latin typeface="Comic Sans MS" panose="030F0702030302020204" pitchFamily="66" charset="0"/>
              </a:rPr>
              <a:t>Micro (µ) </a:t>
            </a:r>
            <a:r>
              <a:rPr lang="en-GB" altLang="en-US" sz="2000" dirty="0">
                <a:latin typeface="Comic Sans MS" panose="030F0702030302020204" pitchFamily="66" charset="0"/>
              </a:rPr>
              <a:t>=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1.0 x 10</a:t>
            </a:r>
            <a:r>
              <a:rPr lang="en-GB" altLang="en-US" sz="2000" baseline="30000" dirty="0" smtClean="0">
                <a:latin typeface="Comic Sans MS" panose="030F0702030302020204" pitchFamily="66" charset="0"/>
              </a:rPr>
              <a:t>-6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None/>
            </a:pPr>
            <a:r>
              <a:rPr lang="en-GB" altLang="en-US" sz="2000" dirty="0" smtClean="0">
                <a:latin typeface="Comic Sans MS" panose="030F0702030302020204" pitchFamily="66" charset="0"/>
              </a:rPr>
              <a:t>Nano (n) </a:t>
            </a:r>
            <a:r>
              <a:rPr lang="en-GB" altLang="en-US" sz="2000" dirty="0">
                <a:latin typeface="Comic Sans MS" panose="030F0702030302020204" pitchFamily="66" charset="0"/>
              </a:rPr>
              <a:t>=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1.0 x 10</a:t>
            </a:r>
            <a:r>
              <a:rPr lang="en-GB" altLang="en-US" sz="2000" baseline="30000" dirty="0" smtClean="0">
                <a:latin typeface="Comic Sans MS" panose="030F0702030302020204" pitchFamily="66" charset="0"/>
              </a:rPr>
              <a:t>-9</a:t>
            </a:r>
            <a:endParaRPr lang="en-GB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2019374" y="1301986"/>
            <a:ext cx="3131482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Tera</a:t>
            </a:r>
          </a:p>
          <a:p>
            <a:pPr marL="0"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Nano</a:t>
            </a:r>
          </a:p>
          <a:p>
            <a:pPr marL="0"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Giga </a:t>
            </a:r>
          </a:p>
          <a:p>
            <a:pPr marL="0"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Micro</a:t>
            </a:r>
          </a:p>
          <a:p>
            <a:pPr marL="0"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Mega</a:t>
            </a:r>
          </a:p>
          <a:p>
            <a:pPr marL="0"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 err="1">
                <a:latin typeface="Comic Sans MS" panose="030F0702030302020204" pitchFamily="66" charset="0"/>
              </a:rPr>
              <a:t>Centi</a:t>
            </a:r>
            <a:endParaRPr lang="en-GB" altLang="en-US" dirty="0">
              <a:latin typeface="Comic Sans MS" panose="030F0702030302020204" pitchFamily="66" charset="0"/>
            </a:endParaRPr>
          </a:p>
          <a:p>
            <a:pPr marL="0"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 err="1" smtClean="0">
                <a:latin typeface="Comic Sans MS" panose="030F0702030302020204" pitchFamily="66" charset="0"/>
              </a:rPr>
              <a:t>Milli</a:t>
            </a:r>
            <a:endParaRPr lang="en-GB" altLang="en-US" dirty="0">
              <a:latin typeface="Comic Sans MS" panose="030F0702030302020204" pitchFamily="66" charset="0"/>
            </a:endParaRPr>
          </a:p>
          <a:p>
            <a:pPr marL="0"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Kilo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9930242" y="1199896"/>
            <a:ext cx="272715" cy="433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9930242" y="1881688"/>
            <a:ext cx="272715" cy="433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9930242" y="2563480"/>
            <a:ext cx="272715" cy="433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9930242" y="3181218"/>
            <a:ext cx="272715" cy="433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9930241" y="3807094"/>
            <a:ext cx="272715" cy="433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9930240" y="4424718"/>
            <a:ext cx="272715" cy="433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>
            <a:off x="9930240" y="5050594"/>
            <a:ext cx="272715" cy="433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12841" y="1171368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x 1000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428882" y="1868841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x 1000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428882" y="2547697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x 1000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28882" y="3176930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x 1000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428882" y="3802806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x 100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428882" y="4452333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x 10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412841" y="5014404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x 1000</a:t>
            </a:r>
            <a:endParaRPr lang="en-GB" sz="2400" dirty="0"/>
          </a:p>
        </p:txBody>
      </p:sp>
      <p:sp>
        <p:nvSpPr>
          <p:cNvPr id="29" name="Curved Left Arrow 28"/>
          <p:cNvSpPr/>
          <p:nvPr/>
        </p:nvSpPr>
        <p:spPr>
          <a:xfrm rot="10800000">
            <a:off x="6794160" y="3849571"/>
            <a:ext cx="316217" cy="561186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30" name="Curved Left Arrow 29"/>
          <p:cNvSpPr/>
          <p:nvPr/>
        </p:nvSpPr>
        <p:spPr>
          <a:xfrm rot="10800000">
            <a:off x="6794160" y="4457044"/>
            <a:ext cx="316217" cy="571516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31" name="Curved Left Arrow 30"/>
          <p:cNvSpPr/>
          <p:nvPr/>
        </p:nvSpPr>
        <p:spPr>
          <a:xfrm rot="10800000">
            <a:off x="6794157" y="5070482"/>
            <a:ext cx="316217" cy="567515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32" name="Curved Left Arrow 31"/>
          <p:cNvSpPr/>
          <p:nvPr/>
        </p:nvSpPr>
        <p:spPr>
          <a:xfrm rot="10800000">
            <a:off x="6794159" y="3173340"/>
            <a:ext cx="316217" cy="623979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 rot="10800000">
            <a:off x="6794159" y="2563024"/>
            <a:ext cx="316217" cy="558065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34" name="Curved Left Arrow 33"/>
          <p:cNvSpPr/>
          <p:nvPr/>
        </p:nvSpPr>
        <p:spPr>
          <a:xfrm rot="10800000">
            <a:off x="6794159" y="1887963"/>
            <a:ext cx="316217" cy="562832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35" name="Curved Left Arrow 34"/>
          <p:cNvSpPr/>
          <p:nvPr/>
        </p:nvSpPr>
        <p:spPr>
          <a:xfrm rot="10800000">
            <a:off x="6794158" y="1264613"/>
            <a:ext cx="316217" cy="506973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75616" y="5173342"/>
            <a:ext cx="143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÷</a:t>
            </a:r>
            <a:r>
              <a:rPr lang="en-GB" sz="2400" dirty="0" smtClean="0"/>
              <a:t> 1000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582726" y="4614490"/>
            <a:ext cx="143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÷</a:t>
            </a:r>
            <a:r>
              <a:rPr lang="en-GB" sz="2400" dirty="0" smtClean="0"/>
              <a:t> 10</a:t>
            </a:r>
            <a:endParaRPr lang="en-GB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582727" y="4008044"/>
            <a:ext cx="143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÷</a:t>
            </a:r>
            <a:r>
              <a:rPr lang="en-GB" sz="2400" dirty="0" smtClean="0"/>
              <a:t> 100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594405" y="3396079"/>
            <a:ext cx="102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÷</a:t>
            </a:r>
            <a:r>
              <a:rPr lang="en-GB" sz="2400" dirty="0" smtClean="0"/>
              <a:t> 1000 </a:t>
            </a:r>
            <a:endParaRPr lang="en-GB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594405" y="2735347"/>
            <a:ext cx="143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÷</a:t>
            </a:r>
            <a:r>
              <a:rPr lang="en-GB" sz="2400" dirty="0" smtClean="0"/>
              <a:t> 1000</a:t>
            </a:r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594405" y="2084564"/>
            <a:ext cx="143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÷</a:t>
            </a:r>
            <a:r>
              <a:rPr lang="en-GB" sz="2400" dirty="0" smtClean="0"/>
              <a:t> 1000</a:t>
            </a:r>
            <a:endParaRPr lang="en-GB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594404" y="1416974"/>
            <a:ext cx="143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÷</a:t>
            </a:r>
            <a:r>
              <a:rPr lang="en-GB" sz="2400" dirty="0" smtClean="0"/>
              <a:t> 1000</a:t>
            </a:r>
            <a:endParaRPr lang="en-GB" sz="2400" dirty="0"/>
          </a:p>
        </p:txBody>
      </p:sp>
      <p:sp>
        <p:nvSpPr>
          <p:cNvPr id="45" name="Curved Left Arrow 44"/>
          <p:cNvSpPr/>
          <p:nvPr/>
        </p:nvSpPr>
        <p:spPr>
          <a:xfrm>
            <a:off x="9930240" y="5704339"/>
            <a:ext cx="272715" cy="433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28882" y="5660130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x 1000</a:t>
            </a:r>
            <a:endParaRPr lang="en-GB" sz="2400" dirty="0"/>
          </a:p>
        </p:txBody>
      </p:sp>
      <p:sp>
        <p:nvSpPr>
          <p:cNvPr id="47" name="Curved Left Arrow 46"/>
          <p:cNvSpPr/>
          <p:nvPr/>
        </p:nvSpPr>
        <p:spPr>
          <a:xfrm rot="10800000">
            <a:off x="6803557" y="5679920"/>
            <a:ext cx="316217" cy="58306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68236" y="5857344"/>
            <a:ext cx="143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÷</a:t>
            </a:r>
            <a:r>
              <a:rPr lang="en-GB" sz="2400" dirty="0" smtClean="0"/>
              <a:t> 1000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6243" y="501600"/>
            <a:ext cx="4958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https://www.youtube.com/watch?v=djTNUp4XIRo</a:t>
            </a:r>
            <a:r>
              <a:rPr lang="en-GB" dirty="0" smtClean="0"/>
              <a:t>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1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  <p:bldP spid="46" grpId="0"/>
      <p:bldP spid="47" grpId="0" animBg="1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565" y="126905"/>
            <a:ext cx="8229600" cy="856952"/>
          </a:xfrm>
        </p:spPr>
        <p:txBody>
          <a:bodyPr/>
          <a:lstStyle/>
          <a:p>
            <a:pPr algn="ctr"/>
            <a:r>
              <a:rPr lang="en-GB" b="1" u="sng" dirty="0" smtClean="0"/>
              <a:t>Meristem Tissue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179" y="1271414"/>
            <a:ext cx="10123537" cy="1086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+mj-lt"/>
              </a:rPr>
              <a:t>Can differentiate into any plant tissue through the whole of the plants life.</a:t>
            </a:r>
            <a:endParaRPr lang="en-GB" sz="1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828" y="1810232"/>
            <a:ext cx="5098330" cy="504776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041105" y="2358190"/>
            <a:ext cx="4038600" cy="431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+mj-lt"/>
              </a:rPr>
              <a:t>Can be used to produce clones quickly and economically.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+mj-lt"/>
              </a:rPr>
              <a:t>E.g. to protect rare species, or to produce large amount of crops with special features</a:t>
            </a:r>
            <a:endParaRPr lang="en-GB" sz="14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798" y="1167062"/>
            <a:ext cx="8184505" cy="55826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An embryo is produced with the same genes as the patients. They are therefore not rejected by the persons body.</a:t>
            </a: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Stem </a:t>
            </a:r>
            <a:r>
              <a:rPr lang="en-GB" b="1" dirty="0">
                <a:solidFill>
                  <a:srgbClr val="7030A0"/>
                </a:solidFill>
              </a:rPr>
              <a:t>cells </a:t>
            </a:r>
            <a:r>
              <a:rPr lang="en-GB" dirty="0" smtClean="0"/>
              <a:t>can be </a:t>
            </a:r>
            <a:r>
              <a:rPr lang="en-GB" dirty="0"/>
              <a:t>used in new treatments </a:t>
            </a:r>
            <a:r>
              <a:rPr lang="en-GB" dirty="0" smtClean="0"/>
              <a:t>for </a:t>
            </a:r>
            <a:r>
              <a:rPr lang="en-GB" b="1" dirty="0" smtClean="0">
                <a:solidFill>
                  <a:srgbClr val="7030A0"/>
                </a:solidFill>
              </a:rPr>
              <a:t>diabetes </a:t>
            </a:r>
            <a:r>
              <a:rPr lang="en-GB" dirty="0"/>
              <a:t>and </a:t>
            </a:r>
            <a:r>
              <a:rPr lang="en-GB" b="1" dirty="0">
                <a:solidFill>
                  <a:srgbClr val="7030A0"/>
                </a:solidFill>
              </a:rPr>
              <a:t>paralysis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Can be harvested from </a:t>
            </a:r>
            <a:r>
              <a:rPr lang="en-GB" dirty="0"/>
              <a:t>inside </a:t>
            </a:r>
            <a:r>
              <a:rPr lang="en-GB" b="1" dirty="0" smtClean="0">
                <a:solidFill>
                  <a:srgbClr val="7030A0"/>
                </a:solidFill>
              </a:rPr>
              <a:t>embryos, umbilical cords</a:t>
            </a:r>
            <a:r>
              <a:rPr lang="en-GB" b="1" dirty="0" smtClean="0"/>
              <a:t>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7030A0"/>
                </a:solidFill>
              </a:rPr>
              <a:t>bone </a:t>
            </a:r>
            <a:r>
              <a:rPr lang="en-GB" b="1" dirty="0">
                <a:solidFill>
                  <a:srgbClr val="7030A0"/>
                </a:solidFill>
              </a:rPr>
              <a:t>marrow</a:t>
            </a:r>
            <a:r>
              <a:rPr lang="en-GB" dirty="0"/>
              <a:t>. </a:t>
            </a:r>
            <a:r>
              <a:rPr lang="en-GB" dirty="0" smtClean="0"/>
              <a:t>Advantages are that it won’t be rejected by the body if grown from their own stem cells.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There </a:t>
            </a:r>
            <a:r>
              <a:rPr lang="en-GB" dirty="0"/>
              <a:t>are </a:t>
            </a:r>
            <a:r>
              <a:rPr lang="en-GB" b="1" dirty="0">
                <a:solidFill>
                  <a:srgbClr val="7030A0"/>
                </a:solidFill>
              </a:rPr>
              <a:t>social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rgbClr val="7030A0"/>
                </a:solidFill>
              </a:rPr>
              <a:t>ethical</a:t>
            </a:r>
            <a:r>
              <a:rPr lang="en-GB" dirty="0"/>
              <a:t> issues concerning the use of human embryonic stem </a:t>
            </a:r>
            <a:r>
              <a:rPr lang="en-GB" dirty="0" smtClean="0"/>
              <a:t>cells.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http://fc05.deviantart.net/fs40/i/2009/041/3/0/Bone_Marrow_by_RobbieDaKi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"/>
          <a:stretch/>
        </p:blipFill>
        <p:spPr bwMode="auto">
          <a:xfrm>
            <a:off x="0" y="2044684"/>
            <a:ext cx="26514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ntent.everydayhealth.com/wte3.0/gcms/yourbaby_week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5" b="98413" l="4762" r="96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53545">
            <a:off x="10237950" y="4892696"/>
            <a:ext cx="2456753" cy="24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2565" y="126905"/>
            <a:ext cx="8229600" cy="856952"/>
          </a:xfrm>
        </p:spPr>
        <p:txBody>
          <a:bodyPr/>
          <a:lstStyle/>
          <a:p>
            <a:pPr algn="ctr"/>
            <a:r>
              <a:rPr lang="en-GB" b="1" u="sng" dirty="0" smtClean="0"/>
              <a:t>Therapeutic cloning</a:t>
            </a:r>
            <a:endParaRPr lang="en-GB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7464"/>
            <a:ext cx="12096750" cy="246697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580708"/>
            <a:ext cx="9757410" cy="35344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938" y="1778009"/>
            <a:ext cx="10082212" cy="42418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483" y="3809687"/>
            <a:ext cx="9342405" cy="294703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375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665495" cy="685776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198" y="106326"/>
            <a:ext cx="8553450" cy="649797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908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edtech2.boisestate.edu/pattymcginnis/506/Images/diffusion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6" b="58684"/>
          <a:stretch/>
        </p:blipFill>
        <p:spPr bwMode="auto">
          <a:xfrm>
            <a:off x="2567467" y="3789946"/>
            <a:ext cx="7200800" cy="306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96" y="260831"/>
            <a:ext cx="6104983" cy="3529115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dirty="0" smtClean="0"/>
              <a:t>Substances </a:t>
            </a:r>
            <a:r>
              <a:rPr lang="en-GB" dirty="0"/>
              <a:t>have to pass through the </a:t>
            </a:r>
            <a:r>
              <a:rPr lang="en-GB" b="1" dirty="0">
                <a:solidFill>
                  <a:srgbClr val="7030A0"/>
                </a:solidFill>
              </a:rPr>
              <a:t>cell membrane </a:t>
            </a:r>
            <a:r>
              <a:rPr lang="en-GB" dirty="0"/>
              <a:t>to get into or out of a cell. </a:t>
            </a:r>
            <a:endParaRPr lang="en-GB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GB" b="1" dirty="0" smtClean="0">
                <a:solidFill>
                  <a:srgbClr val="7030A0"/>
                </a:solidFill>
              </a:rPr>
              <a:t>Diffusion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dirty="0" smtClean="0"/>
              <a:t>a process </a:t>
            </a:r>
            <a:r>
              <a:rPr lang="en-GB" dirty="0"/>
              <a:t>that allows this to happen</a:t>
            </a:r>
            <a:r>
              <a:rPr lang="en-GB" dirty="0" smtClean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dirty="0" smtClean="0"/>
              <a:t>Particles </a:t>
            </a:r>
            <a:r>
              <a:rPr lang="en-GB" b="1" dirty="0" smtClean="0">
                <a:solidFill>
                  <a:srgbClr val="7030A0"/>
                </a:solidFill>
              </a:rPr>
              <a:t>diffuse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/>
              <a:t>from </a:t>
            </a:r>
            <a:r>
              <a:rPr lang="en-GB" dirty="0"/>
              <a:t>an area of </a:t>
            </a:r>
            <a:r>
              <a:rPr lang="en-GB" b="1" dirty="0">
                <a:solidFill>
                  <a:srgbClr val="7030A0"/>
                </a:solidFill>
              </a:rPr>
              <a:t>high concentration </a:t>
            </a:r>
            <a:r>
              <a:rPr lang="en-GB" dirty="0"/>
              <a:t>to an area of </a:t>
            </a:r>
            <a:r>
              <a:rPr lang="en-GB" b="1" dirty="0">
                <a:solidFill>
                  <a:srgbClr val="7030A0"/>
                </a:solidFill>
              </a:rPr>
              <a:t>low </a:t>
            </a:r>
            <a:r>
              <a:rPr lang="en-GB" b="1" dirty="0" smtClean="0">
                <a:solidFill>
                  <a:srgbClr val="7030A0"/>
                </a:solidFill>
              </a:rPr>
              <a:t>concentration</a:t>
            </a:r>
            <a:r>
              <a:rPr lang="en-GB" dirty="0" smtClean="0"/>
              <a:t>.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8228" y="260831"/>
            <a:ext cx="5266783" cy="310801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dirty="0" smtClean="0"/>
              <a:t>Factors that increase rate of diffusion: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7030A0"/>
                </a:solidFill>
              </a:rPr>
              <a:t>Big concentration gradient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7030A0"/>
                </a:solidFill>
              </a:rPr>
              <a:t>High temperature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7030A0"/>
                </a:solidFill>
              </a:rPr>
              <a:t>Large surface area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6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850" y="411398"/>
            <a:ext cx="10544607" cy="698336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Factors </a:t>
            </a:r>
            <a:r>
              <a:rPr lang="en-GB" u="sng" dirty="0"/>
              <a:t>a</a:t>
            </a:r>
            <a:r>
              <a:rPr lang="en-GB" u="sng" dirty="0" smtClean="0"/>
              <a:t>ffecting diffusion that living things can control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772" y="1723459"/>
            <a:ext cx="9107301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002060"/>
                </a:solidFill>
              </a:rPr>
              <a:t>Variable that affects rate of diffusion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</a:rPr>
              <a:t> Concentration </a:t>
            </a:r>
            <a:r>
              <a:rPr lang="en-GB" sz="2800" dirty="0">
                <a:solidFill>
                  <a:srgbClr val="002060"/>
                </a:solidFill>
              </a:rPr>
              <a:t>gradient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</a:rPr>
              <a:t> Distance </a:t>
            </a:r>
            <a:r>
              <a:rPr lang="en-GB" sz="2800" dirty="0">
                <a:solidFill>
                  <a:srgbClr val="002060"/>
                </a:solidFill>
              </a:rPr>
              <a:t>particles must travel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rgbClr val="002060"/>
                </a:solidFill>
              </a:rPr>
              <a:t> Surface </a:t>
            </a:r>
            <a:r>
              <a:rPr lang="en-GB" sz="2800" dirty="0">
                <a:solidFill>
                  <a:srgbClr val="002060"/>
                </a:solidFill>
              </a:rPr>
              <a:t>area</a:t>
            </a:r>
          </a:p>
          <a:p>
            <a:pPr>
              <a:buFont typeface="Wingdings" pitchFamily="2" charset="2"/>
              <a:buChar char="q"/>
            </a:pPr>
            <a:endParaRPr lang="en-GB" sz="28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GB" sz="2800" b="1" u="sng" dirty="0">
                <a:solidFill>
                  <a:srgbClr val="002060"/>
                </a:solidFill>
              </a:rPr>
              <a:t>Faster Diffusion When...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Large concentration </a:t>
            </a:r>
            <a:r>
              <a:rPr lang="en-GB" sz="2800" dirty="0" smtClean="0">
                <a:solidFill>
                  <a:srgbClr val="002060"/>
                </a:solidFill>
              </a:rPr>
              <a:t>gradient – good blood supply</a:t>
            </a:r>
            <a:endParaRPr lang="en-GB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Short distance – for shorter diffusion path</a:t>
            </a:r>
            <a:endParaRPr lang="en-GB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Large surface </a:t>
            </a:r>
            <a:r>
              <a:rPr lang="en-GB" sz="2800" dirty="0" smtClean="0">
                <a:solidFill>
                  <a:srgbClr val="002060"/>
                </a:solidFill>
              </a:rPr>
              <a:t>area to volume ratio (villi)</a:t>
            </a:r>
            <a:endParaRPr lang="en-GB" sz="28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0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18" t="13994" r="21783" b="22081"/>
          <a:stretch/>
        </p:blipFill>
        <p:spPr>
          <a:xfrm>
            <a:off x="4740257" y="3768538"/>
            <a:ext cx="3746107" cy="27976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9792" y="174447"/>
            <a:ext cx="4323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 smtClean="0"/>
              <a:t>Small intestine - villi</a:t>
            </a:r>
            <a:endParaRPr lang="en-GB" sz="4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971" t="5059" r="37065" b="14199"/>
          <a:stretch/>
        </p:blipFill>
        <p:spPr>
          <a:xfrm>
            <a:off x="409705" y="163338"/>
            <a:ext cx="2111828" cy="3233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433" t="5473" r="35789" b="13358"/>
          <a:stretch/>
        </p:blipFill>
        <p:spPr>
          <a:xfrm>
            <a:off x="9041672" y="592444"/>
            <a:ext cx="2373086" cy="3461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3917" y="1163772"/>
            <a:ext cx="21924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epithelium of the villi is only one cell thick – 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1732173" y="1625437"/>
            <a:ext cx="881744" cy="13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81602" y="2435544"/>
            <a:ext cx="29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Villi and microvilli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46001" y="4119024"/>
            <a:ext cx="33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good blood supply</a:t>
            </a:r>
            <a:endParaRPr lang="en-GB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9979600" y="3052224"/>
            <a:ext cx="43543" cy="1066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76733" y="4277946"/>
            <a:ext cx="3392624" cy="16211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/>
              <a:t>Spec link – diffusion </a:t>
            </a:r>
          </a:p>
          <a:p>
            <a:pPr algn="ctr"/>
            <a:r>
              <a:rPr lang="en-GB" sz="2400" dirty="0" smtClean="0"/>
              <a:t>How is the small intestine adapted for exchanging materials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613917" y="2645488"/>
            <a:ext cx="2642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short diffusion path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4159" y="2836185"/>
            <a:ext cx="3384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increase the surface area for absorption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57264" y="4580689"/>
            <a:ext cx="2880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maintains a concentration gradient </a:t>
            </a:r>
          </a:p>
        </p:txBody>
      </p:sp>
    </p:spTree>
    <p:extLst>
      <p:ext uri="{BB962C8B-B14F-4D97-AF65-F5344CB8AC3E}">
        <p14:creationId xmlns:p14="http://schemas.microsoft.com/office/powerpoint/2010/main" val="1239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9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Gas+Ex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9229"/>
            <a:ext cx="6408738" cy="63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22371" y="1134156"/>
            <a:ext cx="5569629" cy="28826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sz="4000" b="1" u="sng" dirty="0" smtClean="0"/>
              <a:t>Adaptation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sz="3200" dirty="0" smtClean="0"/>
              <a:t>Surface of alveoli is only one cell thick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en-US" sz="3200" dirty="0" smtClean="0"/>
              <a:t>Very good blood supply</a:t>
            </a:r>
            <a:endParaRPr lang="en-GB" altLang="en-US" sz="2800" dirty="0" smtClean="0"/>
          </a:p>
          <a:p>
            <a:pPr marL="742950" indent="-742950">
              <a:buFont typeface="+mj-lt"/>
              <a:buAutoNum type="arabicPeriod"/>
            </a:pPr>
            <a:r>
              <a:rPr lang="en-GB" altLang="en-US" sz="3200" dirty="0" smtClean="0"/>
              <a:t>Lots of alveoli with a bulbous shape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06133" y="4570631"/>
            <a:ext cx="57701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742950">
              <a:buFont typeface="+mj-lt"/>
              <a:buAutoNum type="alphaLcParenR"/>
            </a:pPr>
            <a:r>
              <a:rPr lang="en-GB" altLang="en-US" sz="2800" dirty="0" smtClean="0">
                <a:solidFill>
                  <a:srgbClr val="FF0000"/>
                </a:solidFill>
              </a:rPr>
              <a:t>Shorter diffusion distance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GB" altLang="en-US" sz="2800" dirty="0" smtClean="0">
                <a:solidFill>
                  <a:srgbClr val="FF0000"/>
                </a:solidFill>
              </a:rPr>
              <a:t>Maintains concentration gradient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GB" altLang="en-US" sz="2800" dirty="0" smtClean="0">
                <a:solidFill>
                  <a:srgbClr val="FF0000"/>
                </a:solidFill>
              </a:rPr>
              <a:t>Increases surface area</a:t>
            </a:r>
          </a:p>
          <a:p>
            <a:pPr marL="1200150" lvl="1" indent="-742950">
              <a:buFont typeface="+mj-lt"/>
              <a:buAutoNum type="alphaLcParenR"/>
            </a:pPr>
            <a:endParaRPr lang="en-GB" alt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9" y="117913"/>
            <a:ext cx="5516125" cy="675042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062" y="1000289"/>
            <a:ext cx="6653968" cy="238404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04" y="117913"/>
            <a:ext cx="9628696" cy="66149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676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5" y="83262"/>
            <a:ext cx="10172700" cy="206692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113" y="2184375"/>
            <a:ext cx="6415390" cy="47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406" y="1825625"/>
            <a:ext cx="382839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Be clear about the </a:t>
            </a:r>
            <a:r>
              <a:rPr lang="en-GB" b="1" u="sng" dirty="0" smtClean="0"/>
              <a:t>similarities and differences</a:t>
            </a:r>
            <a:r>
              <a:rPr lang="en-GB" dirty="0" smtClean="0"/>
              <a:t> of bacterial, plant and animal cells.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Know the difference between eukaryotic and prokaryotic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63326" cy="67995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15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81" y="101490"/>
            <a:ext cx="11352475" cy="295702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12" y="1051527"/>
            <a:ext cx="10238221" cy="487630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57" y="2267443"/>
            <a:ext cx="10212168" cy="445145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559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7"/>
            <a:ext cx="11646568" cy="590113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53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Solve, solute &amp; solution?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000" dirty="0" smtClean="0"/>
              <a:t>What is the difference between a solvent, solute and solution</a:t>
            </a:r>
            <a:r>
              <a:rPr lang="en-GB" sz="3000" dirty="0" smtClean="0"/>
              <a:t>?</a:t>
            </a:r>
          </a:p>
          <a:p>
            <a:pPr marL="0" indent="0">
              <a:buNone/>
            </a:pPr>
            <a:endParaRPr lang="en-GB" sz="3000" dirty="0" smtClean="0"/>
          </a:p>
          <a:p>
            <a:pPr lvl="1"/>
            <a:r>
              <a:rPr lang="en-GB" sz="2600" b="1" dirty="0" smtClean="0">
                <a:solidFill>
                  <a:srgbClr val="FF0000"/>
                </a:solidFill>
              </a:rPr>
              <a:t>Solvent</a:t>
            </a:r>
            <a:r>
              <a:rPr lang="en-GB" sz="2600" dirty="0" smtClean="0"/>
              <a:t>: A substance that dissolves a solute, resulting in a solution e.g. </a:t>
            </a:r>
            <a:r>
              <a:rPr lang="en-GB" sz="2600" dirty="0" smtClean="0"/>
              <a:t>water</a:t>
            </a:r>
          </a:p>
          <a:p>
            <a:pPr lvl="1"/>
            <a:endParaRPr lang="en-GB" sz="2600" dirty="0" smtClean="0"/>
          </a:p>
          <a:p>
            <a:pPr lvl="1"/>
            <a:r>
              <a:rPr lang="en-GB" sz="2600" b="1" dirty="0" smtClean="0">
                <a:solidFill>
                  <a:srgbClr val="FF0000"/>
                </a:solidFill>
              </a:rPr>
              <a:t>Solute</a:t>
            </a:r>
            <a:r>
              <a:rPr lang="en-GB" sz="2600" dirty="0" smtClean="0"/>
              <a:t>: A substance that is able to dissolve in a solvent to form a solution e.g. </a:t>
            </a:r>
            <a:r>
              <a:rPr lang="en-GB" sz="2600" dirty="0" smtClean="0"/>
              <a:t>salt</a:t>
            </a:r>
          </a:p>
          <a:p>
            <a:pPr lvl="1"/>
            <a:endParaRPr lang="en-GB" sz="2600" dirty="0" smtClean="0"/>
          </a:p>
          <a:p>
            <a:pPr lvl="1"/>
            <a:r>
              <a:rPr lang="en-GB" sz="2600" b="1" dirty="0" smtClean="0">
                <a:solidFill>
                  <a:srgbClr val="FF0000"/>
                </a:solidFill>
              </a:rPr>
              <a:t>Solution</a:t>
            </a:r>
            <a:r>
              <a:rPr lang="en-GB" sz="2600" dirty="0" smtClean="0"/>
              <a:t>: A mixture of two substances when a solute has been dissolved in a solution e.g. salt water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9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972"/>
          </a:xfrm>
        </p:spPr>
        <p:txBody>
          <a:bodyPr>
            <a:normAutofit fontScale="90000"/>
          </a:bodyPr>
          <a:lstStyle/>
          <a:p>
            <a:r>
              <a:rPr lang="en-GB" altLang="en-US" sz="6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Osmosis</a:t>
            </a:r>
            <a:endParaRPr lang="en-GB" altLang="en-US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313793"/>
            <a:ext cx="10515600" cy="539982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 smtClean="0"/>
              <a:t>The movement of </a:t>
            </a:r>
            <a:r>
              <a:rPr lang="en-GB" altLang="en-US" b="1" u="sng" dirty="0" smtClean="0"/>
              <a:t>water</a:t>
            </a:r>
            <a:r>
              <a:rPr lang="en-GB" altLang="en-US" dirty="0" smtClean="0"/>
              <a:t> from a </a:t>
            </a:r>
            <a:r>
              <a:rPr lang="en-GB" altLang="en-US" b="1" u="sng" dirty="0" smtClean="0"/>
              <a:t>dilute to concentrated solution</a:t>
            </a:r>
            <a:r>
              <a:rPr lang="en-GB" alt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u="sng" dirty="0" smtClean="0"/>
              <a:t>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 smtClean="0"/>
              <a:t>The movement of </a:t>
            </a:r>
            <a:r>
              <a:rPr lang="en-GB" altLang="en-US" b="1" u="sng" dirty="0" smtClean="0"/>
              <a:t>water</a:t>
            </a:r>
            <a:r>
              <a:rPr lang="en-GB" altLang="en-US" dirty="0" smtClean="0"/>
              <a:t> from an area of </a:t>
            </a:r>
            <a:r>
              <a:rPr lang="en-GB" altLang="en-US" b="1" u="sng" dirty="0" smtClean="0"/>
              <a:t>high water concentration to an area of low water </a:t>
            </a:r>
            <a:r>
              <a:rPr lang="en-GB" altLang="en-US" b="1" u="sng" dirty="0" smtClean="0"/>
              <a:t>concentration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u="sng" dirty="0" smtClean="0"/>
              <a:t>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 smtClean="0"/>
              <a:t>Water moves from an area of </a:t>
            </a:r>
            <a:r>
              <a:rPr lang="en-GB" altLang="en-US" b="1" u="sng" dirty="0" smtClean="0"/>
              <a:t>high water potential</a:t>
            </a:r>
            <a:r>
              <a:rPr lang="en-GB" altLang="en-US" dirty="0" smtClean="0"/>
              <a:t> to an area of </a:t>
            </a:r>
            <a:r>
              <a:rPr lang="en-GB" altLang="en-US" b="1" u="sng" dirty="0" smtClean="0"/>
              <a:t>low water potential</a:t>
            </a:r>
            <a:endParaRPr lang="en-GB" altLang="en-US" b="1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4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9696"/>
            <a:ext cx="10972800" cy="1143000"/>
          </a:xfrm>
        </p:spPr>
        <p:txBody>
          <a:bodyPr/>
          <a:lstStyle/>
          <a:p>
            <a:r>
              <a:rPr lang="en-GB" b="1" u="sng" dirty="0" smtClean="0"/>
              <a:t>Partially permeable membrane</a:t>
            </a:r>
            <a:endParaRPr lang="en-GB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581" t="44196" r="78687" b="51959"/>
          <a:stretch>
            <a:fillRect/>
          </a:stretch>
        </p:blipFill>
        <p:spPr bwMode="auto">
          <a:xfrm>
            <a:off x="6901589" y="5697252"/>
            <a:ext cx="364540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6023992" y="148478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23992" y="24928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23992" y="350100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23992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23992" y="537321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96000" y="1196752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908403" y="219760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320136" y="17008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567608" y="18448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079776" y="22768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576899" y="44721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015880" y="31409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087888" y="198884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727848" y="40770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215680" y="40770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567608" y="61653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711624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287688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95600" y="32849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728828" y="51211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824192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616280" y="33569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8904312" y="45811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7104112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528048" y="39330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392144" y="36450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744072" y="48691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8040216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840416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9120336" y="198884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847528" y="1124744"/>
            <a:ext cx="648072" cy="648072"/>
          </a:xfrm>
          <a:prstGeom prst="ellipse">
            <a:avLst/>
          </a:prstGeom>
          <a:solidFill>
            <a:srgbClr val="CC90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791744" y="4293096"/>
            <a:ext cx="648072" cy="648072"/>
          </a:xfrm>
          <a:prstGeom prst="ellipse">
            <a:avLst/>
          </a:prstGeom>
          <a:solidFill>
            <a:srgbClr val="CC90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991544" y="3789040"/>
            <a:ext cx="648072" cy="648072"/>
          </a:xfrm>
          <a:prstGeom prst="ellipse">
            <a:avLst/>
          </a:prstGeom>
          <a:solidFill>
            <a:srgbClr val="CC90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4079776" y="5949280"/>
            <a:ext cx="648072" cy="648072"/>
          </a:xfrm>
          <a:prstGeom prst="ellipse">
            <a:avLst/>
          </a:prstGeom>
          <a:solidFill>
            <a:srgbClr val="CC90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3215680" y="2996952"/>
            <a:ext cx="648072" cy="648072"/>
          </a:xfrm>
          <a:prstGeom prst="ellipse">
            <a:avLst/>
          </a:prstGeom>
          <a:solidFill>
            <a:srgbClr val="CC90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ultiply 2"/>
          <p:cNvSpPr/>
          <p:nvPr/>
        </p:nvSpPr>
        <p:spPr>
          <a:xfrm>
            <a:off x="5363214" y="2636436"/>
            <a:ext cx="1286636" cy="13681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654317" y="2584065"/>
            <a:ext cx="5508104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 partially permeable membrane is one that will only let some types of particles through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328" y="1872406"/>
            <a:ext cx="2177773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Water wants to join the solute party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0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25208 0.0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18008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19323 -0.068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41" grpId="0" animBg="1"/>
      <p:bldP spid="3" grpId="0" animBg="1"/>
      <p:bldP spid="43" grpId="0" animBg="1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439" y="1263608"/>
            <a:ext cx="5040561" cy="441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9318"/>
          <a:stretch/>
        </p:blipFill>
        <p:spPr bwMode="auto">
          <a:xfrm>
            <a:off x="6075525" y="1132326"/>
            <a:ext cx="4080896" cy="467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3411" y="3189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503711" y="3711880"/>
            <a:ext cx="1584176" cy="1800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03710" y="5656614"/>
            <a:ext cx="46805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High</a:t>
            </a:r>
            <a:r>
              <a:rPr lang="en-GB" u="sng" dirty="0" smtClean="0"/>
              <a:t>er</a:t>
            </a:r>
            <a:r>
              <a:rPr lang="en-GB" dirty="0" smtClean="0"/>
              <a:t> concentration of water</a:t>
            </a:r>
          </a:p>
          <a:p>
            <a:r>
              <a:rPr lang="en-GB" dirty="0" smtClean="0"/>
              <a:t>High</a:t>
            </a:r>
            <a:r>
              <a:rPr lang="en-GB" u="sng" dirty="0" smtClean="0"/>
              <a:t>er</a:t>
            </a:r>
            <a:r>
              <a:rPr lang="en-GB" dirty="0" smtClean="0"/>
              <a:t> water potential</a:t>
            </a:r>
          </a:p>
          <a:p>
            <a:r>
              <a:rPr lang="en-GB" dirty="0" smtClean="0"/>
              <a:t>Low</a:t>
            </a:r>
            <a:r>
              <a:rPr lang="en-GB" u="sng" dirty="0" smtClean="0"/>
              <a:t>er</a:t>
            </a:r>
            <a:r>
              <a:rPr lang="en-GB" dirty="0" smtClean="0"/>
              <a:t> concentration of solute (</a:t>
            </a:r>
            <a:r>
              <a:rPr lang="en-GB" dirty="0"/>
              <a:t>d</a:t>
            </a:r>
            <a:r>
              <a:rPr lang="en-GB" dirty="0" smtClean="0"/>
              <a:t>ilute solution)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5379" y="3710458"/>
            <a:ext cx="1548172" cy="1800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796" y="5656614"/>
            <a:ext cx="32763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Low</a:t>
            </a:r>
            <a:r>
              <a:rPr lang="en-GB" u="sng" dirty="0" smtClean="0"/>
              <a:t>er</a:t>
            </a:r>
            <a:r>
              <a:rPr lang="en-GB" dirty="0" smtClean="0"/>
              <a:t> concentration of water</a:t>
            </a:r>
          </a:p>
          <a:p>
            <a:r>
              <a:rPr lang="en-GB" dirty="0" smtClean="0"/>
              <a:t>Low</a:t>
            </a:r>
            <a:r>
              <a:rPr lang="en-GB" u="sng" dirty="0" smtClean="0"/>
              <a:t>er</a:t>
            </a:r>
            <a:r>
              <a:rPr lang="en-GB" dirty="0" smtClean="0"/>
              <a:t> water potential</a:t>
            </a:r>
          </a:p>
          <a:p>
            <a:r>
              <a:rPr lang="en-GB" dirty="0" smtClean="0"/>
              <a:t>High</a:t>
            </a:r>
            <a:r>
              <a:rPr lang="en-GB" u="sng" dirty="0" smtClean="0"/>
              <a:t>er</a:t>
            </a:r>
            <a:r>
              <a:rPr lang="en-GB" dirty="0" smtClean="0"/>
              <a:t> concentration of solute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608783" y="764704"/>
            <a:ext cx="23762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this information, try to </a:t>
            </a:r>
            <a:r>
              <a:rPr lang="en-GB" sz="2400" b="1" u="sng" dirty="0" smtClean="0"/>
              <a:t>describe</a:t>
            </a:r>
            <a:r>
              <a:rPr lang="en-GB" sz="2400" dirty="0" smtClean="0"/>
              <a:t> what osmosis is in terms of water potential:</a:t>
            </a:r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Key words: High water potential, low water potential, water, movement, partially permeable membrane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6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55562"/>
            <a:ext cx="11908672" cy="495761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20" y="2000251"/>
            <a:ext cx="11663988" cy="47567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522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7" y="35644"/>
            <a:ext cx="10371205" cy="682235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58" y="967258"/>
            <a:ext cx="10087297" cy="52657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25" y="1888913"/>
            <a:ext cx="12006337" cy="289139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24" y="2805634"/>
            <a:ext cx="11971153" cy="235561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334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0840" cy="499511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97" y="4995112"/>
            <a:ext cx="7987303" cy="207888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2134960"/>
            <a:ext cx="10697484" cy="348206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203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Osmosis Required Practical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3" y="1825625"/>
            <a:ext cx="11269717" cy="4615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8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1703513" y="5949280"/>
            <a:ext cx="18189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prstClr val="black"/>
                </a:solidFill>
              </a:rPr>
              <a:t>Key words:</a:t>
            </a:r>
          </a:p>
        </p:txBody>
      </p:sp>
      <p:cxnSp>
        <p:nvCxnSpPr>
          <p:cNvPr id="67" name="Straight Arrow Connector 66"/>
          <p:cNvCxnSpPr>
            <a:stCxn id="66" idx="1"/>
            <a:endCxn id="13" idx="0"/>
          </p:cNvCxnSpPr>
          <p:nvPr/>
        </p:nvCxnSpPr>
        <p:spPr>
          <a:xfrm flipH="1" flipV="1">
            <a:off x="3161862" y="5355772"/>
            <a:ext cx="995321" cy="1254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3859">
            <a:off x="3683181" y="2866462"/>
            <a:ext cx="708673" cy="5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58">
            <a:off x="8098950" y="1445249"/>
            <a:ext cx="809024" cy="38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630">
            <a:off x="8131616" y="5142211"/>
            <a:ext cx="708673" cy="5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2964">
            <a:off x="6695793" y="4029527"/>
            <a:ext cx="708673" cy="5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8352">
            <a:off x="6810999" y="1757578"/>
            <a:ext cx="708673" cy="5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eform 18" descr="Blue tissue paper"/>
          <p:cNvSpPr>
            <a:spLocks/>
          </p:cNvSpPr>
          <p:nvPr/>
        </p:nvSpPr>
        <p:spPr bwMode="auto">
          <a:xfrm>
            <a:off x="1703512" y="2069650"/>
            <a:ext cx="3056838" cy="3286125"/>
          </a:xfrm>
          <a:custGeom>
            <a:avLst/>
            <a:gdLst>
              <a:gd name="T0" fmla="*/ 624 w 1308"/>
              <a:gd name="T1" fmla="*/ 1764 h 1764"/>
              <a:gd name="T2" fmla="*/ 432 w 1308"/>
              <a:gd name="T3" fmla="*/ 1752 h 1764"/>
              <a:gd name="T4" fmla="*/ 324 w 1308"/>
              <a:gd name="T5" fmla="*/ 1704 h 1764"/>
              <a:gd name="T6" fmla="*/ 192 w 1308"/>
              <a:gd name="T7" fmla="*/ 1680 h 1764"/>
              <a:gd name="T8" fmla="*/ 156 w 1308"/>
              <a:gd name="T9" fmla="*/ 1656 h 1764"/>
              <a:gd name="T10" fmla="*/ 132 w 1308"/>
              <a:gd name="T11" fmla="*/ 1620 h 1764"/>
              <a:gd name="T12" fmla="*/ 96 w 1308"/>
              <a:gd name="T13" fmla="*/ 1608 h 1764"/>
              <a:gd name="T14" fmla="*/ 60 w 1308"/>
              <a:gd name="T15" fmla="*/ 1584 h 1764"/>
              <a:gd name="T16" fmla="*/ 0 w 1308"/>
              <a:gd name="T17" fmla="*/ 1404 h 1764"/>
              <a:gd name="T18" fmla="*/ 12 w 1308"/>
              <a:gd name="T19" fmla="*/ 1188 h 1764"/>
              <a:gd name="T20" fmla="*/ 0 w 1308"/>
              <a:gd name="T21" fmla="*/ 1116 h 1764"/>
              <a:gd name="T22" fmla="*/ 84 w 1308"/>
              <a:gd name="T23" fmla="*/ 612 h 1764"/>
              <a:gd name="T24" fmla="*/ 192 w 1308"/>
              <a:gd name="T25" fmla="*/ 336 h 1764"/>
              <a:gd name="T26" fmla="*/ 288 w 1308"/>
              <a:gd name="T27" fmla="*/ 156 h 1764"/>
              <a:gd name="T28" fmla="*/ 360 w 1308"/>
              <a:gd name="T29" fmla="*/ 120 h 1764"/>
              <a:gd name="T30" fmla="*/ 372 w 1308"/>
              <a:gd name="T31" fmla="*/ 84 h 1764"/>
              <a:gd name="T32" fmla="*/ 408 w 1308"/>
              <a:gd name="T33" fmla="*/ 72 h 1764"/>
              <a:gd name="T34" fmla="*/ 480 w 1308"/>
              <a:gd name="T35" fmla="*/ 24 h 1764"/>
              <a:gd name="T36" fmla="*/ 552 w 1308"/>
              <a:gd name="T37" fmla="*/ 0 h 1764"/>
              <a:gd name="T38" fmla="*/ 720 w 1308"/>
              <a:gd name="T39" fmla="*/ 12 h 1764"/>
              <a:gd name="T40" fmla="*/ 756 w 1308"/>
              <a:gd name="T41" fmla="*/ 24 h 1764"/>
              <a:gd name="T42" fmla="*/ 768 w 1308"/>
              <a:gd name="T43" fmla="*/ 60 h 1764"/>
              <a:gd name="T44" fmla="*/ 840 w 1308"/>
              <a:gd name="T45" fmla="*/ 84 h 1764"/>
              <a:gd name="T46" fmla="*/ 912 w 1308"/>
              <a:gd name="T47" fmla="*/ 132 h 1764"/>
              <a:gd name="T48" fmla="*/ 936 w 1308"/>
              <a:gd name="T49" fmla="*/ 168 h 1764"/>
              <a:gd name="T50" fmla="*/ 1008 w 1308"/>
              <a:gd name="T51" fmla="*/ 216 h 1764"/>
              <a:gd name="T52" fmla="*/ 1080 w 1308"/>
              <a:gd name="T53" fmla="*/ 312 h 1764"/>
              <a:gd name="T54" fmla="*/ 1152 w 1308"/>
              <a:gd name="T55" fmla="*/ 408 h 1764"/>
              <a:gd name="T56" fmla="*/ 1212 w 1308"/>
              <a:gd name="T57" fmla="*/ 516 h 1764"/>
              <a:gd name="T58" fmla="*/ 1272 w 1308"/>
              <a:gd name="T59" fmla="*/ 660 h 1764"/>
              <a:gd name="T60" fmla="*/ 1308 w 1308"/>
              <a:gd name="T61" fmla="*/ 780 h 1764"/>
              <a:gd name="T62" fmla="*/ 1284 w 1308"/>
              <a:gd name="T63" fmla="*/ 972 h 1764"/>
              <a:gd name="T64" fmla="*/ 1236 w 1308"/>
              <a:gd name="T65" fmla="*/ 1284 h 1764"/>
              <a:gd name="T66" fmla="*/ 1140 w 1308"/>
              <a:gd name="T67" fmla="*/ 1452 h 1764"/>
              <a:gd name="T68" fmla="*/ 1080 w 1308"/>
              <a:gd name="T69" fmla="*/ 1512 h 1764"/>
              <a:gd name="T70" fmla="*/ 1020 w 1308"/>
              <a:gd name="T71" fmla="*/ 1560 h 1764"/>
              <a:gd name="T72" fmla="*/ 960 w 1308"/>
              <a:gd name="T73" fmla="*/ 1608 h 1764"/>
              <a:gd name="T74" fmla="*/ 924 w 1308"/>
              <a:gd name="T75" fmla="*/ 1632 h 1764"/>
              <a:gd name="T76" fmla="*/ 624 w 1308"/>
              <a:gd name="T77" fmla="*/ 1764 h 176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308" h="1764">
                <a:moveTo>
                  <a:pt x="624" y="1764"/>
                </a:moveTo>
                <a:cubicBezTo>
                  <a:pt x="560" y="1760"/>
                  <a:pt x="496" y="1761"/>
                  <a:pt x="432" y="1752"/>
                </a:cubicBezTo>
                <a:cubicBezTo>
                  <a:pt x="295" y="1733"/>
                  <a:pt x="410" y="1736"/>
                  <a:pt x="324" y="1704"/>
                </a:cubicBezTo>
                <a:cubicBezTo>
                  <a:pt x="311" y="1699"/>
                  <a:pt x="200" y="1681"/>
                  <a:pt x="192" y="1680"/>
                </a:cubicBezTo>
                <a:cubicBezTo>
                  <a:pt x="180" y="1672"/>
                  <a:pt x="166" y="1666"/>
                  <a:pt x="156" y="1656"/>
                </a:cubicBezTo>
                <a:cubicBezTo>
                  <a:pt x="146" y="1646"/>
                  <a:pt x="143" y="1629"/>
                  <a:pt x="132" y="1620"/>
                </a:cubicBezTo>
                <a:cubicBezTo>
                  <a:pt x="122" y="1612"/>
                  <a:pt x="107" y="1614"/>
                  <a:pt x="96" y="1608"/>
                </a:cubicBezTo>
                <a:cubicBezTo>
                  <a:pt x="83" y="1602"/>
                  <a:pt x="72" y="1592"/>
                  <a:pt x="60" y="1584"/>
                </a:cubicBezTo>
                <a:cubicBezTo>
                  <a:pt x="21" y="1526"/>
                  <a:pt x="11" y="1471"/>
                  <a:pt x="0" y="1404"/>
                </a:cubicBezTo>
                <a:cubicBezTo>
                  <a:pt x="4" y="1332"/>
                  <a:pt x="12" y="1260"/>
                  <a:pt x="12" y="1188"/>
                </a:cubicBezTo>
                <a:cubicBezTo>
                  <a:pt x="12" y="1164"/>
                  <a:pt x="0" y="1140"/>
                  <a:pt x="0" y="1116"/>
                </a:cubicBezTo>
                <a:cubicBezTo>
                  <a:pt x="0" y="911"/>
                  <a:pt x="38" y="795"/>
                  <a:pt x="84" y="612"/>
                </a:cubicBezTo>
                <a:cubicBezTo>
                  <a:pt x="110" y="507"/>
                  <a:pt x="133" y="425"/>
                  <a:pt x="192" y="336"/>
                </a:cubicBezTo>
                <a:cubicBezTo>
                  <a:pt x="214" y="303"/>
                  <a:pt x="255" y="167"/>
                  <a:pt x="288" y="156"/>
                </a:cubicBezTo>
                <a:cubicBezTo>
                  <a:pt x="338" y="139"/>
                  <a:pt x="313" y="151"/>
                  <a:pt x="360" y="120"/>
                </a:cubicBezTo>
                <a:cubicBezTo>
                  <a:pt x="364" y="108"/>
                  <a:pt x="363" y="93"/>
                  <a:pt x="372" y="84"/>
                </a:cubicBezTo>
                <a:cubicBezTo>
                  <a:pt x="381" y="75"/>
                  <a:pt x="397" y="78"/>
                  <a:pt x="408" y="72"/>
                </a:cubicBezTo>
                <a:cubicBezTo>
                  <a:pt x="433" y="58"/>
                  <a:pt x="456" y="40"/>
                  <a:pt x="480" y="24"/>
                </a:cubicBezTo>
                <a:cubicBezTo>
                  <a:pt x="501" y="10"/>
                  <a:pt x="552" y="0"/>
                  <a:pt x="552" y="0"/>
                </a:cubicBezTo>
                <a:cubicBezTo>
                  <a:pt x="608" y="4"/>
                  <a:pt x="664" y="5"/>
                  <a:pt x="720" y="12"/>
                </a:cubicBezTo>
                <a:cubicBezTo>
                  <a:pt x="733" y="13"/>
                  <a:pt x="747" y="15"/>
                  <a:pt x="756" y="24"/>
                </a:cubicBezTo>
                <a:cubicBezTo>
                  <a:pt x="765" y="33"/>
                  <a:pt x="758" y="53"/>
                  <a:pt x="768" y="60"/>
                </a:cubicBezTo>
                <a:cubicBezTo>
                  <a:pt x="789" y="75"/>
                  <a:pt x="840" y="84"/>
                  <a:pt x="840" y="84"/>
                </a:cubicBezTo>
                <a:cubicBezTo>
                  <a:pt x="900" y="174"/>
                  <a:pt x="819" y="70"/>
                  <a:pt x="912" y="132"/>
                </a:cubicBezTo>
                <a:cubicBezTo>
                  <a:pt x="924" y="140"/>
                  <a:pt x="925" y="159"/>
                  <a:pt x="936" y="168"/>
                </a:cubicBezTo>
                <a:cubicBezTo>
                  <a:pt x="958" y="187"/>
                  <a:pt x="1008" y="216"/>
                  <a:pt x="1008" y="216"/>
                </a:cubicBezTo>
                <a:cubicBezTo>
                  <a:pt x="1024" y="264"/>
                  <a:pt x="1038" y="284"/>
                  <a:pt x="1080" y="312"/>
                </a:cubicBezTo>
                <a:cubicBezTo>
                  <a:pt x="1096" y="360"/>
                  <a:pt x="1110" y="380"/>
                  <a:pt x="1152" y="408"/>
                </a:cubicBezTo>
                <a:cubicBezTo>
                  <a:pt x="1165" y="447"/>
                  <a:pt x="1199" y="477"/>
                  <a:pt x="1212" y="516"/>
                </a:cubicBezTo>
                <a:cubicBezTo>
                  <a:pt x="1231" y="574"/>
                  <a:pt x="1247" y="609"/>
                  <a:pt x="1272" y="660"/>
                </a:cubicBezTo>
                <a:cubicBezTo>
                  <a:pt x="1290" y="697"/>
                  <a:pt x="1295" y="741"/>
                  <a:pt x="1308" y="780"/>
                </a:cubicBezTo>
                <a:cubicBezTo>
                  <a:pt x="1301" y="844"/>
                  <a:pt x="1289" y="908"/>
                  <a:pt x="1284" y="972"/>
                </a:cubicBezTo>
                <a:cubicBezTo>
                  <a:pt x="1265" y="1214"/>
                  <a:pt x="1298" y="1145"/>
                  <a:pt x="1236" y="1284"/>
                </a:cubicBezTo>
                <a:cubicBezTo>
                  <a:pt x="1202" y="1360"/>
                  <a:pt x="1211" y="1404"/>
                  <a:pt x="1140" y="1452"/>
                </a:cubicBezTo>
                <a:cubicBezTo>
                  <a:pt x="1076" y="1548"/>
                  <a:pt x="1160" y="1432"/>
                  <a:pt x="1080" y="1512"/>
                </a:cubicBezTo>
                <a:cubicBezTo>
                  <a:pt x="1026" y="1566"/>
                  <a:pt x="1090" y="1537"/>
                  <a:pt x="1020" y="1560"/>
                </a:cubicBezTo>
                <a:cubicBezTo>
                  <a:pt x="980" y="1621"/>
                  <a:pt x="1018" y="1579"/>
                  <a:pt x="960" y="1608"/>
                </a:cubicBezTo>
                <a:cubicBezTo>
                  <a:pt x="947" y="1614"/>
                  <a:pt x="937" y="1626"/>
                  <a:pt x="924" y="1632"/>
                </a:cubicBezTo>
                <a:cubicBezTo>
                  <a:pt x="822" y="1677"/>
                  <a:pt x="707" y="1681"/>
                  <a:pt x="624" y="176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83634" y="3712709"/>
            <a:ext cx="738819" cy="7421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630">
            <a:off x="2154952" y="3110353"/>
            <a:ext cx="708673" cy="5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70" y="4077081"/>
            <a:ext cx="708673" cy="5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6751">
            <a:off x="2065000" y="4301287"/>
            <a:ext cx="708673" cy="5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672066" y="1104098"/>
            <a:ext cx="2304256" cy="491719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60099" y="4953012"/>
            <a:ext cx="738819" cy="7421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320138" y="1706844"/>
            <a:ext cx="1191219" cy="3450348"/>
          </a:xfrm>
          <a:custGeom>
            <a:avLst/>
            <a:gdLst>
              <a:gd name="connsiteX0" fmla="*/ 166254 w 1440873"/>
              <a:gd name="connsiteY0" fmla="*/ 83127 h 3726873"/>
              <a:gd name="connsiteX1" fmla="*/ 166254 w 1440873"/>
              <a:gd name="connsiteY1" fmla="*/ 83127 h 3726873"/>
              <a:gd name="connsiteX2" fmla="*/ 138545 w 1440873"/>
              <a:gd name="connsiteY2" fmla="*/ 1066800 h 3726873"/>
              <a:gd name="connsiteX3" fmla="*/ 152400 w 1440873"/>
              <a:gd name="connsiteY3" fmla="*/ 1108364 h 3726873"/>
              <a:gd name="connsiteX4" fmla="*/ 138545 w 1440873"/>
              <a:gd name="connsiteY4" fmla="*/ 1759527 h 3726873"/>
              <a:gd name="connsiteX5" fmla="*/ 124691 w 1440873"/>
              <a:gd name="connsiteY5" fmla="*/ 1870364 h 3726873"/>
              <a:gd name="connsiteX6" fmla="*/ 27709 w 1440873"/>
              <a:gd name="connsiteY6" fmla="*/ 2189018 h 3726873"/>
              <a:gd name="connsiteX7" fmla="*/ 0 w 1440873"/>
              <a:gd name="connsiteY7" fmla="*/ 2424545 h 3726873"/>
              <a:gd name="connsiteX8" fmla="*/ 13854 w 1440873"/>
              <a:gd name="connsiteY8" fmla="*/ 2743200 h 3726873"/>
              <a:gd name="connsiteX9" fmla="*/ 96982 w 1440873"/>
              <a:gd name="connsiteY9" fmla="*/ 2840182 h 3726873"/>
              <a:gd name="connsiteX10" fmla="*/ 221673 w 1440873"/>
              <a:gd name="connsiteY10" fmla="*/ 2909454 h 3726873"/>
              <a:gd name="connsiteX11" fmla="*/ 249382 w 1440873"/>
              <a:gd name="connsiteY11" fmla="*/ 2937164 h 3726873"/>
              <a:gd name="connsiteX12" fmla="*/ 332509 w 1440873"/>
              <a:gd name="connsiteY12" fmla="*/ 2992582 h 3726873"/>
              <a:gd name="connsiteX13" fmla="*/ 457200 w 1440873"/>
              <a:gd name="connsiteY13" fmla="*/ 3131127 h 3726873"/>
              <a:gd name="connsiteX14" fmla="*/ 512618 w 1440873"/>
              <a:gd name="connsiteY14" fmla="*/ 3186545 h 3726873"/>
              <a:gd name="connsiteX15" fmla="*/ 623454 w 1440873"/>
              <a:gd name="connsiteY15" fmla="*/ 3325091 h 3726873"/>
              <a:gd name="connsiteX16" fmla="*/ 651164 w 1440873"/>
              <a:gd name="connsiteY16" fmla="*/ 3352800 h 3726873"/>
              <a:gd name="connsiteX17" fmla="*/ 692727 w 1440873"/>
              <a:gd name="connsiteY17" fmla="*/ 3394364 h 3726873"/>
              <a:gd name="connsiteX18" fmla="*/ 803564 w 1440873"/>
              <a:gd name="connsiteY18" fmla="*/ 3491345 h 3726873"/>
              <a:gd name="connsiteX19" fmla="*/ 845127 w 1440873"/>
              <a:gd name="connsiteY19" fmla="*/ 3532909 h 3726873"/>
              <a:gd name="connsiteX20" fmla="*/ 872836 w 1440873"/>
              <a:gd name="connsiteY20" fmla="*/ 3574473 h 3726873"/>
              <a:gd name="connsiteX21" fmla="*/ 900545 w 1440873"/>
              <a:gd name="connsiteY21" fmla="*/ 3657600 h 3726873"/>
              <a:gd name="connsiteX22" fmla="*/ 955964 w 1440873"/>
              <a:gd name="connsiteY22" fmla="*/ 3699164 h 3726873"/>
              <a:gd name="connsiteX23" fmla="*/ 1011382 w 1440873"/>
              <a:gd name="connsiteY23" fmla="*/ 3713018 h 3726873"/>
              <a:gd name="connsiteX24" fmla="*/ 1052945 w 1440873"/>
              <a:gd name="connsiteY24" fmla="*/ 3726873 h 3726873"/>
              <a:gd name="connsiteX25" fmla="*/ 1191491 w 1440873"/>
              <a:gd name="connsiteY25" fmla="*/ 3657600 h 3726873"/>
              <a:gd name="connsiteX26" fmla="*/ 1246909 w 1440873"/>
              <a:gd name="connsiteY26" fmla="*/ 3574473 h 3726873"/>
              <a:gd name="connsiteX27" fmla="*/ 1274618 w 1440873"/>
              <a:gd name="connsiteY27" fmla="*/ 3214254 h 3726873"/>
              <a:gd name="connsiteX28" fmla="*/ 1357745 w 1440873"/>
              <a:gd name="connsiteY28" fmla="*/ 2729345 h 3726873"/>
              <a:gd name="connsiteX29" fmla="*/ 1371600 w 1440873"/>
              <a:gd name="connsiteY29" fmla="*/ 2590800 h 3726873"/>
              <a:gd name="connsiteX30" fmla="*/ 1357745 w 1440873"/>
              <a:gd name="connsiteY30" fmla="*/ 2175164 h 3726873"/>
              <a:gd name="connsiteX31" fmla="*/ 1385454 w 1440873"/>
              <a:gd name="connsiteY31" fmla="*/ 1842654 h 3726873"/>
              <a:gd name="connsiteX32" fmla="*/ 1413164 w 1440873"/>
              <a:gd name="connsiteY32" fmla="*/ 1787236 h 3726873"/>
              <a:gd name="connsiteX33" fmla="*/ 1440873 w 1440873"/>
              <a:gd name="connsiteY33" fmla="*/ 1039091 h 3726873"/>
              <a:gd name="connsiteX34" fmla="*/ 1427018 w 1440873"/>
              <a:gd name="connsiteY34" fmla="*/ 762000 h 3726873"/>
              <a:gd name="connsiteX35" fmla="*/ 1413164 w 1440873"/>
              <a:gd name="connsiteY35" fmla="*/ 706582 h 3726873"/>
              <a:gd name="connsiteX36" fmla="*/ 1399309 w 1440873"/>
              <a:gd name="connsiteY36" fmla="*/ 637309 h 3726873"/>
              <a:gd name="connsiteX37" fmla="*/ 1385454 w 1440873"/>
              <a:gd name="connsiteY37" fmla="*/ 374073 h 3726873"/>
              <a:gd name="connsiteX38" fmla="*/ 1330036 w 1440873"/>
              <a:gd name="connsiteY38" fmla="*/ 249382 h 3726873"/>
              <a:gd name="connsiteX39" fmla="*/ 1288473 w 1440873"/>
              <a:gd name="connsiteY39" fmla="*/ 193964 h 3726873"/>
              <a:gd name="connsiteX40" fmla="*/ 1274618 w 1440873"/>
              <a:gd name="connsiteY40" fmla="*/ 152400 h 3726873"/>
              <a:gd name="connsiteX41" fmla="*/ 1191491 w 1440873"/>
              <a:gd name="connsiteY41" fmla="*/ 96982 h 3726873"/>
              <a:gd name="connsiteX42" fmla="*/ 1149927 w 1440873"/>
              <a:gd name="connsiteY42" fmla="*/ 69273 h 3726873"/>
              <a:gd name="connsiteX43" fmla="*/ 1094509 w 1440873"/>
              <a:gd name="connsiteY43" fmla="*/ 55418 h 3726873"/>
              <a:gd name="connsiteX44" fmla="*/ 983673 w 1440873"/>
              <a:gd name="connsiteY44" fmla="*/ 13854 h 3726873"/>
              <a:gd name="connsiteX45" fmla="*/ 401782 w 1440873"/>
              <a:gd name="connsiteY45" fmla="*/ 0 h 3726873"/>
              <a:gd name="connsiteX46" fmla="*/ 221673 w 1440873"/>
              <a:gd name="connsiteY46" fmla="*/ 27709 h 3726873"/>
              <a:gd name="connsiteX47" fmla="*/ 180109 w 1440873"/>
              <a:gd name="connsiteY47" fmla="*/ 55418 h 3726873"/>
              <a:gd name="connsiteX48" fmla="*/ 166254 w 1440873"/>
              <a:gd name="connsiteY48" fmla="*/ 83127 h 372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40873" h="3726873">
                <a:moveTo>
                  <a:pt x="166254" y="83127"/>
                </a:moveTo>
                <a:lnTo>
                  <a:pt x="166254" y="83127"/>
                </a:lnTo>
                <a:cubicBezTo>
                  <a:pt x="61337" y="555257"/>
                  <a:pt x="97170" y="294464"/>
                  <a:pt x="138545" y="1066800"/>
                </a:cubicBezTo>
                <a:cubicBezTo>
                  <a:pt x="139326" y="1081383"/>
                  <a:pt x="147782" y="1094509"/>
                  <a:pt x="152400" y="1108364"/>
                </a:cubicBezTo>
                <a:cubicBezTo>
                  <a:pt x="147782" y="1325418"/>
                  <a:pt x="146434" y="1542567"/>
                  <a:pt x="138545" y="1759527"/>
                </a:cubicBezTo>
                <a:cubicBezTo>
                  <a:pt x="137192" y="1796736"/>
                  <a:pt x="133219" y="1834121"/>
                  <a:pt x="124691" y="1870364"/>
                </a:cubicBezTo>
                <a:cubicBezTo>
                  <a:pt x="79766" y="2061297"/>
                  <a:pt x="67686" y="1949165"/>
                  <a:pt x="27709" y="2189018"/>
                </a:cubicBezTo>
                <a:cubicBezTo>
                  <a:pt x="5468" y="2322460"/>
                  <a:pt x="16397" y="2244169"/>
                  <a:pt x="0" y="2424545"/>
                </a:cubicBezTo>
                <a:cubicBezTo>
                  <a:pt x="4618" y="2530763"/>
                  <a:pt x="2113" y="2637532"/>
                  <a:pt x="13854" y="2743200"/>
                </a:cubicBezTo>
                <a:cubicBezTo>
                  <a:pt x="19424" y="2793326"/>
                  <a:pt x="61341" y="2815233"/>
                  <a:pt x="96982" y="2840182"/>
                </a:cubicBezTo>
                <a:cubicBezTo>
                  <a:pt x="183598" y="2900814"/>
                  <a:pt x="152314" y="2886336"/>
                  <a:pt x="221673" y="2909454"/>
                </a:cubicBezTo>
                <a:cubicBezTo>
                  <a:pt x="230909" y="2918691"/>
                  <a:pt x="238932" y="2929327"/>
                  <a:pt x="249382" y="2937164"/>
                </a:cubicBezTo>
                <a:cubicBezTo>
                  <a:pt x="276024" y="2957145"/>
                  <a:pt x="332509" y="2992582"/>
                  <a:pt x="332509" y="2992582"/>
                </a:cubicBezTo>
                <a:cubicBezTo>
                  <a:pt x="385578" y="3072184"/>
                  <a:pt x="348444" y="3022371"/>
                  <a:pt x="457200" y="3131127"/>
                </a:cubicBezTo>
                <a:lnTo>
                  <a:pt x="512618" y="3186545"/>
                </a:lnTo>
                <a:cubicBezTo>
                  <a:pt x="557851" y="3277013"/>
                  <a:pt x="525724" y="3227362"/>
                  <a:pt x="623454" y="3325091"/>
                </a:cubicBezTo>
                <a:lnTo>
                  <a:pt x="651164" y="3352800"/>
                </a:lnTo>
                <a:cubicBezTo>
                  <a:pt x="665019" y="3366655"/>
                  <a:pt x="676424" y="3383496"/>
                  <a:pt x="692727" y="3394364"/>
                </a:cubicBezTo>
                <a:cubicBezTo>
                  <a:pt x="761460" y="3440186"/>
                  <a:pt x="722520" y="3410301"/>
                  <a:pt x="803564" y="3491345"/>
                </a:cubicBezTo>
                <a:cubicBezTo>
                  <a:pt x="817419" y="3505200"/>
                  <a:pt x="834259" y="3516606"/>
                  <a:pt x="845127" y="3532909"/>
                </a:cubicBezTo>
                <a:cubicBezTo>
                  <a:pt x="854363" y="3546764"/>
                  <a:pt x="866073" y="3559257"/>
                  <a:pt x="872836" y="3574473"/>
                </a:cubicBezTo>
                <a:cubicBezTo>
                  <a:pt x="884698" y="3601163"/>
                  <a:pt x="877179" y="3640075"/>
                  <a:pt x="900545" y="3657600"/>
                </a:cubicBezTo>
                <a:cubicBezTo>
                  <a:pt x="919018" y="3671455"/>
                  <a:pt x="935311" y="3688837"/>
                  <a:pt x="955964" y="3699164"/>
                </a:cubicBezTo>
                <a:cubicBezTo>
                  <a:pt x="972995" y="3707679"/>
                  <a:pt x="993073" y="3707787"/>
                  <a:pt x="1011382" y="3713018"/>
                </a:cubicBezTo>
                <a:cubicBezTo>
                  <a:pt x="1025424" y="3717030"/>
                  <a:pt x="1039091" y="3722255"/>
                  <a:pt x="1052945" y="3726873"/>
                </a:cubicBezTo>
                <a:cubicBezTo>
                  <a:pt x="1166379" y="3710668"/>
                  <a:pt x="1134864" y="3738495"/>
                  <a:pt x="1191491" y="3657600"/>
                </a:cubicBezTo>
                <a:cubicBezTo>
                  <a:pt x="1210589" y="3630318"/>
                  <a:pt x="1246909" y="3574473"/>
                  <a:pt x="1246909" y="3574473"/>
                </a:cubicBezTo>
                <a:cubicBezTo>
                  <a:pt x="1288876" y="3406607"/>
                  <a:pt x="1241500" y="3611670"/>
                  <a:pt x="1274618" y="3214254"/>
                </a:cubicBezTo>
                <a:cubicBezTo>
                  <a:pt x="1318369" y="2689234"/>
                  <a:pt x="1286962" y="3437148"/>
                  <a:pt x="1357745" y="2729345"/>
                </a:cubicBezTo>
                <a:lnTo>
                  <a:pt x="1371600" y="2590800"/>
                </a:lnTo>
                <a:cubicBezTo>
                  <a:pt x="1366982" y="2452255"/>
                  <a:pt x="1357745" y="2313786"/>
                  <a:pt x="1357745" y="2175164"/>
                </a:cubicBezTo>
                <a:cubicBezTo>
                  <a:pt x="1357745" y="2101107"/>
                  <a:pt x="1343087" y="1941510"/>
                  <a:pt x="1385454" y="1842654"/>
                </a:cubicBezTo>
                <a:cubicBezTo>
                  <a:pt x="1393590" y="1823671"/>
                  <a:pt x="1403927" y="1805709"/>
                  <a:pt x="1413164" y="1787236"/>
                </a:cubicBezTo>
                <a:cubicBezTo>
                  <a:pt x="1423574" y="1568607"/>
                  <a:pt x="1440873" y="1240610"/>
                  <a:pt x="1440873" y="1039091"/>
                </a:cubicBezTo>
                <a:cubicBezTo>
                  <a:pt x="1440873" y="946612"/>
                  <a:pt x="1434698" y="854160"/>
                  <a:pt x="1427018" y="762000"/>
                </a:cubicBezTo>
                <a:cubicBezTo>
                  <a:pt x="1425437" y="743025"/>
                  <a:pt x="1417295" y="725170"/>
                  <a:pt x="1413164" y="706582"/>
                </a:cubicBezTo>
                <a:cubicBezTo>
                  <a:pt x="1408056" y="683594"/>
                  <a:pt x="1403927" y="660400"/>
                  <a:pt x="1399309" y="637309"/>
                </a:cubicBezTo>
                <a:cubicBezTo>
                  <a:pt x="1394691" y="549564"/>
                  <a:pt x="1395923" y="461314"/>
                  <a:pt x="1385454" y="374073"/>
                </a:cubicBezTo>
                <a:cubicBezTo>
                  <a:pt x="1378955" y="319915"/>
                  <a:pt x="1358854" y="289727"/>
                  <a:pt x="1330036" y="249382"/>
                </a:cubicBezTo>
                <a:cubicBezTo>
                  <a:pt x="1316615" y="230592"/>
                  <a:pt x="1302327" y="212437"/>
                  <a:pt x="1288473" y="193964"/>
                </a:cubicBezTo>
                <a:cubicBezTo>
                  <a:pt x="1283855" y="180109"/>
                  <a:pt x="1284945" y="162727"/>
                  <a:pt x="1274618" y="152400"/>
                </a:cubicBezTo>
                <a:cubicBezTo>
                  <a:pt x="1251070" y="128852"/>
                  <a:pt x="1219200" y="115455"/>
                  <a:pt x="1191491" y="96982"/>
                </a:cubicBezTo>
                <a:cubicBezTo>
                  <a:pt x="1177636" y="87746"/>
                  <a:pt x="1166081" y="73312"/>
                  <a:pt x="1149927" y="69273"/>
                </a:cubicBezTo>
                <a:cubicBezTo>
                  <a:pt x="1131454" y="64655"/>
                  <a:pt x="1112338" y="62104"/>
                  <a:pt x="1094509" y="55418"/>
                </a:cubicBezTo>
                <a:cubicBezTo>
                  <a:pt x="1045729" y="37125"/>
                  <a:pt x="1037305" y="16186"/>
                  <a:pt x="983673" y="13854"/>
                </a:cubicBezTo>
                <a:cubicBezTo>
                  <a:pt x="789837" y="5426"/>
                  <a:pt x="595746" y="4618"/>
                  <a:pt x="401782" y="0"/>
                </a:cubicBezTo>
                <a:cubicBezTo>
                  <a:pt x="362038" y="3974"/>
                  <a:pt x="271606" y="2742"/>
                  <a:pt x="221673" y="27709"/>
                </a:cubicBezTo>
                <a:cubicBezTo>
                  <a:pt x="206780" y="35156"/>
                  <a:pt x="193111" y="45016"/>
                  <a:pt x="180109" y="55418"/>
                </a:cubicBezTo>
                <a:cubicBezTo>
                  <a:pt x="169909" y="63578"/>
                  <a:pt x="168563" y="78509"/>
                  <a:pt x="166254" y="831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16080" y="1209014"/>
            <a:ext cx="2024608" cy="47402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8173">
            <a:off x="6699893" y="2958955"/>
            <a:ext cx="809024" cy="38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8173">
            <a:off x="8212061" y="4404191"/>
            <a:ext cx="809024" cy="38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7032146" y="3789040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544314" y="3429000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616322" y="2420888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680218" y="1365920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75762" y="4797152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351626" y="3933056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11866" y="3717032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83674" y="2708920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143714" y="2348880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359738" y="3140968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680218" y="5661248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608175" y="4797152"/>
            <a:ext cx="114269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157141" y="2044598"/>
            <a:ext cx="866634" cy="9367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6" idx="3"/>
          </p:cNvCxnSpPr>
          <p:nvPr/>
        </p:nvCxnSpPr>
        <p:spPr>
          <a:xfrm flipV="1">
            <a:off x="6378678" y="2069652"/>
            <a:ext cx="581421" cy="272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223799" y="1844824"/>
            <a:ext cx="215488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31323" y="1196752"/>
            <a:ext cx="215488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59" name="Straight Arrow Connector 58"/>
          <p:cNvCxnSpPr>
            <a:stCxn id="58" idx="1"/>
            <a:endCxn id="47" idx="7"/>
          </p:cNvCxnSpPr>
          <p:nvPr/>
        </p:nvCxnSpPr>
        <p:spPr>
          <a:xfrm flipH="1">
            <a:off x="3241209" y="1448781"/>
            <a:ext cx="990094" cy="9106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3"/>
            <a:endCxn id="41" idx="1"/>
          </p:cNvCxnSpPr>
          <p:nvPr/>
        </p:nvCxnSpPr>
        <p:spPr>
          <a:xfrm flipV="1">
            <a:off x="6386185" y="1376548"/>
            <a:ext cx="1310726" cy="723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6" idx="3"/>
          </p:cNvCxnSpPr>
          <p:nvPr/>
        </p:nvCxnSpPr>
        <p:spPr>
          <a:xfrm>
            <a:off x="6312024" y="5481228"/>
            <a:ext cx="576064" cy="2520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5" idx="2"/>
            <a:endCxn id="10" idx="1"/>
          </p:cNvCxnSpPr>
          <p:nvPr/>
        </p:nvCxnSpPr>
        <p:spPr>
          <a:xfrm>
            <a:off x="8178856" y="836714"/>
            <a:ext cx="92720" cy="471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101454" y="332656"/>
            <a:ext cx="215488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256296" y="4126616"/>
            <a:ext cx="1016169" cy="972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3" name="Straight Arrow Connector 82"/>
          <p:cNvCxnSpPr>
            <a:stCxn id="82" idx="0"/>
            <a:endCxn id="6" idx="3"/>
          </p:cNvCxnSpPr>
          <p:nvPr/>
        </p:nvCxnSpPr>
        <p:spPr>
          <a:xfrm flipH="1" flipV="1">
            <a:off x="8976322" y="3562694"/>
            <a:ext cx="788060" cy="5639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9264352" y="2294802"/>
            <a:ext cx="1185186" cy="486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94" name="Straight Arrow Connector 93"/>
          <p:cNvCxnSpPr>
            <a:stCxn id="93" idx="1"/>
          </p:cNvCxnSpPr>
          <p:nvPr/>
        </p:nvCxnSpPr>
        <p:spPr>
          <a:xfrm flipH="1">
            <a:off x="8078236" y="2537824"/>
            <a:ext cx="1186118" cy="9253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157160" y="5229200"/>
            <a:ext cx="215488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03512" y="6300028"/>
            <a:ext cx="88569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mitochondria, nucleus, ribosome, vacuole, chloroplast, cell wall, cell membrane, cytoplasm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4842304" y="2672916"/>
            <a:ext cx="16857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27" name="Straight Arrow Connector 126"/>
          <p:cNvCxnSpPr>
            <a:stCxn id="126" idx="1"/>
          </p:cNvCxnSpPr>
          <p:nvPr/>
        </p:nvCxnSpPr>
        <p:spPr>
          <a:xfrm flipH="1">
            <a:off x="4002064" y="2924944"/>
            <a:ext cx="840240" cy="8280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6" idx="3"/>
          </p:cNvCxnSpPr>
          <p:nvPr/>
        </p:nvCxnSpPr>
        <p:spPr>
          <a:xfrm flipV="1">
            <a:off x="6528048" y="2537824"/>
            <a:ext cx="561190" cy="387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4878163" y="4149080"/>
            <a:ext cx="164992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35" name="Straight Arrow Connector 134"/>
          <p:cNvCxnSpPr>
            <a:stCxn id="134" idx="1"/>
            <a:endCxn id="28" idx="6"/>
          </p:cNvCxnSpPr>
          <p:nvPr/>
        </p:nvCxnSpPr>
        <p:spPr>
          <a:xfrm flipH="1" flipV="1">
            <a:off x="3522451" y="4083780"/>
            <a:ext cx="1355670" cy="3173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4" idx="3"/>
            <a:endCxn id="19" idx="1"/>
          </p:cNvCxnSpPr>
          <p:nvPr/>
        </p:nvCxnSpPr>
        <p:spPr>
          <a:xfrm>
            <a:off x="6528048" y="4401108"/>
            <a:ext cx="540246" cy="660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320136" y="33266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Chloroplast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9200728" y="2294802"/>
            <a:ext cx="124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Vacuole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336361" y="4149083"/>
            <a:ext cx="87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Cell wall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157160" y="5271821"/>
            <a:ext cx="215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Cell membrane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159896" y="418408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Nucleus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943872" y="267299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Cytoplasm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370527" y="1887219"/>
            <a:ext cx="200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Mitochondria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83832" y="123922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Ribosome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703518" y="116635"/>
            <a:ext cx="509465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</a:rPr>
              <a:t>Learn the location, names and functions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512" y="1412859"/>
            <a:ext cx="1872208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Animal cell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048330" y="1134699"/>
            <a:ext cx="1071736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Plant cell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2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44" grpId="0"/>
      <p:bldP spid="145" grpId="0"/>
      <p:bldP spid="146" grpId="0"/>
      <p:bldP spid="147" grpId="0"/>
      <p:bldP spid="148" grpId="0"/>
      <p:bldP spid="149" grpId="0"/>
      <p:bldP spid="1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015" y="164834"/>
            <a:ext cx="1157287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u="sng" dirty="0"/>
              <a:t>Plotting the graph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endParaRPr lang="en-GB" sz="3600" dirty="0">
              <a:solidFill>
                <a:srgbClr val="FF0000"/>
              </a:solidFill>
            </a:endParaRPr>
          </a:p>
          <a:p>
            <a:endParaRPr lang="en-GB" sz="3600" dirty="0">
              <a:solidFill>
                <a:srgbClr val="FF0000"/>
              </a:solidFill>
            </a:endParaRPr>
          </a:p>
          <a:p>
            <a:endParaRPr lang="en-GB" sz="3600" dirty="0">
              <a:solidFill>
                <a:srgbClr val="FF0000"/>
              </a:solidFill>
            </a:endParaRPr>
          </a:p>
          <a:p>
            <a:endParaRPr lang="en-GB" sz="3600" dirty="0">
              <a:solidFill>
                <a:srgbClr val="FF0000"/>
              </a:solidFill>
            </a:endParaRPr>
          </a:p>
          <a:p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3371851" y="3600451"/>
            <a:ext cx="6529387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1238" y="1137971"/>
            <a:ext cx="211455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1.  Put the independent variable on the X axis.  In our experiment this is the strength of the solution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71851" y="1319272"/>
            <a:ext cx="1" cy="4257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0204" y="3260796"/>
            <a:ext cx="2304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Concentration of sugar solution (M)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957" y="3614740"/>
            <a:ext cx="211455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2.  Put the dependent variable on the Y axis.  In our experiment this is the change in mass of the potato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270" y="2480690"/>
            <a:ext cx="2871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Change in mass of the potato (g)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8819" y="705536"/>
            <a:ext cx="24122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3.  Plot the three points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9191" y="3525054"/>
            <a:ext cx="373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3816" y="3529698"/>
            <a:ext cx="651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0.25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98715" y="3525054"/>
            <a:ext cx="651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0.50</a:t>
            </a:r>
          </a:p>
        </p:txBody>
      </p:sp>
      <p:sp>
        <p:nvSpPr>
          <p:cNvPr id="18" name="Oval 17"/>
          <p:cNvSpPr/>
          <p:nvPr/>
        </p:nvSpPr>
        <p:spPr>
          <a:xfrm>
            <a:off x="3318239" y="2105653"/>
            <a:ext cx="95251" cy="959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720578" y="1959350"/>
            <a:ext cx="651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0.30</a:t>
            </a:r>
          </a:p>
        </p:txBody>
      </p:sp>
      <p:sp>
        <p:nvSpPr>
          <p:cNvPr id="20" name="Oval 19"/>
          <p:cNvSpPr/>
          <p:nvPr/>
        </p:nvSpPr>
        <p:spPr>
          <a:xfrm>
            <a:off x="5968005" y="3566758"/>
            <a:ext cx="95251" cy="959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9076726" y="5446136"/>
            <a:ext cx="95251" cy="959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620370" y="5294062"/>
            <a:ext cx="78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- 0.41</a:t>
            </a:r>
          </a:p>
        </p:txBody>
      </p:sp>
      <p:cxnSp>
        <p:nvCxnSpPr>
          <p:cNvPr id="23" name="Straight Connector 22"/>
          <p:cNvCxnSpPr>
            <a:cxnSpLocks/>
            <a:endCxn id="21" idx="5"/>
          </p:cNvCxnSpPr>
          <p:nvPr/>
        </p:nvCxnSpPr>
        <p:spPr>
          <a:xfrm>
            <a:off x="3406930" y="2105653"/>
            <a:ext cx="5751098" cy="34223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88818" y="2244093"/>
            <a:ext cx="26212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4.  Draw a line of best fit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73665" y="1335217"/>
            <a:ext cx="262125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Above the line they are </a:t>
            </a:r>
            <a:r>
              <a:rPr lang="en-GB" b="1" u="sng" dirty="0" smtClean="0"/>
              <a:t>absorbing water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761340" y="5064929"/>
            <a:ext cx="211455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Use the graph to estimate the concentration inside the potato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658988" y="4025069"/>
            <a:ext cx="262125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Above the line they are </a:t>
            </a:r>
            <a:r>
              <a:rPr lang="en-GB" b="1" u="sng" dirty="0" smtClean="0"/>
              <a:t>losing water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8897738" y="4308337"/>
            <a:ext cx="262125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This is the concentration of the potato</a:t>
            </a:r>
            <a:endParaRPr lang="en-GB" dirty="0"/>
          </a:p>
        </p:txBody>
      </p:sp>
      <p:cxnSp>
        <p:nvCxnSpPr>
          <p:cNvPr id="5" name="Straight Arrow Connector 4"/>
          <p:cNvCxnSpPr>
            <a:stCxn id="28" idx="1"/>
          </p:cNvCxnSpPr>
          <p:nvPr/>
        </p:nvCxnSpPr>
        <p:spPr>
          <a:xfrm flipH="1" flipV="1">
            <a:off x="6089452" y="3662721"/>
            <a:ext cx="2808286" cy="968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/>
      <p:bldP spid="20" grpId="0" animBg="1"/>
      <p:bldP spid="21" grpId="0" animBg="1"/>
      <p:bldP spid="22" grpId="0"/>
      <p:bldP spid="26" grpId="0" animBg="1"/>
      <p:bldP spid="27" grpId="0" animBg="1"/>
      <p:bldP spid="24" grpId="0" animBg="1"/>
      <p:bldP spid="25" grpId="0" animBg="1"/>
      <p:bldP spid="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How to calculate percentage change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58917" y="2060028"/>
            <a:ext cx="9714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Percentage change = </a:t>
            </a:r>
            <a:r>
              <a:rPr lang="en-GB" sz="2800" u="sng" dirty="0" smtClean="0"/>
              <a:t>amount it has increased/decreased by 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                                    original value	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134600" y="221391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X 100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56441" y="3605048"/>
            <a:ext cx="9816662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Example</a:t>
            </a:r>
          </a:p>
          <a:p>
            <a:endParaRPr lang="en-GB" b="1" u="sng" dirty="0"/>
          </a:p>
          <a:p>
            <a:r>
              <a:rPr lang="en-GB" dirty="0" smtClean="0"/>
              <a:t>Potato starts at 1.12 g and increases to 1.52 grams, what is the percentage increase.</a:t>
            </a:r>
          </a:p>
          <a:p>
            <a:endParaRPr lang="en-GB" dirty="0"/>
          </a:p>
          <a:p>
            <a:r>
              <a:rPr lang="en-GB" dirty="0" smtClean="0"/>
              <a:t>1.52-1.12 = 0.4</a:t>
            </a:r>
          </a:p>
          <a:p>
            <a:endParaRPr lang="en-GB" dirty="0"/>
          </a:p>
          <a:p>
            <a:r>
              <a:rPr lang="en-GB" dirty="0" smtClean="0"/>
              <a:t>Original value = 1.12</a:t>
            </a:r>
          </a:p>
          <a:p>
            <a:endParaRPr lang="en-GB" dirty="0"/>
          </a:p>
          <a:p>
            <a:r>
              <a:rPr lang="en-GB" dirty="0" smtClean="0"/>
              <a:t>(0.4/1.12) x 100 = 35.7%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93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12"/>
            <a:ext cx="8494295" cy="686391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5810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Active transport - moving UP or against a concentration gradient </a:t>
            </a:r>
            <a:endParaRPr lang="en-GB" dirty="0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780780" y="2591718"/>
            <a:ext cx="6429375" cy="1857375"/>
            <a:chOff x="1285852" y="2214554"/>
            <a:chExt cx="6429420" cy="1857388"/>
          </a:xfrm>
        </p:grpSpPr>
        <p:sp>
          <p:nvSpPr>
            <p:cNvPr id="4" name="Right Triangle 3"/>
            <p:cNvSpPr/>
            <p:nvPr/>
          </p:nvSpPr>
          <p:spPr>
            <a:xfrm>
              <a:off x="3000364" y="2285991"/>
              <a:ext cx="3143272" cy="128588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8441" name="Group 29"/>
            <p:cNvGrpSpPr>
              <a:grpSpLocks/>
            </p:cNvGrpSpPr>
            <p:nvPr/>
          </p:nvGrpSpPr>
          <p:grpSpPr bwMode="auto">
            <a:xfrm>
              <a:off x="1285852" y="2214554"/>
              <a:ext cx="1500198" cy="1643074"/>
              <a:chOff x="1285852" y="2214554"/>
              <a:chExt cx="1500198" cy="164307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428728" y="2214554"/>
                <a:ext cx="214314" cy="214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928794" y="2214554"/>
                <a:ext cx="214313" cy="214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285852" y="2571743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714480" y="2714619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785918" y="3214686"/>
                <a:ext cx="214313" cy="214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71670" y="2571743"/>
                <a:ext cx="214313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71736" y="2571743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28794" y="2928934"/>
                <a:ext cx="214313" cy="214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57422" y="3071810"/>
                <a:ext cx="214313" cy="214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28728" y="3000371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071670" y="3357562"/>
                <a:ext cx="214313" cy="214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143108" y="3643314"/>
                <a:ext cx="214314" cy="214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57290" y="3428999"/>
                <a:ext cx="214313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643042" y="3643314"/>
                <a:ext cx="214313" cy="214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8442" name="Group 28"/>
            <p:cNvGrpSpPr>
              <a:grpSpLocks/>
            </p:cNvGrpSpPr>
            <p:nvPr/>
          </p:nvGrpSpPr>
          <p:grpSpPr bwMode="auto">
            <a:xfrm>
              <a:off x="6429388" y="2500306"/>
              <a:ext cx="1285884" cy="1571636"/>
              <a:chOff x="6429388" y="2500306"/>
              <a:chExt cx="1285884" cy="157163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929455" y="2928934"/>
                <a:ext cx="214313" cy="214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286644" y="2500306"/>
                <a:ext cx="214315" cy="214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500959" y="3071810"/>
                <a:ext cx="214313" cy="214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429388" y="2714619"/>
                <a:ext cx="214315" cy="2143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500827" y="3428999"/>
                <a:ext cx="214313" cy="2143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929455" y="3857627"/>
                <a:ext cx="214313" cy="2143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495030" y="4877717"/>
            <a:ext cx="804234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/>
              <a:t>The particles can move up the concentration gradient if energy is used</a:t>
            </a:r>
          </a:p>
        </p:txBody>
      </p:sp>
      <p:sp>
        <p:nvSpPr>
          <p:cNvPr id="28" name="6-Point Star 27"/>
          <p:cNvSpPr/>
          <p:nvPr/>
        </p:nvSpPr>
        <p:spPr>
          <a:xfrm>
            <a:off x="5582150" y="2016187"/>
            <a:ext cx="1868100" cy="1678781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ENERGY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4530999" y="4448299"/>
            <a:ext cx="3071812" cy="158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95029" y="6163500"/>
            <a:ext cx="804234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/>
              <a:t>This is active transport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6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3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Active transport </a:t>
            </a:r>
            <a:endParaRPr lang="en-GB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969533"/>
            <a:ext cx="10515600" cy="4351338"/>
          </a:xfrm>
        </p:spPr>
        <p:txBody>
          <a:bodyPr/>
          <a:lstStyle/>
          <a:p>
            <a:pPr eaLnBrk="1" hangingPunct="1"/>
            <a:r>
              <a:rPr lang="en-GB" dirty="0" smtClean="0"/>
              <a:t>This </a:t>
            </a: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r</a:t>
            </a:r>
            <a:r>
              <a:rPr lang="en-GB" dirty="0" smtClean="0"/>
              <a:t>equire energy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Particles move against a concentration gradient.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The energy is needed to make “pumps” move particles the wrong way.</a:t>
            </a:r>
          </a:p>
          <a:p>
            <a:pPr marL="0" indent="0" eaLnBrk="1" hangingPunct="1">
              <a:buNone/>
            </a:pPr>
            <a:endParaRPr lang="en-GB" dirty="0"/>
          </a:p>
          <a:p>
            <a:pPr marL="0" indent="0" eaLnBrk="1" hangingPunct="1">
              <a:buNone/>
            </a:pPr>
            <a:r>
              <a:rPr lang="en-GB" dirty="0" smtClean="0"/>
              <a:t>e.g. glucose from the intestine into the blood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2304" y="1600201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Video</a:t>
            </a:r>
            <a:r>
              <a:rPr lang="en-GB" dirty="0" smtClean="0"/>
              <a:t>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9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49497" y="253774"/>
            <a:ext cx="10515600" cy="897080"/>
          </a:xfrm>
        </p:spPr>
        <p:txBody>
          <a:bodyPr/>
          <a:lstStyle/>
          <a:p>
            <a:r>
              <a:rPr lang="en-GB" b="1" u="sng" dirty="0" smtClean="0"/>
              <a:t>Active Transport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66938" y="1571626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Inside of cell			     Outside of cell</a:t>
            </a:r>
          </a:p>
        </p:txBody>
      </p:sp>
      <p:pic>
        <p:nvPicPr>
          <p:cNvPr id="5124" name="Picture 5" descr="lipidbi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1"/>
          <a:stretch>
            <a:fillRect/>
          </a:stretch>
        </p:blipFill>
        <p:spPr bwMode="auto">
          <a:xfrm>
            <a:off x="5167314" y="1169988"/>
            <a:ext cx="18303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42891" y="3118545"/>
            <a:ext cx="1928813" cy="1214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Flowchart: Manual Input 4"/>
          <p:cNvSpPr/>
          <p:nvPr/>
        </p:nvSpPr>
        <p:spPr>
          <a:xfrm rot="20610957" flipH="1">
            <a:off x="5251451" y="3176589"/>
            <a:ext cx="1336675" cy="642937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Flowchart: Manual Input 6"/>
          <p:cNvSpPr/>
          <p:nvPr/>
        </p:nvSpPr>
        <p:spPr>
          <a:xfrm rot="607819" flipH="1">
            <a:off x="5284788" y="4043364"/>
            <a:ext cx="1357312" cy="642937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lowchart: Manual Input 9"/>
          <p:cNvSpPr/>
          <p:nvPr/>
        </p:nvSpPr>
        <p:spPr>
          <a:xfrm rot="9628433" flipH="1">
            <a:off x="5378451" y="4064000"/>
            <a:ext cx="1343025" cy="642938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Flowchart: Manual Input 10"/>
          <p:cNvSpPr/>
          <p:nvPr/>
        </p:nvSpPr>
        <p:spPr>
          <a:xfrm rot="11444681" flipH="1">
            <a:off x="5318105" y="3167106"/>
            <a:ext cx="1336675" cy="642938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738563" y="5143501"/>
            <a:ext cx="285750" cy="2143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452688" y="4429126"/>
            <a:ext cx="285750" cy="2143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881438" y="3143251"/>
            <a:ext cx="285750" cy="2143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810500" y="3929063"/>
            <a:ext cx="285750" cy="2143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024813" y="4429126"/>
            <a:ext cx="285750" cy="2143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238500" y="4214813"/>
            <a:ext cx="285750" cy="2143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381625" y="3714751"/>
            <a:ext cx="285750" cy="2143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81625" y="3929063"/>
            <a:ext cx="285750" cy="2143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095625" y="4857751"/>
            <a:ext cx="285750" cy="2143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809875" y="2857501"/>
            <a:ext cx="285750" cy="2143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167063" y="3357563"/>
            <a:ext cx="285750" cy="2143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856076" y="2954210"/>
            <a:ext cx="1231825" cy="428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Energy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5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9112E-6 L -0.16372 -0.0254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1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0481E-7 L -0.18715 -0.0668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951E-7 L 0.13194 0.1563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9112E-6 L -0.1658 0.0795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4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99537E-7 L -0.1658 0.01642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6631"/>
            <a:ext cx="9217024" cy="649658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97" y="2852936"/>
            <a:ext cx="11133607" cy="15013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284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174"/>
            <a:ext cx="10009112" cy="662346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77545"/>
            <a:ext cx="10081120" cy="62520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68" y="1520545"/>
            <a:ext cx="11814450" cy="450074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182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11593288" cy="631894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08805"/>
            <a:ext cx="8712968" cy="660591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150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5" y="120568"/>
            <a:ext cx="11492943" cy="6574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7" y="464765"/>
            <a:ext cx="10432369" cy="623044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234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1" y="196904"/>
            <a:ext cx="11291179" cy="3891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409" y="641131"/>
            <a:ext cx="9138531" cy="62168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5125"/>
            <a:ext cx="8433403" cy="59999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391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51667"/>
            <a:ext cx="8718233" cy="67063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78140" y="163097"/>
            <a:ext cx="4080510" cy="14401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What will happen here?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6047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486456" y="500064"/>
            <a:ext cx="6215062" cy="5959475"/>
            <a:chOff x="214282" y="500042"/>
            <a:chExt cx="6215106" cy="5960264"/>
          </a:xfrm>
        </p:grpSpPr>
        <p:sp>
          <p:nvSpPr>
            <p:cNvPr id="4" name="Oval 3"/>
            <p:cNvSpPr/>
            <p:nvPr/>
          </p:nvSpPr>
          <p:spPr>
            <a:xfrm>
              <a:off x="214282" y="500042"/>
              <a:ext cx="3959253" cy="39597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70135" y="500042"/>
              <a:ext cx="3959253" cy="39597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57290" y="2500557"/>
              <a:ext cx="3959253" cy="39597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9332" y="214313"/>
            <a:ext cx="155098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DIFFUSION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87018" y="214313"/>
            <a:ext cx="1354138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OSMOSIS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72394" y="6286501"/>
            <a:ext cx="2659063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ACTIVE TRANSPORT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263492" y="159704"/>
          <a:ext cx="4637314" cy="6588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3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Place these features in the correct part of the Venn Diagram</a:t>
                      </a:r>
                      <a:endParaRPr lang="en-US" sz="1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Involves water only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Requires energy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Is passive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Movement of particles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Needs a semi-permeable membrane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High to low concentration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Against a concentration gradient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Occurs in nature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How minerals get into root hair cells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How oxygen leaves a leaf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How water keeps</a:t>
                      </a:r>
                      <a:r>
                        <a:rPr lang="en-GB" sz="2400" baseline="0" dirty="0" smtClean="0"/>
                        <a:t> plant cells turgid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Involves transport of solutes</a:t>
                      </a:r>
                      <a:endParaRPr lang="en-US" sz="2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698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3002416" y="434750"/>
            <a:ext cx="6215062" cy="5959475"/>
            <a:chOff x="214282" y="500042"/>
            <a:chExt cx="6215106" cy="5960264"/>
          </a:xfrm>
        </p:grpSpPr>
        <p:sp>
          <p:nvSpPr>
            <p:cNvPr id="4" name="Oval 3"/>
            <p:cNvSpPr/>
            <p:nvPr/>
          </p:nvSpPr>
          <p:spPr>
            <a:xfrm>
              <a:off x="214282" y="500042"/>
              <a:ext cx="3959253" cy="39597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70135" y="500042"/>
              <a:ext cx="3959253" cy="39597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357290" y="2500557"/>
              <a:ext cx="3959253" cy="39597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5292" y="148999"/>
            <a:ext cx="155098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DIFFUSION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02978" y="148999"/>
            <a:ext cx="1354138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OSMOSIS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88354" y="6221187"/>
            <a:ext cx="2659063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ACTIVE TRANSPORT</a:t>
            </a:r>
            <a:endParaRPr lang="en-US" sz="24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88604" y="1077686"/>
            <a:ext cx="199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alibri" pitchFamily="34" charset="0"/>
              </a:rPr>
              <a:t>Involves water only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88291" y="4435250"/>
            <a:ext cx="169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alibri" pitchFamily="34" charset="0"/>
              </a:rPr>
              <a:t>Requires energy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74166" y="1292000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alibri" pitchFamily="34" charset="0"/>
              </a:rPr>
              <a:t>Is passive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31291" y="2506437"/>
            <a:ext cx="134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alibri" pitchFamily="34" charset="0"/>
              </a:rPr>
              <a:t>Movement of particles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541" y="3435125"/>
            <a:ext cx="1903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alibri" pitchFamily="34" charset="0"/>
              </a:rPr>
              <a:t>Needs a semi-permeable membrane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59853" y="1792062"/>
            <a:ext cx="149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alibri" pitchFamily="34" charset="0"/>
              </a:rPr>
              <a:t>High to low concentration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31228" y="5292500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alibri" pitchFamily="34" charset="0"/>
              </a:rPr>
              <a:t>Against a concentration gradient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574166" y="3077937"/>
            <a:ext cx="103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alibri" pitchFamily="34" charset="0"/>
              </a:rPr>
              <a:t>Occurs in nature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931353" y="4578124"/>
            <a:ext cx="2071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alibri" pitchFamily="34" charset="0"/>
              </a:rPr>
              <a:t>How minerals get into root hair cells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494541" y="1222149"/>
            <a:ext cx="1579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alibri" pitchFamily="34" charset="0"/>
              </a:rPr>
              <a:t>How oxygen leaves a leaf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17229" y="1792062"/>
            <a:ext cx="1666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Calibri" pitchFamily="34" charset="0"/>
              </a:rPr>
              <a:t>How water keeps plant cells turgid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45417" y="3363687"/>
            <a:ext cx="1500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Involves transport of solutes</a:t>
            </a:r>
            <a:endParaRPr lang="en-US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6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800" cy="60817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94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Things to look out for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908"/>
            <a:ext cx="10515600" cy="2399534"/>
          </a:xfrm>
        </p:spPr>
        <p:txBody>
          <a:bodyPr/>
          <a:lstStyle/>
          <a:p>
            <a:r>
              <a:rPr lang="en-GB" dirty="0" smtClean="0"/>
              <a:t>Lots of mitochondria – needs </a:t>
            </a:r>
            <a:r>
              <a:rPr lang="en-GB" i="1" dirty="0" smtClean="0"/>
              <a:t>lots of</a:t>
            </a:r>
            <a:r>
              <a:rPr lang="en-GB" dirty="0" smtClean="0"/>
              <a:t> energy (for active transport, movement etc.)</a:t>
            </a:r>
          </a:p>
          <a:p>
            <a:r>
              <a:rPr lang="en-GB" dirty="0" smtClean="0"/>
              <a:t>Big surface areas – for efficient transport of substances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3269" y="3696473"/>
            <a:ext cx="5825359" cy="29854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Animal cells</a:t>
            </a:r>
          </a:p>
          <a:p>
            <a:endParaRPr lang="en-GB" sz="2000" b="1" u="sng" dirty="0"/>
          </a:p>
          <a:p>
            <a:r>
              <a:rPr lang="en-GB" sz="2000" b="1" u="sng" dirty="0" smtClean="0"/>
              <a:t>Nerve cell </a:t>
            </a:r>
            <a:r>
              <a:rPr lang="en-GB" sz="2000" dirty="0" smtClean="0"/>
              <a:t>– long, lots of mitochondria to make neurotransmitter</a:t>
            </a:r>
          </a:p>
          <a:p>
            <a:endParaRPr lang="en-GB" sz="2000" dirty="0"/>
          </a:p>
          <a:p>
            <a:r>
              <a:rPr lang="en-GB" sz="2000" b="1" u="sng" dirty="0" smtClean="0"/>
              <a:t>Muscle cell </a:t>
            </a:r>
            <a:r>
              <a:rPr lang="en-GB" sz="2000" dirty="0" smtClean="0"/>
              <a:t>– able to contract and relax to bring about movement, lots of mitochondria, can store glycogen</a:t>
            </a:r>
          </a:p>
          <a:p>
            <a:endParaRPr lang="en-GB" sz="2000" dirty="0"/>
          </a:p>
          <a:p>
            <a:r>
              <a:rPr lang="en-GB" sz="2000" b="1" u="sng" dirty="0" smtClean="0"/>
              <a:t>Sperm cell </a:t>
            </a:r>
            <a:r>
              <a:rPr lang="en-GB" sz="2000" dirty="0" smtClean="0"/>
              <a:t>– big nucleus, mitochondria, tail to swim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663559" y="3696473"/>
            <a:ext cx="5255172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Plant cells</a:t>
            </a:r>
          </a:p>
          <a:p>
            <a:endParaRPr lang="en-GB" sz="2400" b="1" u="sng" dirty="0"/>
          </a:p>
          <a:p>
            <a:r>
              <a:rPr lang="en-GB" sz="2000" b="1" u="sng" dirty="0" smtClean="0"/>
              <a:t>Root hair cell </a:t>
            </a:r>
            <a:r>
              <a:rPr lang="en-GB" sz="2000" dirty="0" smtClean="0"/>
              <a:t>– big surface area, large vacuole to speed up osmosis, many mitochondria for active transport, no chloroplasts</a:t>
            </a:r>
          </a:p>
          <a:p>
            <a:endParaRPr lang="en-GB" sz="2000" dirty="0"/>
          </a:p>
          <a:p>
            <a:r>
              <a:rPr lang="en-GB" sz="2000" b="1" u="sng" dirty="0" smtClean="0"/>
              <a:t>Palisade cells </a:t>
            </a:r>
            <a:r>
              <a:rPr lang="en-GB" sz="2000" dirty="0" smtClean="0"/>
              <a:t>– lots of chloroplasts</a:t>
            </a:r>
          </a:p>
          <a:p>
            <a:endParaRPr lang="en-GB" sz="2000" dirty="0"/>
          </a:p>
          <a:p>
            <a:r>
              <a:rPr lang="en-GB" sz="2000" b="1" u="sng" dirty="0" smtClean="0"/>
              <a:t>Xylem and phloem </a:t>
            </a:r>
            <a:r>
              <a:rPr lang="en-GB" sz="2000" dirty="0" smtClean="0"/>
              <a:t>– for transport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70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" y="21020"/>
            <a:ext cx="9432758" cy="67439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27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1683</Words>
  <Application>Microsoft Office PowerPoint</Application>
  <PresentationFormat>Widescreen</PresentationFormat>
  <Paragraphs>284</Paragraphs>
  <Slides>62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Comic Sans MS</vt:lpstr>
      <vt:lpstr>Verdana</vt:lpstr>
      <vt:lpstr>Wingdings</vt:lpstr>
      <vt:lpstr>Office Theme</vt:lpstr>
      <vt:lpstr>PowerPoint Presentation</vt:lpstr>
      <vt:lpstr>Bacterial cell (prokaryotic)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look out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Growing bacteria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Embryo Stem Cells</vt:lpstr>
      <vt:lpstr>Adult Stem Cells</vt:lpstr>
      <vt:lpstr>Meristem Tissue</vt:lpstr>
      <vt:lpstr>Therapeutic cloning</vt:lpstr>
      <vt:lpstr>PowerPoint Presentation</vt:lpstr>
      <vt:lpstr>PowerPoint Presentation</vt:lpstr>
      <vt:lpstr>PowerPoint Presentation</vt:lpstr>
      <vt:lpstr>Factors affecting diffusion that living things can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Solve, solute &amp; solution?</vt:lpstr>
      <vt:lpstr>Osmosis</vt:lpstr>
      <vt:lpstr>Partially permeable membrane</vt:lpstr>
      <vt:lpstr>PowerPoint Presentation</vt:lpstr>
      <vt:lpstr>PowerPoint Presentation</vt:lpstr>
      <vt:lpstr>PowerPoint Presentation</vt:lpstr>
      <vt:lpstr>PowerPoint Presentation</vt:lpstr>
      <vt:lpstr>Osmosis Required Practical</vt:lpstr>
      <vt:lpstr>PowerPoint Presentation</vt:lpstr>
      <vt:lpstr>How to calculate percentage change</vt:lpstr>
      <vt:lpstr>PowerPoint Presentation</vt:lpstr>
      <vt:lpstr>Active transport - moving UP or against a concentration gradient </vt:lpstr>
      <vt:lpstr>Active transport </vt:lpstr>
      <vt:lpstr>Active Transport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Fugill</dc:creator>
  <cp:lastModifiedBy>David Fugill</cp:lastModifiedBy>
  <cp:revision>23</cp:revision>
  <dcterms:created xsi:type="dcterms:W3CDTF">2018-05-08T06:52:40Z</dcterms:created>
  <dcterms:modified xsi:type="dcterms:W3CDTF">2018-05-14T12:48:38Z</dcterms:modified>
</cp:coreProperties>
</file>