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4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2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46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7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8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6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4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4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9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95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4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E1988B2-180F-45DC-89D9-FE79E7608A29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Unit 1 </a:t>
            </a:r>
            <a:r>
              <a:rPr lang="en-GB" dirty="0">
                <a:latin typeface="Century Gothic" panose="020B0502020202020204" pitchFamily="34" charset="0"/>
              </a:rPr>
              <a:t>– </a:t>
            </a:r>
            <a:r>
              <a:rPr lang="en-GB" dirty="0" smtClean="0">
                <a:latin typeface="Century Gothic" panose="020B0502020202020204" pitchFamily="34" charset="0"/>
              </a:rPr>
              <a:t>States of Matter 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342238" y="188408"/>
            <a:ext cx="3881096" cy="2218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342238" y="413660"/>
            <a:ext cx="3871883" cy="22929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sz="1200" dirty="0" smtClean="0"/>
          </a:p>
          <a:p>
            <a:endParaRPr lang="en-GB" dirty="0"/>
          </a:p>
          <a:p>
            <a:endParaRPr lang="en-GB" sz="500" dirty="0" smtClean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351815" y="110058"/>
            <a:ext cx="242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ONE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329537" y="4328505"/>
            <a:ext cx="4608559" cy="19543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329538" y="4509563"/>
            <a:ext cx="4608559" cy="22159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sz="105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325620" y="4247923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FOUR</a:t>
            </a:r>
            <a:endParaRPr lang="en-GB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13478C-7DE3-4129-86DC-EF71F637AF18}"/>
              </a:ext>
            </a:extLst>
          </p:cNvPr>
          <p:cNvSpPr/>
          <p:nvPr/>
        </p:nvSpPr>
        <p:spPr>
          <a:xfrm>
            <a:off x="4465695" y="1023985"/>
            <a:ext cx="5097647" cy="223448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E0605F-76C4-4946-A172-3C86187886E1}"/>
              </a:ext>
            </a:extLst>
          </p:cNvPr>
          <p:cNvSpPr txBox="1"/>
          <p:nvPr/>
        </p:nvSpPr>
        <p:spPr>
          <a:xfrm>
            <a:off x="4465696" y="1245801"/>
            <a:ext cx="5097646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sz="1200" dirty="0" smtClean="0"/>
          </a:p>
          <a:p>
            <a:endParaRPr lang="en-GB" dirty="0" smtClean="0"/>
          </a:p>
          <a:p>
            <a:endParaRPr lang="en-GB" sz="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65CF67-0BA1-4EAB-ADFA-2C48CA4FC5A3}"/>
              </a:ext>
            </a:extLst>
          </p:cNvPr>
          <p:cNvSpPr txBox="1"/>
          <p:nvPr/>
        </p:nvSpPr>
        <p:spPr>
          <a:xfrm>
            <a:off x="4436799" y="938908"/>
            <a:ext cx="123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TWO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C4CB00-386B-406E-95B8-753044AC4D5C}"/>
              </a:ext>
            </a:extLst>
          </p:cNvPr>
          <p:cNvSpPr/>
          <p:nvPr/>
        </p:nvSpPr>
        <p:spPr>
          <a:xfrm>
            <a:off x="329538" y="2844689"/>
            <a:ext cx="3884583" cy="20093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922391-63BB-441C-979D-7FCA1674E256}"/>
              </a:ext>
            </a:extLst>
          </p:cNvPr>
          <p:cNvSpPr txBox="1"/>
          <p:nvPr/>
        </p:nvSpPr>
        <p:spPr>
          <a:xfrm>
            <a:off x="329538" y="3045625"/>
            <a:ext cx="3884583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05ABB7-C864-43C2-8040-169B639BC3C4}"/>
              </a:ext>
            </a:extLst>
          </p:cNvPr>
          <p:cNvSpPr txBox="1"/>
          <p:nvPr/>
        </p:nvSpPr>
        <p:spPr>
          <a:xfrm>
            <a:off x="296911" y="2761371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THREE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8275109" y="213928"/>
            <a:ext cx="955977" cy="46683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aseline="0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9C1997E9-C7BB-4221-BBF2-17DA81842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97200"/>
              </p:ext>
            </p:extLst>
          </p:nvPr>
        </p:nvGraphicFramePr>
        <p:xfrm>
          <a:off x="4598741" y="1351527"/>
          <a:ext cx="4823087" cy="194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3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48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  HEATING AND CHANGES OF STATE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DEAC3239-34BC-48F8-A760-EFD3FF5C3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042240"/>
              </p:ext>
            </p:extLst>
          </p:nvPr>
        </p:nvGraphicFramePr>
        <p:xfrm>
          <a:off x="420978" y="3135723"/>
          <a:ext cx="3704281" cy="186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6107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+mn-cs"/>
                        </a:rPr>
                        <a:t>  DENSITY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8506" y="86281"/>
            <a:ext cx="685800" cy="65722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74439"/>
              </p:ext>
            </p:extLst>
          </p:nvPr>
        </p:nvGraphicFramePr>
        <p:xfrm>
          <a:off x="470805" y="451413"/>
          <a:ext cx="3654455" cy="2233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5434">
                  <a:extLst>
                    <a:ext uri="{9D8B030D-6E8A-4147-A177-3AD203B41FA5}">
                      <a16:colId xmlns:a16="http://schemas.microsoft.com/office/drawing/2014/main" val="3394849513"/>
                    </a:ext>
                  </a:extLst>
                </a:gridCol>
                <a:gridCol w="1221871">
                  <a:extLst>
                    <a:ext uri="{9D8B030D-6E8A-4147-A177-3AD203B41FA5}">
                      <a16:colId xmlns:a16="http://schemas.microsoft.com/office/drawing/2014/main" val="1492963409"/>
                    </a:ext>
                  </a:extLst>
                </a:gridCol>
                <a:gridCol w="1207150">
                  <a:extLst>
                    <a:ext uri="{9D8B030D-6E8A-4147-A177-3AD203B41FA5}">
                      <a16:colId xmlns:a16="http://schemas.microsoft.com/office/drawing/2014/main" val="1221718629"/>
                    </a:ext>
                  </a:extLst>
                </a:gridCol>
              </a:tblGrid>
              <a:tr h="184030">
                <a:tc gridSpan="3">
                  <a:txBody>
                    <a:bodyPr/>
                    <a:lstStyle/>
                    <a:p>
                      <a:r>
                        <a:rPr lang="en-GB" sz="800" b="1" dirty="0" smtClean="0">
                          <a:latin typeface="Century Gothic" panose="020B0502020202020204" pitchFamily="34" charset="0"/>
                        </a:rPr>
                        <a:t>A PARTICLE MODEL</a:t>
                      </a:r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05164"/>
                  </a:ext>
                </a:extLst>
              </a:tr>
              <a:tr h="184030">
                <a:tc>
                  <a:txBody>
                    <a:bodyPr/>
                    <a:lstStyle/>
                    <a:p>
                      <a:r>
                        <a:rPr lang="en-GB" sz="700" b="1" dirty="0" smtClean="0">
                          <a:latin typeface="Century Gothic" panose="020B0502020202020204" pitchFamily="34" charset="0"/>
                        </a:rPr>
                        <a:t>Solid</a:t>
                      </a:r>
                      <a:endParaRPr lang="en-GB" sz="7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 smtClean="0">
                          <a:latin typeface="Century Gothic" panose="020B0502020202020204" pitchFamily="34" charset="0"/>
                        </a:rPr>
                        <a:t>Liquid</a:t>
                      </a:r>
                      <a:endParaRPr lang="en-GB" sz="7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 smtClean="0">
                          <a:latin typeface="Century Gothic" panose="020B0502020202020204" pitchFamily="34" charset="0"/>
                        </a:rPr>
                        <a:t>Gas</a:t>
                      </a:r>
                      <a:endParaRPr lang="en-GB" sz="7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68456"/>
                  </a:ext>
                </a:extLst>
              </a:tr>
              <a:tr h="709252">
                <a:tc>
                  <a:txBody>
                    <a:bodyPr/>
                    <a:lstStyle/>
                    <a:p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64894"/>
                  </a:ext>
                </a:extLst>
              </a:tr>
              <a:tr h="162870"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High density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High density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Low density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360247"/>
                  </a:ext>
                </a:extLst>
              </a:tr>
              <a:tr h="163227"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Retains it’s own</a:t>
                      </a:r>
                      <a:r>
                        <a:rPr lang="en-GB" sz="700" baseline="0" dirty="0" smtClean="0">
                          <a:latin typeface="Century Gothic" panose="020B0502020202020204" pitchFamily="34" charset="0"/>
                        </a:rPr>
                        <a:t> shape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Assumes shape of container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Assumes shape of container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849674"/>
                  </a:ext>
                </a:extLst>
              </a:tr>
              <a:tr h="210935"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Fixed volume - compressible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Fixed</a:t>
                      </a:r>
                      <a:r>
                        <a:rPr lang="en-GB" sz="7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volume</a:t>
                      </a:r>
                      <a:r>
                        <a:rPr lang="en-GB" sz="700" baseline="0" dirty="0" smtClean="0">
                          <a:latin typeface="Century Gothic" panose="020B0502020202020204" pitchFamily="34" charset="0"/>
                        </a:rPr>
                        <a:t> - compressible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No fixed volume - Highly</a:t>
                      </a:r>
                      <a:r>
                        <a:rPr lang="en-GB" sz="700" baseline="0" dirty="0" smtClean="0">
                          <a:latin typeface="Century Gothic" panose="020B0502020202020204" pitchFamily="34" charset="0"/>
                        </a:rPr>
                        <a:t> compressible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023948"/>
                  </a:ext>
                </a:extLst>
              </a:tr>
              <a:tr h="292922"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Vibrates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Moves</a:t>
                      </a:r>
                      <a:r>
                        <a:rPr lang="en-GB" sz="700" baseline="0" dirty="0" smtClean="0">
                          <a:latin typeface="Century Gothic" panose="020B0502020202020204" pitchFamily="34" charset="0"/>
                        </a:rPr>
                        <a:t> randomly and freely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Moves randomly and freely</a:t>
                      </a:r>
                      <a:endParaRPr lang="en-GB" sz="7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580213"/>
                  </a:ext>
                </a:extLst>
              </a:tr>
            </a:tbl>
          </a:graphicData>
        </a:graphic>
      </p:graphicFrame>
      <p:pic>
        <p:nvPicPr>
          <p:cNvPr id="34" name="Picture 2" descr="Image result for solid liquid g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t="11610" r="70372" b="30944"/>
          <a:stretch/>
        </p:blipFill>
        <p:spPr bwMode="auto">
          <a:xfrm>
            <a:off x="714907" y="871700"/>
            <a:ext cx="715063" cy="67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Image result for solid liquid g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06" t="11610" r="37284" b="30944"/>
          <a:stretch/>
        </p:blipFill>
        <p:spPr bwMode="auto">
          <a:xfrm>
            <a:off x="1937786" y="868083"/>
            <a:ext cx="713974" cy="67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Image result for solid liquid g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69" t="11610" r="4121" b="30944"/>
          <a:stretch/>
        </p:blipFill>
        <p:spPr bwMode="auto">
          <a:xfrm>
            <a:off x="3166645" y="877904"/>
            <a:ext cx="713134" cy="67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Image result for solid liquid g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8" t="11610" r="70372" b="30944"/>
          <a:stretch/>
        </p:blipFill>
        <p:spPr bwMode="auto">
          <a:xfrm>
            <a:off x="5308422" y="1625227"/>
            <a:ext cx="788892" cy="7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Image result for solid liquid g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06" t="11610" r="37284" b="30944"/>
          <a:stretch/>
        </p:blipFill>
        <p:spPr bwMode="auto">
          <a:xfrm>
            <a:off x="6604825" y="1642449"/>
            <a:ext cx="771670" cy="77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Image result for solid liquid g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69" t="11610" r="4121" b="30944"/>
          <a:stretch/>
        </p:blipFill>
        <p:spPr bwMode="auto">
          <a:xfrm>
            <a:off x="7884282" y="1642449"/>
            <a:ext cx="771670" cy="77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6126211" y="1788602"/>
            <a:ext cx="422073" cy="107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/>
          <p:cNvSpPr/>
          <p:nvPr/>
        </p:nvSpPr>
        <p:spPr>
          <a:xfrm>
            <a:off x="7433036" y="1788602"/>
            <a:ext cx="416664" cy="107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/>
          <p:cNvSpPr/>
          <p:nvPr/>
        </p:nvSpPr>
        <p:spPr>
          <a:xfrm rot="10800000">
            <a:off x="7433035" y="2079260"/>
            <a:ext cx="416665" cy="112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41"/>
          <p:cNvSpPr/>
          <p:nvPr/>
        </p:nvSpPr>
        <p:spPr>
          <a:xfrm rot="10800000">
            <a:off x="6126211" y="2079260"/>
            <a:ext cx="422073" cy="112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03340" y="1599356"/>
            <a:ext cx="50847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 smtClean="0">
                <a:latin typeface="Century Gothic" panose="020B0502020202020204" pitchFamily="34" charset="0"/>
              </a:rPr>
              <a:t>melting</a:t>
            </a:r>
            <a:endParaRPr lang="en-GB" sz="700" dirty="0"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76495" y="1621386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 smtClean="0">
                <a:latin typeface="Century Gothic" panose="020B0502020202020204" pitchFamily="34" charset="0"/>
              </a:rPr>
              <a:t>boiling</a:t>
            </a:r>
            <a:endParaRPr lang="en-GB" sz="7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91115" y="2181459"/>
            <a:ext cx="69762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 smtClean="0">
                <a:latin typeface="Century Gothic" panose="020B0502020202020204" pitchFamily="34" charset="0"/>
              </a:rPr>
              <a:t>condensing</a:t>
            </a:r>
            <a:endParaRPr lang="en-GB" sz="7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44025" y="2165565"/>
            <a:ext cx="689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>
                <a:latin typeface="Century Gothic" panose="020B0502020202020204" pitchFamily="34" charset="0"/>
              </a:rPr>
              <a:t>Freezing / solidifying</a:t>
            </a:r>
            <a:endParaRPr lang="en-GB" sz="7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DEAC3239-34BC-48F8-A760-EFD3FF5C3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52131"/>
              </p:ext>
            </p:extLst>
          </p:nvPr>
        </p:nvGraphicFramePr>
        <p:xfrm>
          <a:off x="4605038" y="2508983"/>
          <a:ext cx="4818362" cy="967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5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19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Internal energy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The energy stored in a system</a:t>
                      </a:r>
                      <a:r>
                        <a:rPr lang="en-GB" sz="7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by the particles (the total kinetic energy and potential energy of all the particles).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u="none" strike="noStrike" dirty="0" smtClean="0">
                          <a:effectLst/>
                          <a:latin typeface="Century Gothic" panose="020B0502020202020204" pitchFamily="34" charset="0"/>
                        </a:rPr>
                        <a:t>Intermolecular forces (Potential energy)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The forces between particles. Applying heat will break</a:t>
                      </a:r>
                      <a:r>
                        <a:rPr lang="en-GB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 the intermolecular forces.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Kinetic energy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The energy resulting in the movement of the particles.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160401283"/>
                  </a:ext>
                </a:extLst>
              </a:tr>
              <a:tr h="2602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Physical change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A change that is reversible.</a:t>
                      </a:r>
                      <a:r>
                        <a:rPr lang="en-GB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 Changes of state are all examples of physical changes.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5290806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6586" y="3668818"/>
                <a:ext cx="1005403" cy="3078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GB" sz="800" b="1" dirty="0" smtClean="0">
                    <a:latin typeface="Century Gothic" panose="020B0502020202020204" pitchFamily="34" charset="0"/>
                  </a:rPr>
                  <a:t>Density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5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50" b="1" i="0" smtClean="0">
                            <a:latin typeface="Cambria Math" panose="02040503050406030204" pitchFamily="18" charset="0"/>
                          </a:rPr>
                          <m:t>𝐦𝐚𝐬𝐬</m:t>
                        </m:r>
                      </m:num>
                      <m:den>
                        <m:r>
                          <a:rPr lang="en-GB" sz="1050" b="1" i="0" smtClean="0">
                            <a:latin typeface="Cambria Math" panose="02040503050406030204" pitchFamily="18" charset="0"/>
                          </a:rPr>
                          <m:t>𝐯𝐨𝐥𝐮𝐦𝐞</m:t>
                        </m:r>
                      </m:den>
                    </m:f>
                  </m:oMath>
                </a14:m>
                <a:endParaRPr lang="en-GB" sz="800" b="1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86" y="3668818"/>
                <a:ext cx="1005403" cy="3078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7" t="41048" r="57745" b="37852"/>
          <a:stretch>
            <a:fillRect/>
          </a:stretch>
        </p:blipFill>
        <p:spPr bwMode="auto">
          <a:xfrm>
            <a:off x="3183926" y="3397942"/>
            <a:ext cx="886324" cy="76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830409" y="3608532"/>
            <a:ext cx="105509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800" b="1" dirty="0" smtClean="0">
                <a:latin typeface="Century Gothic" panose="020B0502020202020204" pitchFamily="34" charset="0"/>
              </a:rPr>
              <a:t>Density</a:t>
            </a:r>
            <a:r>
              <a:rPr lang="en-GB" sz="800" dirty="0" smtClean="0">
                <a:latin typeface="Century Gothic" panose="020B0502020202020204" pitchFamily="34" charset="0"/>
              </a:rPr>
              <a:t>: </a:t>
            </a:r>
            <a:r>
              <a:rPr lang="en-GB" sz="800" dirty="0">
                <a:latin typeface="Century Gothic" panose="020B0502020202020204" pitchFamily="34" charset="0"/>
              </a:rPr>
              <a:t>ρ</a:t>
            </a:r>
            <a:r>
              <a:rPr lang="en-GB" sz="800" dirty="0" smtClean="0">
                <a:latin typeface="Century Gothic" panose="020B0502020202020204" pitchFamily="34" charset="0"/>
              </a:rPr>
              <a:t>, </a:t>
            </a:r>
            <a:r>
              <a:rPr lang="en-GB" sz="800" dirty="0">
                <a:latin typeface="Century Gothic" panose="020B0502020202020204" pitchFamily="34" charset="0"/>
              </a:rPr>
              <a:t>kg/m</a:t>
            </a:r>
            <a:r>
              <a:rPr lang="en-GB" sz="800" baseline="30000" dirty="0">
                <a:latin typeface="Century Gothic" panose="020B0502020202020204" pitchFamily="34" charset="0"/>
              </a:rPr>
              <a:t>3</a:t>
            </a:r>
            <a:r>
              <a:rPr lang="en-GB" sz="800" dirty="0">
                <a:latin typeface="Century Gothic" panose="020B0502020202020204" pitchFamily="34" charset="0"/>
              </a:rPr>
              <a:t> </a:t>
            </a:r>
            <a:endParaRPr lang="en-GB" sz="800" dirty="0" smtClean="0">
              <a:latin typeface="Century Gothic" panose="020B0502020202020204" pitchFamily="34" charset="0"/>
            </a:endParaRPr>
          </a:p>
          <a:p>
            <a:r>
              <a:rPr lang="en-GB" sz="800" b="1" dirty="0" smtClean="0">
                <a:latin typeface="Century Gothic" panose="020B0502020202020204" pitchFamily="34" charset="0"/>
              </a:rPr>
              <a:t>Mass</a:t>
            </a:r>
            <a:r>
              <a:rPr lang="en-GB" sz="800" dirty="0" smtClean="0">
                <a:latin typeface="Century Gothic" panose="020B0502020202020204" pitchFamily="34" charset="0"/>
              </a:rPr>
              <a:t>: </a:t>
            </a:r>
            <a:r>
              <a:rPr lang="en-GB" sz="800" dirty="0">
                <a:latin typeface="Century Gothic" panose="020B0502020202020204" pitchFamily="34" charset="0"/>
              </a:rPr>
              <a:t>m</a:t>
            </a:r>
            <a:r>
              <a:rPr lang="en-GB" sz="800" dirty="0" smtClean="0">
                <a:latin typeface="Century Gothic" panose="020B0502020202020204" pitchFamily="34" charset="0"/>
              </a:rPr>
              <a:t>, kg</a:t>
            </a:r>
          </a:p>
          <a:p>
            <a:r>
              <a:rPr lang="en-GB" sz="800" b="1" dirty="0" smtClean="0">
                <a:latin typeface="Century Gothic" panose="020B0502020202020204" pitchFamily="34" charset="0"/>
              </a:rPr>
              <a:t>Volume</a:t>
            </a:r>
            <a:r>
              <a:rPr lang="en-GB" sz="800" dirty="0" smtClean="0">
                <a:latin typeface="Century Gothic" panose="020B0502020202020204" pitchFamily="34" charset="0"/>
              </a:rPr>
              <a:t>: </a:t>
            </a:r>
            <a:r>
              <a:rPr lang="en-GB" sz="800" dirty="0">
                <a:latin typeface="Century Gothic" panose="020B0502020202020204" pitchFamily="34" charset="0"/>
              </a:rPr>
              <a:t>V, </a:t>
            </a:r>
            <a:r>
              <a:rPr lang="en-GB" sz="800" dirty="0" smtClean="0">
                <a:latin typeface="Century Gothic" panose="020B0502020202020204" pitchFamily="34" charset="0"/>
              </a:rPr>
              <a:t>m</a:t>
            </a:r>
            <a:r>
              <a:rPr lang="en-GB" sz="800" baseline="30000" dirty="0" smtClean="0">
                <a:latin typeface="Century Gothic" panose="020B0502020202020204" pitchFamily="34" charset="0"/>
              </a:rPr>
              <a:t>3</a:t>
            </a:r>
            <a:r>
              <a:rPr lang="en-GB" sz="800" dirty="0" smtClean="0">
                <a:latin typeface="Century Gothic" panose="020B0502020202020204" pitchFamily="34" charset="0"/>
              </a:rPr>
              <a:t> 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8604" y="3345412"/>
            <a:ext cx="192232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" b="1" dirty="0">
                <a:latin typeface="Century Gothic" panose="020B0502020202020204" pitchFamily="34" charset="0"/>
              </a:rPr>
              <a:t>Density is the Mass per unit Volume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5175618" y="3791798"/>
            <a:ext cx="4387723" cy="19773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5175619" y="3992128"/>
            <a:ext cx="4387722" cy="273921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sz="28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5301785" y="3706720"/>
            <a:ext cx="18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FIVE</a:t>
            </a:r>
            <a:endParaRPr lang="en-GB" b="1" dirty="0"/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DEAC3239-34BC-48F8-A760-EFD3FF5C3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10494"/>
              </p:ext>
            </p:extLst>
          </p:nvPr>
        </p:nvGraphicFramePr>
        <p:xfrm>
          <a:off x="399607" y="4594734"/>
          <a:ext cx="4430585" cy="185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1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+mn-cs"/>
                        </a:rPr>
                        <a:t>  SPECIFIC HEAT CAPACITY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DEAC3239-34BC-48F8-A760-EFD3FF5C3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03208"/>
              </p:ext>
            </p:extLst>
          </p:nvPr>
        </p:nvGraphicFramePr>
        <p:xfrm>
          <a:off x="5308422" y="4092452"/>
          <a:ext cx="4113406" cy="185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3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1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+mn-cs"/>
                        </a:rPr>
                        <a:t>  SPECIFIC LATENT HEAT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Pictur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2" b="7055"/>
          <a:stretch/>
        </p:blipFill>
        <p:spPr bwMode="auto">
          <a:xfrm>
            <a:off x="5496762" y="4461666"/>
            <a:ext cx="2423713" cy="2076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4830361" y="5180080"/>
            <a:ext cx="1085342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 smtClean="0">
                <a:latin typeface="Century Gothic" panose="020B0502020202020204" pitchFamily="34" charset="0"/>
              </a:rPr>
              <a:t>Temperature / </a:t>
            </a:r>
            <a:r>
              <a:rPr lang="en-GB" sz="700" baseline="30000" dirty="0" err="1" smtClean="0">
                <a:latin typeface="Century Gothic" panose="020B0502020202020204" pitchFamily="34" charset="0"/>
              </a:rPr>
              <a:t>o</a:t>
            </a:r>
            <a:r>
              <a:rPr lang="en-GB" sz="700" dirty="0" err="1" smtClean="0">
                <a:latin typeface="Century Gothic" panose="020B0502020202020204" pitchFamily="34" charset="0"/>
              </a:rPr>
              <a:t>C</a:t>
            </a:r>
            <a:endParaRPr lang="en-GB" sz="700" dirty="0">
              <a:latin typeface="Century Gothic" panose="020B0502020202020204" pitchFamily="34" charset="0"/>
            </a:endParaRPr>
          </a:p>
          <a:p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13165" y="5180079"/>
            <a:ext cx="530866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 smtClean="0">
                <a:latin typeface="Century Gothic" panose="020B0502020202020204" pitchFamily="34" charset="0"/>
              </a:rPr>
              <a:t>boiling</a:t>
            </a:r>
            <a:endParaRPr lang="en-GB" sz="700" dirty="0">
              <a:latin typeface="Century Gothic" panose="020B0502020202020204" pitchFamily="34" charset="0"/>
            </a:endParaRPr>
          </a:p>
          <a:p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09344" y="4574602"/>
            <a:ext cx="373609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 smtClean="0">
                <a:latin typeface="Century Gothic" panose="020B0502020202020204" pitchFamily="34" charset="0"/>
              </a:rPr>
              <a:t>gas</a:t>
            </a:r>
            <a:endParaRPr lang="en-GB" sz="700" dirty="0">
              <a:latin typeface="Century Gothic" panose="020B0502020202020204" pitchFamily="34" charset="0"/>
            </a:endParaRPr>
          </a:p>
          <a:p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83929" y="5432711"/>
            <a:ext cx="485844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 smtClean="0">
                <a:latin typeface="Century Gothic" panose="020B0502020202020204" pitchFamily="34" charset="0"/>
              </a:rPr>
              <a:t>liquid</a:t>
            </a:r>
            <a:endParaRPr lang="en-GB" sz="700" dirty="0">
              <a:latin typeface="Century Gothic" panose="020B0502020202020204" pitchFamily="34" charset="0"/>
            </a:endParaRPr>
          </a:p>
          <a:p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691310" y="6078100"/>
            <a:ext cx="485844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 smtClean="0">
                <a:latin typeface="Century Gothic" panose="020B0502020202020204" pitchFamily="34" charset="0"/>
              </a:rPr>
              <a:t>solid</a:t>
            </a:r>
            <a:endParaRPr lang="en-GB" sz="700" dirty="0">
              <a:latin typeface="Century Gothic" panose="020B0502020202020204" pitchFamily="34" charset="0"/>
            </a:endParaRPr>
          </a:p>
          <a:p>
            <a:endParaRPr lang="en-GB" sz="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DEAC3239-34BC-48F8-A760-EFD3FF5C3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783786"/>
              </p:ext>
            </p:extLst>
          </p:nvPr>
        </p:nvGraphicFramePr>
        <p:xfrm>
          <a:off x="401117" y="4776582"/>
          <a:ext cx="4429076" cy="75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smtClean="0">
                          <a:latin typeface="Century Gothic" panose="020B0502020202020204" pitchFamily="34" charset="0"/>
                        </a:rPr>
                        <a:t>Three things affect temperature increase: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0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Mass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the more mass, the </a:t>
                      </a:r>
                      <a:r>
                        <a:rPr lang="en-GB" sz="700" b="0" i="0" dirty="0" smtClean="0">
                          <a:latin typeface="Century Gothic" panose="020B0502020202020204" pitchFamily="34" charset="0"/>
                        </a:rPr>
                        <a:t>more</a:t>
                      </a:r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 energy needed to change its temperature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.</a:t>
                      </a:r>
                      <a:endParaRPr lang="en-GB" sz="700" dirty="0" smtClean="0"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0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Material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different materials require different amounts of energy to raise their temperature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.</a:t>
                      </a:r>
                      <a:endParaRPr lang="en-GB" sz="700" dirty="0" smtClean="0"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160401283"/>
                  </a:ext>
                </a:extLst>
              </a:tr>
              <a:tr h="26385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Amount of energy supplied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sz="700" dirty="0" smtClean="0">
                          <a:latin typeface="Century Gothic" panose="020B0502020202020204" pitchFamily="34" charset="0"/>
                        </a:rPr>
                        <a:t>the more heat energy transferred to it the greater its temperature increase.</a:t>
                      </a:r>
                      <a:endParaRPr lang="en-US" sz="700" dirty="0"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529080614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11316" y="5603151"/>
            <a:ext cx="40553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800" b="1" dirty="0" smtClean="0">
                <a:latin typeface="Century Gothic" panose="020B0502020202020204" pitchFamily="34" charset="0"/>
              </a:rPr>
              <a:t>Specific heat capacity is the </a:t>
            </a:r>
            <a:r>
              <a:rPr lang="en-GB" sz="800" b="1" u="sng" dirty="0">
                <a:latin typeface="Century Gothic" panose="020B0502020202020204" pitchFamily="34" charset="0"/>
              </a:rPr>
              <a:t>amount of energy required</a:t>
            </a:r>
            <a:r>
              <a:rPr lang="en-GB" sz="800" b="1" dirty="0">
                <a:latin typeface="Century Gothic" panose="020B0502020202020204" pitchFamily="34" charset="0"/>
              </a:rPr>
              <a:t> to </a:t>
            </a:r>
            <a:r>
              <a:rPr lang="en-GB" sz="800" b="1" u="sng" dirty="0">
                <a:latin typeface="Century Gothic" panose="020B0502020202020204" pitchFamily="34" charset="0"/>
              </a:rPr>
              <a:t>raise the temperature </a:t>
            </a:r>
            <a:r>
              <a:rPr lang="en-GB" sz="800" b="1" dirty="0">
                <a:latin typeface="Century Gothic" panose="020B0502020202020204" pitchFamily="34" charset="0"/>
              </a:rPr>
              <a:t>of 1Kg of the substance by 1</a:t>
            </a:r>
            <a:r>
              <a:rPr lang="en-GB" sz="800" b="1" baseline="30000" dirty="0">
                <a:latin typeface="Century Gothic" panose="020B0502020202020204" pitchFamily="34" charset="0"/>
              </a:rPr>
              <a:t>0</a:t>
            </a:r>
            <a:r>
              <a:rPr lang="en-GB" sz="800" b="1" dirty="0">
                <a:latin typeface="Century Gothic" panose="020B0502020202020204" pitchFamily="34" charset="0"/>
              </a:rPr>
              <a:t>C’</a:t>
            </a: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800764" y="6166979"/>
            <a:ext cx="1336328" cy="2377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000" b="1" dirty="0">
                <a:solidFill>
                  <a:srgbClr val="000000"/>
                </a:solidFill>
              </a:rPr>
              <a:t>Δ</a:t>
            </a:r>
            <a:r>
              <a:rPr lang="en-GB" altLang="en-US" sz="1000" b="1" dirty="0">
                <a:solidFill>
                  <a:srgbClr val="000000"/>
                </a:solidFill>
              </a:rPr>
              <a:t>E = m x c x </a:t>
            </a:r>
            <a:r>
              <a:rPr lang="en-US" altLang="en-US" sz="1000" b="1" dirty="0">
                <a:solidFill>
                  <a:srgbClr val="000000"/>
                </a:solidFill>
              </a:rPr>
              <a:t>Δ</a:t>
            </a:r>
            <a:r>
              <a:rPr lang="el-GR" altLang="en-US" sz="1000" b="1" dirty="0">
                <a:solidFill>
                  <a:srgbClr val="000000"/>
                </a:solidFill>
              </a:rPr>
              <a:t>ϴ</a:t>
            </a:r>
            <a:endParaRPr lang="en-GB" altLang="en-US" sz="1000" b="1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442578" y="6016597"/>
            <a:ext cx="208582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Century Gothic" panose="020B0502020202020204" pitchFamily="34" charset="0"/>
              </a:rPr>
              <a:t>Transferred energy</a:t>
            </a:r>
            <a:r>
              <a:rPr lang="en-GB" sz="800" dirty="0" smtClean="0">
                <a:latin typeface="Century Gothic" panose="020B0502020202020204" pitchFamily="34" charset="0"/>
              </a:rPr>
              <a:t>: </a:t>
            </a:r>
            <a:r>
              <a:rPr lang="en-US" altLang="en-US" sz="800" dirty="0">
                <a:solidFill>
                  <a:srgbClr val="000000"/>
                </a:solidFill>
              </a:rPr>
              <a:t>Δ</a:t>
            </a:r>
            <a:r>
              <a:rPr lang="en-GB" altLang="en-US" sz="800" dirty="0" smtClean="0">
                <a:solidFill>
                  <a:srgbClr val="000000"/>
                </a:solidFill>
              </a:rPr>
              <a:t>E</a:t>
            </a:r>
            <a:r>
              <a:rPr lang="en-GB" sz="800" dirty="0" smtClean="0">
                <a:latin typeface="Century Gothic" panose="020B0502020202020204" pitchFamily="34" charset="0"/>
              </a:rPr>
              <a:t>, J </a:t>
            </a:r>
          </a:p>
          <a:p>
            <a:r>
              <a:rPr lang="en-GB" sz="800" b="1" dirty="0" smtClean="0">
                <a:latin typeface="Century Gothic" panose="020B0502020202020204" pitchFamily="34" charset="0"/>
              </a:rPr>
              <a:t>Mass</a:t>
            </a:r>
            <a:r>
              <a:rPr lang="en-GB" sz="800" dirty="0" smtClean="0">
                <a:latin typeface="Century Gothic" panose="020B0502020202020204" pitchFamily="34" charset="0"/>
              </a:rPr>
              <a:t>: </a:t>
            </a:r>
            <a:r>
              <a:rPr lang="en-GB" sz="800" dirty="0">
                <a:latin typeface="Century Gothic" panose="020B0502020202020204" pitchFamily="34" charset="0"/>
              </a:rPr>
              <a:t>m</a:t>
            </a:r>
            <a:r>
              <a:rPr lang="en-GB" sz="800" dirty="0" smtClean="0">
                <a:latin typeface="Century Gothic" panose="020B0502020202020204" pitchFamily="34" charset="0"/>
              </a:rPr>
              <a:t>, kg</a:t>
            </a:r>
          </a:p>
          <a:p>
            <a:r>
              <a:rPr lang="en-GB" sz="800" b="1" dirty="0" smtClean="0">
                <a:latin typeface="Century Gothic" panose="020B0502020202020204" pitchFamily="34" charset="0"/>
              </a:rPr>
              <a:t>Specific heat capacity</a:t>
            </a:r>
            <a:r>
              <a:rPr lang="en-GB" sz="800" dirty="0" smtClean="0">
                <a:latin typeface="Century Gothic" panose="020B0502020202020204" pitchFamily="34" charset="0"/>
              </a:rPr>
              <a:t>: c, J/ kg </a:t>
            </a:r>
            <a:r>
              <a:rPr lang="en-GB" sz="800" baseline="30000" dirty="0" err="1" smtClean="0">
                <a:latin typeface="Century Gothic" panose="020B0502020202020204" pitchFamily="34" charset="0"/>
              </a:rPr>
              <a:t>o</a:t>
            </a:r>
            <a:r>
              <a:rPr lang="en-GB" sz="800" dirty="0" err="1" smtClean="0">
                <a:latin typeface="Century Gothic" panose="020B0502020202020204" pitchFamily="34" charset="0"/>
              </a:rPr>
              <a:t>C</a:t>
            </a:r>
            <a:r>
              <a:rPr lang="en-GB" sz="800" dirty="0" smtClean="0">
                <a:latin typeface="Century Gothic" panose="020B0502020202020204" pitchFamily="34" charset="0"/>
              </a:rPr>
              <a:t> </a:t>
            </a:r>
          </a:p>
          <a:p>
            <a:r>
              <a:rPr lang="en-GB" sz="800" b="1" dirty="0" smtClean="0">
                <a:latin typeface="Century Gothic" panose="020B0502020202020204" pitchFamily="34" charset="0"/>
              </a:rPr>
              <a:t>Temperature change</a:t>
            </a:r>
            <a:r>
              <a:rPr lang="en-GB" sz="800" dirty="0" smtClean="0">
                <a:latin typeface="Century Gothic" panose="020B0502020202020204" pitchFamily="34" charset="0"/>
              </a:rPr>
              <a:t>: </a:t>
            </a:r>
            <a:r>
              <a:rPr lang="en-US" altLang="en-US" sz="800" dirty="0" smtClean="0">
                <a:solidFill>
                  <a:srgbClr val="000000"/>
                </a:solidFill>
              </a:rPr>
              <a:t>Δ</a:t>
            </a:r>
            <a:r>
              <a:rPr lang="el-GR" altLang="en-US" sz="800" dirty="0" smtClean="0">
                <a:solidFill>
                  <a:srgbClr val="000000"/>
                </a:solidFill>
              </a:rPr>
              <a:t>ϴ</a:t>
            </a:r>
            <a:r>
              <a:rPr lang="en-GB" altLang="en-US" sz="800" dirty="0" smtClean="0">
                <a:solidFill>
                  <a:srgbClr val="000000"/>
                </a:solidFill>
              </a:rPr>
              <a:t>, </a:t>
            </a:r>
            <a:r>
              <a:rPr lang="en-GB" altLang="en-US" sz="800" baseline="30000" dirty="0" err="1" smtClean="0">
                <a:solidFill>
                  <a:srgbClr val="000000"/>
                </a:solidFill>
              </a:rPr>
              <a:t>o</a:t>
            </a:r>
            <a:r>
              <a:rPr lang="en-GB" altLang="en-US" sz="800" dirty="0" err="1" smtClean="0">
                <a:solidFill>
                  <a:srgbClr val="000000"/>
                </a:solidFill>
              </a:rPr>
              <a:t>C</a:t>
            </a:r>
            <a:endParaRPr lang="en-GB" altLang="en-US" sz="800" dirty="0">
              <a:solidFill>
                <a:srgbClr val="0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13995" y="6447544"/>
            <a:ext cx="838741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 smtClean="0">
                <a:latin typeface="Century Gothic" panose="020B0502020202020204" pitchFamily="34" charset="0"/>
              </a:rPr>
              <a:t>Heat absorbed</a:t>
            </a:r>
            <a:endParaRPr lang="en-GB" sz="700" dirty="0">
              <a:latin typeface="Century Gothic" panose="020B0502020202020204" pitchFamily="34" charset="0"/>
            </a:endParaRPr>
          </a:p>
        </p:txBody>
      </p:sp>
      <p:sp>
        <p:nvSpPr>
          <p:cNvPr id="74" name="Text Box 12"/>
          <p:cNvSpPr txBox="1">
            <a:spLocks noChangeArrowheads="1"/>
          </p:cNvSpPr>
          <p:nvPr/>
        </p:nvSpPr>
        <p:spPr bwMode="auto">
          <a:xfrm>
            <a:off x="8219105" y="5649866"/>
            <a:ext cx="928550" cy="2377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1000" b="1" dirty="0" smtClean="0">
                <a:solidFill>
                  <a:srgbClr val="000000"/>
                </a:solidFill>
              </a:rPr>
              <a:t>E </a:t>
            </a:r>
            <a:r>
              <a:rPr lang="en-GB" altLang="en-US" sz="1000" b="1" dirty="0">
                <a:solidFill>
                  <a:srgbClr val="000000"/>
                </a:solidFill>
              </a:rPr>
              <a:t>= m x L</a:t>
            </a:r>
            <a:endParaRPr lang="en-GB" altLang="en-US" sz="1000" b="1" dirty="0" smtClean="0">
              <a:solidFill>
                <a:srgbClr val="0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80710" y="6091529"/>
            <a:ext cx="15711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Century Gothic" panose="020B0502020202020204" pitchFamily="34" charset="0"/>
              </a:rPr>
              <a:t>Energy</a:t>
            </a:r>
            <a:r>
              <a:rPr lang="en-GB" sz="800" dirty="0" smtClean="0">
                <a:latin typeface="Century Gothic" panose="020B0502020202020204" pitchFamily="34" charset="0"/>
              </a:rPr>
              <a:t>: </a:t>
            </a:r>
            <a:r>
              <a:rPr lang="en-GB" altLang="en-US" sz="800" dirty="0" smtClean="0">
                <a:solidFill>
                  <a:srgbClr val="000000"/>
                </a:solidFill>
              </a:rPr>
              <a:t>E</a:t>
            </a:r>
            <a:r>
              <a:rPr lang="en-GB" sz="800" dirty="0" smtClean="0">
                <a:latin typeface="Century Gothic" panose="020B0502020202020204" pitchFamily="34" charset="0"/>
              </a:rPr>
              <a:t>, J </a:t>
            </a:r>
          </a:p>
          <a:p>
            <a:r>
              <a:rPr lang="en-GB" sz="800" b="1" dirty="0" smtClean="0">
                <a:latin typeface="Century Gothic" panose="020B0502020202020204" pitchFamily="34" charset="0"/>
              </a:rPr>
              <a:t>Mass</a:t>
            </a:r>
            <a:r>
              <a:rPr lang="en-GB" sz="800" dirty="0" smtClean="0">
                <a:latin typeface="Century Gothic" panose="020B0502020202020204" pitchFamily="34" charset="0"/>
              </a:rPr>
              <a:t>: </a:t>
            </a:r>
            <a:r>
              <a:rPr lang="en-GB" sz="800" dirty="0">
                <a:latin typeface="Century Gothic" panose="020B0502020202020204" pitchFamily="34" charset="0"/>
              </a:rPr>
              <a:t>m</a:t>
            </a:r>
            <a:r>
              <a:rPr lang="en-GB" sz="800" dirty="0" smtClean="0">
                <a:latin typeface="Century Gothic" panose="020B0502020202020204" pitchFamily="34" charset="0"/>
              </a:rPr>
              <a:t>, kg</a:t>
            </a:r>
          </a:p>
          <a:p>
            <a:r>
              <a:rPr lang="en-GB" sz="800" b="1" dirty="0" smtClean="0">
                <a:latin typeface="Century Gothic" panose="020B0502020202020204" pitchFamily="34" charset="0"/>
              </a:rPr>
              <a:t>Specific Latent heat: </a:t>
            </a:r>
            <a:r>
              <a:rPr lang="en-GB" sz="800" dirty="0" smtClean="0">
                <a:latin typeface="Century Gothic" panose="020B0502020202020204" pitchFamily="34" charset="0"/>
              </a:rPr>
              <a:t>L, J/kg</a:t>
            </a:r>
            <a:endParaRPr lang="en-GB" altLang="en-US" sz="80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749251" y="4398378"/>
            <a:ext cx="179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800" b="1" dirty="0" smtClean="0">
                <a:latin typeface="Century Gothic" panose="020B0502020202020204" pitchFamily="34" charset="0"/>
              </a:rPr>
              <a:t>There is no temperature change at a substances melting or boiling point.</a:t>
            </a:r>
          </a:p>
          <a:p>
            <a:pPr algn="ctr">
              <a:spcBef>
                <a:spcPct val="0"/>
              </a:spcBef>
            </a:pPr>
            <a:endParaRPr lang="en-GB" altLang="en-US" sz="800" b="1" dirty="0">
              <a:latin typeface="Century Gothic" panose="020B0502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800" b="1" dirty="0" smtClean="0">
                <a:latin typeface="Century Gothic" panose="020B0502020202020204" pitchFamily="34" charset="0"/>
              </a:rPr>
              <a:t>Specific latent heat is the </a:t>
            </a:r>
            <a:r>
              <a:rPr lang="en-GB" altLang="en-US" sz="800" b="1" dirty="0">
                <a:latin typeface="Century Gothic" panose="020B0502020202020204" pitchFamily="34" charset="0"/>
              </a:rPr>
              <a:t>HIDDEN HEAT ENERGY that broke the intermolecular bonds for </a:t>
            </a:r>
            <a:r>
              <a:rPr lang="en-GB" altLang="en-US" sz="800" b="1" dirty="0" smtClean="0">
                <a:latin typeface="Century Gothic" panose="020B0502020202020204" pitchFamily="34" charset="0"/>
              </a:rPr>
              <a:t>the substance </a:t>
            </a:r>
            <a:r>
              <a:rPr lang="en-GB" altLang="en-US" sz="800" b="1" dirty="0">
                <a:latin typeface="Century Gothic" panose="020B0502020202020204" pitchFamily="34" charset="0"/>
              </a:rPr>
              <a:t>to change </a:t>
            </a:r>
            <a:r>
              <a:rPr lang="en-GB" altLang="en-US" sz="800" b="1" dirty="0" smtClean="0">
                <a:latin typeface="Century Gothic" panose="020B0502020202020204" pitchFamily="34" charset="0"/>
              </a:rPr>
              <a:t>state. </a:t>
            </a:r>
            <a:endParaRPr lang="en-GB" altLang="en-US" sz="800" b="1" u="sng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8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2900034" y="2155928"/>
            <a:ext cx="1499459" cy="1081361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5005346" y="1177826"/>
            <a:ext cx="4647539" cy="19383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5005347" y="1377003"/>
            <a:ext cx="4647540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4916446" y="1092749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SEVEN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9A31D0-0E0B-485F-95D0-B907B1324AAB}"/>
              </a:ext>
            </a:extLst>
          </p:cNvPr>
          <p:cNvSpPr/>
          <p:nvPr/>
        </p:nvSpPr>
        <p:spPr>
          <a:xfrm>
            <a:off x="254947" y="1162836"/>
            <a:ext cx="4426741" cy="21855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2F348B-4909-4A78-93A8-536CC5CFB2CF}"/>
              </a:ext>
            </a:extLst>
          </p:cNvPr>
          <p:cNvSpPr txBox="1"/>
          <p:nvPr/>
        </p:nvSpPr>
        <p:spPr>
          <a:xfrm>
            <a:off x="254948" y="1377003"/>
            <a:ext cx="4426741" cy="2585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4AAEF9-F1C6-40CE-9C54-5E734FF2BCF1}"/>
              </a:ext>
            </a:extLst>
          </p:cNvPr>
          <p:cNvSpPr txBox="1"/>
          <p:nvPr/>
        </p:nvSpPr>
        <p:spPr>
          <a:xfrm>
            <a:off x="180127" y="1077759"/>
            <a:ext cx="132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SIX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CEC434A9-3F4F-4B72-A057-82F5CD5ED8AB}"/>
              </a:ext>
            </a:extLst>
          </p:cNvPr>
          <p:cNvSpPr txBox="1"/>
          <p:nvPr/>
        </p:nvSpPr>
        <p:spPr>
          <a:xfrm>
            <a:off x="8275109" y="277787"/>
            <a:ext cx="955977" cy="44992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C20C16-F00C-447A-9DC6-C866A1198251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>
                <a:latin typeface="Century Gothic" panose="020B0502020202020204" pitchFamily="34" charset="0"/>
              </a:rPr>
              <a:t>Unit 1 – States of Matter 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30" y="89868"/>
            <a:ext cx="685800" cy="657225"/>
          </a:xfrm>
          <a:prstGeom prst="rect">
            <a:avLst/>
          </a:prstGeom>
        </p:spPr>
      </p:pic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DEAC3239-34BC-48F8-A760-EFD3FF5C3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018657"/>
              </p:ext>
            </p:extLst>
          </p:nvPr>
        </p:nvGraphicFramePr>
        <p:xfrm>
          <a:off x="374867" y="1447090"/>
          <a:ext cx="4221294" cy="185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1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1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+mn-cs"/>
                        </a:rPr>
                        <a:t>GAS PRESSURE AND TEMPERATURE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DEAC3239-34BC-48F8-A760-EFD3FF5C3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718645"/>
              </p:ext>
            </p:extLst>
          </p:nvPr>
        </p:nvGraphicFramePr>
        <p:xfrm>
          <a:off x="5072869" y="1432608"/>
          <a:ext cx="4521197" cy="185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1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1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+mn-cs"/>
                        </a:rPr>
                        <a:t>PURE SUBSTANCES AND MIXTURES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" name="Picture 2" descr="Image result for balloon outlin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2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24" y="2177307"/>
            <a:ext cx="820183" cy="105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balloon outl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39" y="2184849"/>
            <a:ext cx="820183" cy="105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2" name="Group 51"/>
          <p:cNvGrpSpPr/>
          <p:nvPr/>
        </p:nvGrpSpPr>
        <p:grpSpPr>
          <a:xfrm>
            <a:off x="970094" y="2274129"/>
            <a:ext cx="542925" cy="824922"/>
            <a:chOff x="1266825" y="2623128"/>
            <a:chExt cx="542925" cy="824922"/>
          </a:xfrm>
        </p:grpSpPr>
        <p:sp>
          <p:nvSpPr>
            <p:cNvPr id="3" name="Oval 2"/>
            <p:cNvSpPr/>
            <p:nvPr/>
          </p:nvSpPr>
          <p:spPr>
            <a:xfrm>
              <a:off x="1323975" y="2714625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1514475" y="2800350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1581150" y="3009900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1733550" y="3162300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1714500" y="2819400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1266825" y="2971800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1390650" y="3171825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1543050" y="3381375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1360441" y="2623128"/>
              <a:ext cx="1634" cy="1012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1360441" y="2623128"/>
              <a:ext cx="149120" cy="465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1587659" y="2724389"/>
              <a:ext cx="106409" cy="833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1612741" y="2868590"/>
              <a:ext cx="120809" cy="116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660605" y="3045898"/>
              <a:ext cx="111045" cy="666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1768027" y="3225479"/>
              <a:ext cx="1634" cy="1012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 flipV="1">
              <a:off x="1619250" y="3272396"/>
              <a:ext cx="148777" cy="5169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 flipV="1">
              <a:off x="1543050" y="3235595"/>
              <a:ext cx="14168" cy="1446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1335827" y="2995467"/>
              <a:ext cx="156582" cy="3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1297030" y="3232003"/>
              <a:ext cx="119723" cy="1400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3371449" y="2271792"/>
            <a:ext cx="628650" cy="824922"/>
            <a:chOff x="1266825" y="2623128"/>
            <a:chExt cx="628650" cy="824922"/>
          </a:xfrm>
        </p:grpSpPr>
        <p:sp>
          <p:nvSpPr>
            <p:cNvPr id="55" name="Oval 54"/>
            <p:cNvSpPr/>
            <p:nvPr/>
          </p:nvSpPr>
          <p:spPr>
            <a:xfrm>
              <a:off x="1323975" y="2714625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1514475" y="2800350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1581150" y="3009900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1733550" y="3162300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1714500" y="2819400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/>
            <p:cNvSpPr/>
            <p:nvPr/>
          </p:nvSpPr>
          <p:spPr>
            <a:xfrm>
              <a:off x="1266825" y="2971800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60"/>
            <p:cNvSpPr/>
            <p:nvPr/>
          </p:nvSpPr>
          <p:spPr>
            <a:xfrm>
              <a:off x="1390650" y="3171825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/>
            <p:cNvSpPr/>
            <p:nvPr/>
          </p:nvSpPr>
          <p:spPr>
            <a:xfrm>
              <a:off x="1543050" y="3381375"/>
              <a:ext cx="76200" cy="66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1360441" y="2623128"/>
              <a:ext cx="1634" cy="1012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1360441" y="2623128"/>
              <a:ext cx="220709" cy="67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1587659" y="2678825"/>
              <a:ext cx="145891" cy="12894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1509291" y="2868590"/>
              <a:ext cx="224260" cy="15793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V="1">
              <a:off x="1660605" y="2924342"/>
              <a:ext cx="234870" cy="12155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1768027" y="3225479"/>
              <a:ext cx="1634" cy="1012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 flipV="1">
              <a:off x="1570995" y="3248446"/>
              <a:ext cx="197033" cy="756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 flipV="1">
              <a:off x="1531624" y="3156674"/>
              <a:ext cx="25594" cy="2235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1335827" y="2805517"/>
              <a:ext cx="131023" cy="193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1320816" y="3114910"/>
              <a:ext cx="7802" cy="2469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ight Arrow 52"/>
          <p:cNvSpPr/>
          <p:nvPr/>
        </p:nvSpPr>
        <p:spPr>
          <a:xfrm>
            <a:off x="1907343" y="2547204"/>
            <a:ext cx="777597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2063158" y="2418340"/>
            <a:ext cx="4555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 smtClean="0">
                <a:latin typeface="Century Gothic" panose="020B0502020202020204" pitchFamily="34" charset="0"/>
              </a:rPr>
              <a:t>HEAT</a:t>
            </a:r>
            <a:endParaRPr lang="en-GB" sz="900" b="1" dirty="0">
              <a:latin typeface="Century Gothic" panose="020B0502020202020204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3430500" y="2886772"/>
            <a:ext cx="91353" cy="123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3" name="Table 92">
            <a:extLst>
              <a:ext uri="{FF2B5EF4-FFF2-40B4-BE49-F238E27FC236}">
                <a16:creationId xmlns:a16="http://schemas.microsoft.com/office/drawing/2014/main" id="{DEAC3239-34BC-48F8-A760-EFD3FF5C3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41329"/>
              </p:ext>
            </p:extLst>
          </p:nvPr>
        </p:nvGraphicFramePr>
        <p:xfrm>
          <a:off x="375000" y="1634235"/>
          <a:ext cx="4221161" cy="513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2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0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Gas</a:t>
                      </a:r>
                      <a:r>
                        <a:rPr lang="en-GB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 pressure</a:t>
                      </a:r>
                      <a:endParaRPr lang="en-GB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latin typeface="Century Gothic" panose="020B0502020202020204" pitchFamily="34" charset="0"/>
                        </a:rPr>
                        <a:t>The pressure of a gas is due to the particles colliding with the wall of the container that the gas is held in.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0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Temperature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latin typeface="Century Gothic" panose="020B0502020202020204" pitchFamily="34" charset="0"/>
                        </a:rPr>
                        <a:t>The temperature of a gas is related to the average</a:t>
                      </a:r>
                      <a:r>
                        <a:rPr lang="en-GB" sz="800" baseline="0" dirty="0" smtClean="0">
                          <a:latin typeface="Century Gothic" panose="020B0502020202020204" pitchFamily="34" charset="0"/>
                        </a:rPr>
                        <a:t> kinetic energy of the particles. The more kinetic energy the higher the temperature.</a:t>
                      </a:r>
                      <a:endParaRPr lang="en-GB" sz="800" dirty="0" smtClean="0"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160401283"/>
                  </a:ext>
                </a:extLst>
              </a:tr>
            </a:tbl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319345" y="3248682"/>
            <a:ext cx="2006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Century Gothic" panose="020B0502020202020204" pitchFamily="34" charset="0"/>
              </a:rPr>
              <a:t>At room temperature the particles have lower kinetic energy. There are fewer collisions per second and therefore the balloon has a lower pressure.</a:t>
            </a:r>
          </a:p>
          <a:p>
            <a:pPr algn="ctr"/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371978" y="3248682"/>
            <a:ext cx="2341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Century Gothic" panose="020B0502020202020204" pitchFamily="34" charset="0"/>
              </a:rPr>
              <a:t>At high temperatures the particles have more kinetic energy therefore there are more collisions per second. The balloon has a higher pressure which may result in the balloon bursting.</a:t>
            </a:r>
          </a:p>
          <a:p>
            <a:pPr algn="ctr"/>
            <a:endParaRPr lang="en-GB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6" name="Table 95">
            <a:extLst>
              <a:ext uri="{FF2B5EF4-FFF2-40B4-BE49-F238E27FC236}">
                <a16:creationId xmlns:a16="http://schemas.microsoft.com/office/drawing/2014/main" id="{DEAC3239-34BC-48F8-A760-EFD3FF5C3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202802"/>
              </p:ext>
            </p:extLst>
          </p:nvPr>
        </p:nvGraphicFramePr>
        <p:xfrm>
          <a:off x="5072869" y="1613277"/>
          <a:ext cx="4521197" cy="63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6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0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Pure substance</a:t>
                      </a:r>
                      <a:endParaRPr lang="en-GB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latin typeface="Century Gothic" panose="020B0502020202020204" pitchFamily="34" charset="0"/>
                        </a:rPr>
                        <a:t>A substance</a:t>
                      </a:r>
                      <a:r>
                        <a:rPr lang="en-GB" sz="800" baseline="0" dirty="0" smtClean="0">
                          <a:latin typeface="Century Gothic" panose="020B0502020202020204" pitchFamily="34" charset="0"/>
                        </a:rPr>
                        <a:t> which is made up of only one type of atom/ molecule. Pure substances have a fixed melting and boiling point which can be used to distinguish the substance.</a:t>
                      </a:r>
                      <a:endParaRPr lang="en-GB" sz="800" dirty="0" smtClean="0"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0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Mixture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latin typeface="Century Gothic" panose="020B0502020202020204" pitchFamily="34" charset="0"/>
                        </a:rPr>
                        <a:t>A mixture consists of two or more different substances, not chemically joined together.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160401283"/>
                  </a:ext>
                </a:extLst>
              </a:tr>
            </a:tbl>
          </a:graphicData>
        </a:graphic>
      </p:graphicFrame>
      <p:pic>
        <p:nvPicPr>
          <p:cNvPr id="1028" name="Picture 4" descr="Image result for mixture particle diagram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1" t="46876" r="52320" b="16144"/>
          <a:stretch/>
        </p:blipFill>
        <p:spPr bwMode="auto">
          <a:xfrm>
            <a:off x="5671395" y="2356435"/>
            <a:ext cx="1253132" cy="1022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4" descr="Image result for mixture particle diagram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56" t="46875" r="15380" b="16152"/>
          <a:stretch/>
        </p:blipFill>
        <p:spPr bwMode="auto">
          <a:xfrm>
            <a:off x="7842015" y="2356435"/>
            <a:ext cx="1267315" cy="102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TextBox 98"/>
          <p:cNvSpPr txBox="1"/>
          <p:nvPr/>
        </p:nvSpPr>
        <p:spPr>
          <a:xfrm>
            <a:off x="5671395" y="3368953"/>
            <a:ext cx="12121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 smtClean="0">
                <a:latin typeface="Century Gothic" panose="020B0502020202020204" pitchFamily="34" charset="0"/>
              </a:rPr>
              <a:t>A pure compound</a:t>
            </a:r>
            <a:endParaRPr lang="en-GB" sz="900" b="1" dirty="0">
              <a:latin typeface="Century Gothic" panose="020B0502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843213" y="3368953"/>
            <a:ext cx="13997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 smtClean="0">
                <a:latin typeface="Century Gothic" panose="020B0502020202020204" pitchFamily="34" charset="0"/>
              </a:rPr>
              <a:t>A mixture of elements</a:t>
            </a:r>
            <a:endParaRPr lang="en-GB" sz="9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06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2443</TotalTime>
  <Words>531</Words>
  <Application>Microsoft Office PowerPoint</Application>
  <PresentationFormat>A4 Paper (210x297 mm)</PresentationFormat>
  <Paragraphs>132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Cambria Math</vt:lpstr>
      <vt:lpstr>Century Gothic</vt:lpstr>
      <vt:lpstr>Tahoma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Wood</dc:creator>
  <cp:lastModifiedBy>Francesca Huskisson-Moore</cp:lastModifiedBy>
  <cp:revision>65</cp:revision>
  <dcterms:created xsi:type="dcterms:W3CDTF">2018-06-26T10:17:55Z</dcterms:created>
  <dcterms:modified xsi:type="dcterms:W3CDTF">2018-11-11T19:51:43Z</dcterms:modified>
</cp:coreProperties>
</file>