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</a:t>
            </a:r>
            <a:r>
              <a:rPr lang="en-GB" dirty="0" smtClean="0">
                <a:latin typeface="Century Gothic" panose="020B0502020202020204" pitchFamily="34" charset="0"/>
              </a:rPr>
              <a:t>1 </a:t>
            </a:r>
            <a:r>
              <a:rPr lang="en-GB" dirty="0">
                <a:latin typeface="Century Gothic" panose="020B0502020202020204" pitchFamily="34" charset="0"/>
              </a:rPr>
              <a:t>– Cells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6" y="1094020"/>
            <a:ext cx="5663557" cy="224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0"/>
            <a:ext cx="5663556" cy="2354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4162822" y="3909999"/>
            <a:ext cx="3559769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4162822" y="4109176"/>
            <a:ext cx="355976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073922" y="3824922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6069076" y="1125585"/>
            <a:ext cx="3598087" cy="2042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6069076" y="1324762"/>
            <a:ext cx="3598087" cy="23672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6040179" y="1040508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269026" y="3909999"/>
            <a:ext cx="3630799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269026" y="4109176"/>
            <a:ext cx="363079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180127" y="3824922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08F0007-489B-4F2C-A903-AB067D611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3633"/>
              </p:ext>
            </p:extLst>
          </p:nvPr>
        </p:nvGraphicFramePr>
        <p:xfrm>
          <a:off x="360467" y="1428260"/>
          <a:ext cx="5376190" cy="2049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438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  <a:gridCol w="419527">
                  <a:extLst>
                    <a:ext uri="{9D8B030D-6E8A-4147-A177-3AD203B41FA5}">
                      <a16:colId xmlns:a16="http://schemas.microsoft.com/office/drawing/2014/main" val="3779151069"/>
                    </a:ext>
                  </a:extLst>
                </a:gridCol>
                <a:gridCol w="701461">
                  <a:extLst>
                    <a:ext uri="{9D8B030D-6E8A-4147-A177-3AD203B41FA5}">
                      <a16:colId xmlns:a16="http://schemas.microsoft.com/office/drawing/2014/main" val="61583755"/>
                    </a:ext>
                  </a:extLst>
                </a:gridCol>
              </a:tblGrid>
              <a:tr h="123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CELL STRUCTURE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Eukaryotic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Prokaryotic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Cell Structure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Function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Animal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Plant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Bacterial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Nucleus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Contains genetic information that controls the functions of the cell.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Cell membrane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Controls what enters and leaves the cell.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Cytoplasm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Where many cell activities and chemical reactions within the cell occur.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Mitochondria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Provides energy from aerobic respiration.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Ribosome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Synthesises (makes) proteins.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Chloroplast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Where photosynthesis occurs.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64651167"/>
                  </a:ext>
                </a:extLst>
              </a:tr>
              <a:tr h="13761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Permanent vacuole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Used to store water and other chemicals as cell sap.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5533229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Cell wall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Strengthens and supports the cell.  (Made of cellulose in plants.)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6357342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DNA loop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 loop of DNA, not enclosed within a nucleus.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9531995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Plasmid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 small circle of DNA, may contain genes associated with antibiotic resistance.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86555266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C1997E9-C7BB-4221-BBF2-17DA81842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52864"/>
              </p:ext>
            </p:extLst>
          </p:nvPr>
        </p:nvGraphicFramePr>
        <p:xfrm>
          <a:off x="6267576" y="1375719"/>
          <a:ext cx="3277957" cy="2172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8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SPECIALISED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Specialised Cell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How structure relates to function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Sperm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Acrosome contains enzyme to break into egg; tail to swim; many mitochondria to provide energy to swim.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948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Nerve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Long to transmit electrical impulses over a distance.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Muscle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Contain protein fibres that can contract when energy is available, making the cells shorter.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Root hair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Long extension to increase surface area for water and mineral uptake; thin cell wall.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Xylem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Waterproofed cell wall; cells are hollow to allow water to move through.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Phloem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Some cells have lots of mitochondria for active transport; some cells have very little cytoplasm for sugars to move through easily.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64651167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826626"/>
              </p:ext>
            </p:extLst>
          </p:nvPr>
        </p:nvGraphicFramePr>
        <p:xfrm>
          <a:off x="360467" y="4185484"/>
          <a:ext cx="3375856" cy="2079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13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MICROSCOPY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Magnification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The degree by which an object is enlarged.</a:t>
                      </a:r>
                    </a:p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Magnification = </a:t>
                      </a:r>
                      <a:r>
                        <a:rPr lang="en-GB" sz="900" u="sng" strike="noStrike" dirty="0">
                          <a:effectLst/>
                          <a:latin typeface="Century Gothic" panose="020B0502020202020204" pitchFamily="34" charset="0"/>
                        </a:rPr>
                        <a:t>   size of image__</a:t>
                      </a:r>
                    </a:p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            size of real object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833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Resolution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The ability of a microscope to distinguish detail.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Light microscope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Basic microscope with a maximum magnification of 1500x.  Low resolution.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8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Electron microscope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Microscope with a much higher magnification (up to 500 000x) and resolving power than a light microscope. This means that it can be used to study cells in much finer detail.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4C3463C-3230-4C5F-A9ED-E57ED8F99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83788"/>
              </p:ext>
            </p:extLst>
          </p:nvPr>
        </p:nvGraphicFramePr>
        <p:xfrm>
          <a:off x="4341593" y="4194252"/>
          <a:ext cx="3165118" cy="2040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23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2168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ORDERS OF MAGNITUDE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Unit Prefix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Size in metres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Standard Form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Centimetre (cm)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3880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Millimetre (mm)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-3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Micrometre (</a:t>
                      </a:r>
                      <a:r>
                        <a:rPr lang="el-GR" sz="900" u="none" strike="noStrike" dirty="0">
                          <a:effectLst/>
                          <a:latin typeface="Century Gothic" panose="020B0502020202020204" pitchFamily="34" charset="0"/>
                        </a:rPr>
                        <a:t>μ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0.000001m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-6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Nanometre (nm)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0.000000001m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-9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9F8E676F-AA3E-4361-9038-F7E91CD8F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826" y="5649105"/>
            <a:ext cx="1609787" cy="76839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B468AD4-2440-4ED4-9717-CAE9FD975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37" t="4339" r="10989" b="1635"/>
          <a:stretch/>
        </p:blipFill>
        <p:spPr>
          <a:xfrm>
            <a:off x="7922655" y="4512569"/>
            <a:ext cx="1622878" cy="96971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C3B4600-401F-4B1A-8C65-8C80915F2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6255" y="3746738"/>
            <a:ext cx="1507366" cy="7501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7" y="1118244"/>
            <a:ext cx="4295244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1"/>
            <a:ext cx="4295244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180127" y="3847747"/>
            <a:ext cx="4647539" cy="1938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180128" y="4046924"/>
            <a:ext cx="4647540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91227" y="3762670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4768848" y="1118244"/>
            <a:ext cx="4904450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4768847" y="1317421"/>
            <a:ext cx="4904451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4679948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A29821-3D16-4837-91C8-287243953CE5}"/>
              </a:ext>
            </a:extLst>
          </p:cNvPr>
          <p:cNvSpPr/>
          <p:nvPr/>
        </p:nvSpPr>
        <p:spPr>
          <a:xfrm>
            <a:off x="4953000" y="3873993"/>
            <a:ext cx="4716002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FCF51-9984-4F64-8640-D8FE9EB7E790}"/>
              </a:ext>
            </a:extLst>
          </p:cNvPr>
          <p:cNvSpPr txBox="1"/>
          <p:nvPr/>
        </p:nvSpPr>
        <p:spPr>
          <a:xfrm>
            <a:off x="4953000" y="4073170"/>
            <a:ext cx="4716002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397AD-6FB4-430E-A40B-E16C150447CB}"/>
              </a:ext>
            </a:extLst>
          </p:cNvPr>
          <p:cNvSpPr txBox="1"/>
          <p:nvPr/>
        </p:nvSpPr>
        <p:spPr>
          <a:xfrm>
            <a:off x="4953000" y="3788916"/>
            <a:ext cx="974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r>
              <a:rPr lang="en-GB">
                <a:latin typeface="Century Gothic" panose="020B0502020202020204" pitchFamily="34" charset="0"/>
              </a:rPr>
              <a:t/>
            </a:r>
            <a:br>
              <a:rPr lang="en-GB">
                <a:latin typeface="Century Gothic" panose="020B0502020202020204" pitchFamily="34" charset="0"/>
              </a:rPr>
            </a:br>
            <a:r>
              <a:rPr lang="en-GB" smtClean="0">
                <a:latin typeface="Century Gothic" panose="020B0502020202020204" pitchFamily="34" charset="0"/>
              </a:rPr>
              <a:t>Unit </a:t>
            </a:r>
            <a:r>
              <a:rPr lang="en-GB" dirty="0" smtClean="0">
                <a:latin typeface="Century Gothic" panose="020B0502020202020204" pitchFamily="34" charset="0"/>
              </a:rPr>
              <a:t>1 </a:t>
            </a:r>
            <a:r>
              <a:rPr lang="en-GB" dirty="0">
                <a:latin typeface="Century Gothic" panose="020B0502020202020204" pitchFamily="34" charset="0"/>
              </a:rPr>
              <a:t>– Cells 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B3E6FF3-C875-41FB-8D97-6A56B854C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2625"/>
              </p:ext>
            </p:extLst>
          </p:nvPr>
        </p:nvGraphicFramePr>
        <p:xfrm>
          <a:off x="290026" y="1410502"/>
          <a:ext cx="2653009" cy="210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7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MITOSIS AND CELL CYCLE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Step 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Number of sub-cellular structures (e.g. ribosomes and mitochondria) increase.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317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Number of chromosomes double.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One set of chromosomes is pulled to each end of the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nucleus divides.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3687323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Cytoplasm and cell membranes divide to form two identical cells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020296344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F4753BED-97E8-493D-ADFC-EF2E96CBB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653" y="1733256"/>
            <a:ext cx="1893101" cy="1462312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B5E3F2E-56F9-40C3-9036-6ED074EDC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64239"/>
              </p:ext>
            </p:extLst>
          </p:nvPr>
        </p:nvGraphicFramePr>
        <p:xfrm>
          <a:off x="4885393" y="1480592"/>
          <a:ext cx="4658278" cy="2046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442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1669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TRANSPORT ACROSS MEMBRANES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Cell Structure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Definition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Uses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Diffusion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Spreading out of the particles (gas/ solution) resulting in a net movement from an area of higher concentration to an area of lower concentration.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Oxygen and carbon dioxide in gas exchange (leaves and alveoli).</a:t>
                      </a:r>
                    </a:p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Urea from cells into the blood plasma for excretion in the kidney.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485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Osmosis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diffusion of water from a dilute solution to a concentrated solution through a partially permeable membrane.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Movement of water into and out of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Active Transport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movement of substances from a more dilute solution to a more concentrated solution (against a concentration gradient). Requires energy from respiration.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Absorption of mineral ions (low concentration) from soil into plant roots.</a:t>
                      </a:r>
                    </a:p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Absorption of sugar molecules from lower concentrations in the gut into the blood which has a higher sugar concentration.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8FF2B0B-D409-4FA6-98CF-851D6A272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48976"/>
              </p:ext>
            </p:extLst>
          </p:nvPr>
        </p:nvGraphicFramePr>
        <p:xfrm>
          <a:off x="236999" y="4112847"/>
          <a:ext cx="4531848" cy="2340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192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11669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STEM CELLS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Stem Cell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Properties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Uses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Embryonic stem cell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Can divide into most types of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Therapeutic cloning – embryonic stem cells produced with same genes as patient.  No rejection.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Adult stem cell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Can divide into a limited number of cells e.g. bone marrow stem cells can form various blood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Meristem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Found in plants.  Can differentiate (divide) into any type of plant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Clone rare species to prevent extinction.  Crops with special features can be clones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Pros and Cons of Using Stem Cells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23770"/>
                  </a:ext>
                </a:extLst>
              </a:tr>
              <a:tr h="175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Pros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Treatment of diseases such as diabetes, dementia and paralysis.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41614"/>
                  </a:ext>
                </a:extLst>
              </a:tr>
              <a:tr h="2179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Cons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Ethical and religious objections.  Can transfer viruses held within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6232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124D3CE-A5D7-445B-9F0F-08D2F98D3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01745"/>
              </p:ext>
            </p:extLst>
          </p:nvPr>
        </p:nvGraphicFramePr>
        <p:xfrm>
          <a:off x="5050787" y="4155478"/>
          <a:ext cx="4492883" cy="1198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3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FACTORS AFFECTING DIFFUSION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Factor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Explanation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Difference in concentrations (concentration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greater the difference in concentrations, the faster the rate of diffusion.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Temperature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Particles move more quickly at higher temperatures, so rate of diffusion increases.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Surface area of membrane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greater the surface area the quicker the rate of diffusion.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8052256-7511-47FB-AC06-26B1F630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74709"/>
              </p:ext>
            </p:extLst>
          </p:nvPr>
        </p:nvGraphicFramePr>
        <p:xfrm>
          <a:off x="5050787" y="5436686"/>
          <a:ext cx="4492883" cy="1110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7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ADAPTATIONS OF EXCHANGE SURFACES (4 FEATURES)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Large surface area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574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Thin membrane to provide a short diffusion path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8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Ventilation (in animals for gas exchange – maintains a 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8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Efficient blood supply (in animals – maintains a 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3687323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831</Words>
  <Application>Microsoft Office PowerPoint</Application>
  <PresentationFormat>A4 Paper (210x297 mm)</PresentationFormat>
  <Paragraphs>214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Francesca Huskisson-Moore</cp:lastModifiedBy>
  <cp:revision>23</cp:revision>
  <dcterms:created xsi:type="dcterms:W3CDTF">2018-06-26T10:17:55Z</dcterms:created>
  <dcterms:modified xsi:type="dcterms:W3CDTF">2018-11-11T19:53:12Z</dcterms:modified>
</cp:coreProperties>
</file>