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577" r:id="rId2"/>
    <p:sldId id="528" r:id="rId3"/>
    <p:sldId id="558" r:id="rId4"/>
    <p:sldId id="559" r:id="rId5"/>
    <p:sldId id="529" r:id="rId6"/>
    <p:sldId id="530" r:id="rId7"/>
    <p:sldId id="578" r:id="rId8"/>
    <p:sldId id="579" r:id="rId9"/>
    <p:sldId id="580" r:id="rId10"/>
    <p:sldId id="598" r:id="rId11"/>
    <p:sldId id="564" r:id="rId12"/>
    <p:sldId id="560" r:id="rId13"/>
    <p:sldId id="561" r:id="rId14"/>
    <p:sldId id="581" r:id="rId15"/>
    <p:sldId id="582" r:id="rId16"/>
    <p:sldId id="597" r:id="rId17"/>
    <p:sldId id="569" r:id="rId18"/>
    <p:sldId id="562" r:id="rId19"/>
    <p:sldId id="563" r:id="rId20"/>
    <p:sldId id="565" r:id="rId21"/>
    <p:sldId id="566" r:id="rId22"/>
    <p:sldId id="567" r:id="rId23"/>
    <p:sldId id="574" r:id="rId24"/>
    <p:sldId id="575" r:id="rId25"/>
    <p:sldId id="576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596" r:id="rId35"/>
    <p:sldId id="570" r:id="rId36"/>
    <p:sldId id="571" r:id="rId37"/>
    <p:sldId id="572" r:id="rId38"/>
    <p:sldId id="573" r:id="rId39"/>
    <p:sldId id="591" r:id="rId40"/>
    <p:sldId id="592" r:id="rId41"/>
    <p:sldId id="593" r:id="rId42"/>
    <p:sldId id="594" r:id="rId43"/>
    <p:sldId id="595" r:id="rId44"/>
  </p:sldIdLst>
  <p:sldSz cx="6858000" cy="9906000" type="A4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66FF"/>
    <a:srgbClr val="3333FF"/>
    <a:srgbClr val="FF9900"/>
    <a:srgbClr val="FF6600"/>
    <a:srgbClr val="9933FF"/>
    <a:srgbClr val="FFFF00"/>
    <a:srgbClr val="FFFF99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4671" autoAdjust="0"/>
  </p:normalViewPr>
  <p:slideViewPr>
    <p:cSldViewPr>
      <p:cViewPr varScale="1">
        <p:scale>
          <a:sx n="59" d="100"/>
          <a:sy n="59" d="100"/>
        </p:scale>
        <p:origin x="2290" y="6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4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2AF19-15AE-4872-80C3-D0A23D3FAEB2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3113" y="744538"/>
            <a:ext cx="25765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DBCB3-56CB-4D15-B099-77A8897DC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0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1976-36C1-4828-8AB4-2D888394B219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7CB-8573-40CD-9A42-EF60C28A6620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2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9873-86C1-483E-AC0F-6B11B5E37ED8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2CE2-CC2C-4414-8E2A-79EA7D44CD59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2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E51-71F1-4000-8C56-45ED6F064881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ED11-F2C6-417E-AD03-7D2BD1EFF22F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3F50-8C50-4EF4-A978-D593F87595FB}" type="datetime1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6A5F-9CBF-43D4-8AB0-A2215C7B273F}" type="datetime1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930-9CA2-4A5C-8E4E-73C96C205530}" type="datetime1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F0BC-2CA9-4132-8C47-668BF0A6A11C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4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FDD1-33B6-4467-BA6C-A367910870AC}" type="datetime1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FB7F-BF77-4647-916E-789B9B48E58E}" type="datetime1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DC51-C865-4F5B-B544-3ED88F5F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SjkphpkGpP8&amp;t=185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5829300" cy="1066800"/>
          </a:xfrm>
        </p:spPr>
        <p:txBody>
          <a:bodyPr/>
          <a:lstStyle/>
          <a:p>
            <a:r>
              <a:rPr lang="en-US" b="1" dirty="0" smtClean="0"/>
              <a:t>1.2 </a:t>
            </a:r>
            <a:r>
              <a:rPr lang="en-US" i="1" dirty="0" smtClean="0"/>
              <a:t>Physical Training </a:t>
            </a:r>
            <a:endParaRPr lang="en-US" i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0" y="1447800"/>
            <a:ext cx="68579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xtreme military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38800"/>
            <a:ext cx="685799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96864"/>
            <a:ext cx="6172200" cy="465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>
                <a:solidFill>
                  <a:srgbClr val="00CC00"/>
                </a:solidFill>
                <a:latin typeface="Lucida Handwriting" panose="03010101010101010101" pitchFamily="66" charset="0"/>
              </a:rPr>
              <a:t>Green Pen Action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3850" y="1158240"/>
          <a:ext cx="6153150" cy="795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6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3289">
                <a:tc gridSpan="2">
                  <a:txBody>
                    <a:bodyPr/>
                    <a:lstStyle/>
                    <a:p>
                      <a:endParaRPr lang="en-GB" sz="1800" b="1" dirty="0"/>
                    </a:p>
                    <a:p>
                      <a:r>
                        <a:rPr lang="en-GB" sz="1800" b="1" dirty="0"/>
                        <a:t>I have highlighted</a:t>
                      </a:r>
                      <a:r>
                        <a:rPr lang="en-GB" sz="1800" b="1" baseline="0" dirty="0"/>
                        <a:t> using the mark </a:t>
                      </a:r>
                    </a:p>
                    <a:p>
                      <a:r>
                        <a:rPr lang="en-GB" sz="1800" b="1" baseline="0" dirty="0"/>
                        <a:t>scheme, the marks I missed out </a:t>
                      </a:r>
                    </a:p>
                    <a:p>
                      <a:r>
                        <a:rPr lang="en-GB" sz="1800" b="1" baseline="0" dirty="0"/>
                        <a:t>on…</a:t>
                      </a:r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1578">
                <a:tc>
                  <a:txBody>
                    <a:bodyPr/>
                    <a:lstStyle/>
                    <a:p>
                      <a:r>
                        <a:rPr lang="en-GB" sz="1800" b="1" dirty="0"/>
                        <a:t>I have a secure</a:t>
                      </a:r>
                      <a:r>
                        <a:rPr lang="en-GB" sz="1800" b="1" baseline="0" dirty="0"/>
                        <a:t> knowledge </a:t>
                      </a:r>
                    </a:p>
                    <a:p>
                      <a:r>
                        <a:rPr lang="en-GB" sz="1800" b="1" baseline="0" dirty="0"/>
                        <a:t>and understanding of…</a:t>
                      </a:r>
                    </a:p>
                    <a:p>
                      <a:endParaRPr lang="en-GB" sz="1800" b="1" baseline="0" dirty="0"/>
                    </a:p>
                    <a:p>
                      <a:endParaRPr lang="en-GB" sz="1800" baseline="0" dirty="0"/>
                    </a:p>
                    <a:p>
                      <a:endParaRPr lang="en-GB" sz="1800" baseline="0" dirty="0"/>
                    </a:p>
                    <a:p>
                      <a:endParaRPr lang="en-GB" sz="1800" baseline="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I need to improve my knowledge and understanding of… 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2994">
                <a:tc gridSpan="2">
                  <a:txBody>
                    <a:bodyPr/>
                    <a:lstStyle/>
                    <a:p>
                      <a:r>
                        <a:rPr lang="en-GB" sz="1800" b="1" dirty="0"/>
                        <a:t>Next time I need to remember the following key words / terms</a:t>
                      </a:r>
                      <a:r>
                        <a:rPr lang="en-GB" sz="1800" b="1" baseline="0" dirty="0"/>
                        <a:t> </a:t>
                      </a:r>
                      <a:r>
                        <a:rPr lang="en-GB" sz="1800" b="1" dirty="0"/>
                        <a:t>in my answer…</a:t>
                      </a:r>
                    </a:p>
                    <a:p>
                      <a:r>
                        <a:rPr lang="en-GB" sz="1800" dirty="0"/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657600" y="1487488"/>
            <a:ext cx="685800" cy="551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62600" y="1487488"/>
            <a:ext cx="685800" cy="551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6" name="AutoShape 2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4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AutoShape 6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AutoShape 8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AutoShape 10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7" name="Picture 13" descr="http://previews.123rf.com/images/yuliaglam/yuliaglam1205/yuliaglam120500105/13715771-Vector-illustration-of-pink-marker-Stock-Vector-marker-clipart-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4" b="9938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28739"/>
            <a:ext cx="1676400" cy="8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6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6172200" cy="2438399"/>
          </a:xfrm>
        </p:spPr>
        <p:txBody>
          <a:bodyPr anchor="t"/>
          <a:lstStyle/>
          <a:p>
            <a:r>
              <a:rPr lang="en-US" b="1" dirty="0" smtClean="0"/>
              <a:t>1.2b Optimising training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F.I.T.T. </a:t>
            </a:r>
            <a:endParaRPr lang="en-US" b="1" i="1" dirty="0"/>
          </a:p>
        </p:txBody>
      </p:sp>
      <p:pic>
        <p:nvPicPr>
          <p:cNvPr id="4" name="Picture 2" descr="Image result for circuit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6858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191088"/>
            <a:ext cx="6153150" cy="19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60366"/>
            <a:ext cx="6191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31577"/>
            <a:ext cx="6172200" cy="4542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 smtClean="0"/>
              <a:t>Exam Questions: How much do you know?</a:t>
            </a:r>
            <a:endParaRPr lang="en-US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52549" y="80539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1066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549" y="51054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3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391400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73152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182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00050"/>
            <a:ext cx="63246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51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72000"/>
            <a:ext cx="6248401" cy="47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1" y="4542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61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191088"/>
            <a:ext cx="6153150" cy="19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60366"/>
            <a:ext cx="6191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2549" y="80539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1066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549" y="51054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3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391400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73152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13" name="Donut 12"/>
          <p:cNvSpPr/>
          <p:nvPr/>
        </p:nvSpPr>
        <p:spPr>
          <a:xfrm>
            <a:off x="574409" y="1238251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57349" y="4175648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574409" y="6133726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611940" y="8934451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147787"/>
            <a:ext cx="6172200" cy="4618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/>
              <a:t>Mark scheme: How many did you get right?</a:t>
            </a:r>
          </a:p>
        </p:txBody>
      </p:sp>
    </p:spTree>
    <p:extLst>
      <p:ext uri="{BB962C8B-B14F-4D97-AF65-F5344CB8AC3E}">
        <p14:creationId xmlns:p14="http://schemas.microsoft.com/office/powerpoint/2010/main" val="8184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00050"/>
            <a:ext cx="63246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51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72000"/>
            <a:ext cx="6248401" cy="47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1" y="4542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6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/>
          <a:stretch/>
        </p:blipFill>
        <p:spPr bwMode="auto">
          <a:xfrm>
            <a:off x="228601" y="1133475"/>
            <a:ext cx="6324599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/>
          <a:stretch/>
        </p:blipFill>
        <p:spPr bwMode="auto">
          <a:xfrm>
            <a:off x="228602" y="5638800"/>
            <a:ext cx="6324600" cy="370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96864"/>
            <a:ext cx="6172200" cy="465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>
                <a:solidFill>
                  <a:srgbClr val="00CC00"/>
                </a:solidFill>
                <a:latin typeface="Lucida Handwriting" panose="03010101010101010101" pitchFamily="66" charset="0"/>
              </a:rPr>
              <a:t>Green Pen Action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3850" y="1158240"/>
          <a:ext cx="6153150" cy="795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6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3289">
                <a:tc gridSpan="2">
                  <a:txBody>
                    <a:bodyPr/>
                    <a:lstStyle/>
                    <a:p>
                      <a:endParaRPr lang="en-GB" sz="1800" b="1" dirty="0"/>
                    </a:p>
                    <a:p>
                      <a:r>
                        <a:rPr lang="en-GB" sz="1800" b="1" dirty="0"/>
                        <a:t>I have highlighted</a:t>
                      </a:r>
                      <a:r>
                        <a:rPr lang="en-GB" sz="1800" b="1" baseline="0" dirty="0"/>
                        <a:t> using the mark </a:t>
                      </a:r>
                    </a:p>
                    <a:p>
                      <a:r>
                        <a:rPr lang="en-GB" sz="1800" b="1" baseline="0" dirty="0"/>
                        <a:t>scheme, the marks I missed out </a:t>
                      </a:r>
                    </a:p>
                    <a:p>
                      <a:r>
                        <a:rPr lang="en-GB" sz="1800" b="1" baseline="0" dirty="0"/>
                        <a:t>on…</a:t>
                      </a:r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1578">
                <a:tc>
                  <a:txBody>
                    <a:bodyPr/>
                    <a:lstStyle/>
                    <a:p>
                      <a:r>
                        <a:rPr lang="en-GB" sz="1800" b="1" dirty="0"/>
                        <a:t>I have a secure</a:t>
                      </a:r>
                      <a:r>
                        <a:rPr lang="en-GB" sz="1800" b="1" baseline="0" dirty="0"/>
                        <a:t> knowledge </a:t>
                      </a:r>
                    </a:p>
                    <a:p>
                      <a:r>
                        <a:rPr lang="en-GB" sz="1800" b="1" baseline="0" dirty="0"/>
                        <a:t>and understanding of…</a:t>
                      </a:r>
                    </a:p>
                    <a:p>
                      <a:endParaRPr lang="en-GB" sz="1800" b="1" baseline="0" dirty="0"/>
                    </a:p>
                    <a:p>
                      <a:endParaRPr lang="en-GB" sz="1800" baseline="0" dirty="0"/>
                    </a:p>
                    <a:p>
                      <a:endParaRPr lang="en-GB" sz="1800" baseline="0" dirty="0"/>
                    </a:p>
                    <a:p>
                      <a:endParaRPr lang="en-GB" sz="1800" baseline="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I need to improve my knowledge and understanding of… 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2994">
                <a:tc gridSpan="2">
                  <a:txBody>
                    <a:bodyPr/>
                    <a:lstStyle/>
                    <a:p>
                      <a:r>
                        <a:rPr lang="en-GB" sz="1800" b="1" dirty="0"/>
                        <a:t>Next time I need to remember the following key words / terms</a:t>
                      </a:r>
                      <a:r>
                        <a:rPr lang="en-GB" sz="1800" b="1" baseline="0" dirty="0"/>
                        <a:t> </a:t>
                      </a:r>
                      <a:r>
                        <a:rPr lang="en-GB" sz="1800" b="1" dirty="0"/>
                        <a:t>in my answer…</a:t>
                      </a:r>
                    </a:p>
                    <a:p>
                      <a:r>
                        <a:rPr lang="en-GB" sz="1800" dirty="0"/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657600" y="1487488"/>
            <a:ext cx="685800" cy="551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62600" y="1487488"/>
            <a:ext cx="685800" cy="551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6" name="AutoShape 2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4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AutoShape 6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AutoShape 8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AutoShape 10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7" name="Picture 13" descr="http://previews.123rf.com/images/yuliaglam/yuliaglam1205/yuliaglam120500105/13715771-Vector-illustration-of-pink-marker-Stock-Vector-marker-clipart-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4" b="9938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28739"/>
            <a:ext cx="1676400" cy="8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1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6172200" cy="2590800"/>
          </a:xfrm>
        </p:spPr>
        <p:txBody>
          <a:bodyPr anchor="t"/>
          <a:lstStyle/>
          <a:p>
            <a:r>
              <a:rPr lang="en-US" b="1" dirty="0" smtClean="0"/>
              <a:t>1.2b </a:t>
            </a:r>
            <a:r>
              <a:rPr lang="en-US" b="1" dirty="0" smtClean="0"/>
              <a:t>Optimising training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Types of training  </a:t>
            </a:r>
            <a:endParaRPr lang="en-US" b="1" i="1" dirty="0"/>
          </a:p>
        </p:txBody>
      </p:sp>
      <p:sp>
        <p:nvSpPr>
          <p:cNvPr id="3" name="AutoShape 2" descr="Image result for circuit trai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circuit trai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 descr="Image result for weight training the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858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age result for joe wick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629400"/>
            <a:ext cx="68770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315200"/>
            <a:ext cx="6153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181600"/>
            <a:ext cx="6191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5566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6191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31577"/>
            <a:ext cx="6172200" cy="4542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 smtClean="0"/>
              <a:t>Exam Questions: How much do you know?</a:t>
            </a:r>
            <a:endParaRPr lang="en-US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52549" y="88159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0480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549" y="51054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73152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151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3" y="7301999"/>
            <a:ext cx="6191250" cy="203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52391"/>
            <a:ext cx="6191250" cy="203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6391"/>
            <a:ext cx="6191250" cy="20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3573"/>
            <a:ext cx="6191250" cy="20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2549" y="470828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549" y="5007639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2854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924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6172200" cy="2819400"/>
          </a:xfrm>
        </p:spPr>
        <p:txBody>
          <a:bodyPr>
            <a:normAutofit/>
          </a:bodyPr>
          <a:lstStyle/>
          <a:p>
            <a:r>
              <a:rPr lang="en-US" b="1" dirty="0" smtClean="0"/>
              <a:t>1.2b Applying the principles of training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S.O.P.R.</a:t>
            </a:r>
            <a:endParaRPr lang="en-US" b="1" i="1" dirty="0"/>
          </a:p>
        </p:txBody>
      </p:sp>
      <p:pic>
        <p:nvPicPr>
          <p:cNvPr id="3" name="Picture 2" descr="Image result for frank medra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858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o farah underwater treadm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6858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4" y="381051"/>
            <a:ext cx="6477001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51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9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105400"/>
            <a:ext cx="6400801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5069681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2" y="374170"/>
            <a:ext cx="6449888" cy="55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04800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454080" cy="545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28600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1" t="15365" r="43119" b="29167"/>
          <a:stretch/>
        </p:blipFill>
        <p:spPr bwMode="auto">
          <a:xfrm>
            <a:off x="304798" y="304800"/>
            <a:ext cx="6324601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57600" y="8763000"/>
            <a:ext cx="2362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Total for Question 13= </a:t>
            </a:r>
            <a:r>
              <a:rPr lang="en-GB" sz="1200" b="1" dirty="0">
                <a:solidFill>
                  <a:schemeClr val="tx1"/>
                </a:solidFill>
              </a:rPr>
              <a:t>3</a:t>
            </a:r>
            <a:r>
              <a:rPr lang="en-GB" sz="1200" b="1" dirty="0" smtClean="0">
                <a:solidFill>
                  <a:schemeClr val="tx1"/>
                </a:solidFill>
              </a:rPr>
              <a:t> marks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192881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5" t="13280" r="43045" b="33594"/>
          <a:stretch/>
        </p:blipFill>
        <p:spPr bwMode="auto">
          <a:xfrm>
            <a:off x="381000" y="323850"/>
            <a:ext cx="6096000" cy="9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57600" y="8991600"/>
            <a:ext cx="22098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Total for Question 14= </a:t>
            </a:r>
            <a:r>
              <a:rPr lang="en-GB" sz="1200" b="1" dirty="0">
                <a:solidFill>
                  <a:schemeClr val="tx1"/>
                </a:solidFill>
              </a:rPr>
              <a:t>6</a:t>
            </a:r>
            <a:r>
              <a:rPr lang="en-GB" sz="1200" b="1" dirty="0" smtClean="0">
                <a:solidFill>
                  <a:schemeClr val="tx1"/>
                </a:solidFill>
              </a:rPr>
              <a:t> marks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497681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5265"/>
          <a:stretch/>
        </p:blipFill>
        <p:spPr>
          <a:xfrm>
            <a:off x="0" y="0"/>
            <a:ext cx="68580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1" y="650081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2707481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399" y="4231481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05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315200"/>
            <a:ext cx="6153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181600"/>
            <a:ext cx="6191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5566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6191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2549" y="88159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0480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549" y="51054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73152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12" name="Donut 11"/>
          <p:cNvSpPr/>
          <p:nvPr/>
        </p:nvSpPr>
        <p:spPr>
          <a:xfrm>
            <a:off x="574409" y="2057400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557349" y="3810000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38299" y="5943600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09600" y="8096251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223987"/>
            <a:ext cx="6172200" cy="4618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/>
              <a:t>Mark scheme: How many did you get right?</a:t>
            </a:r>
          </a:p>
        </p:txBody>
      </p:sp>
    </p:spTree>
    <p:extLst>
      <p:ext uri="{BB962C8B-B14F-4D97-AF65-F5344CB8AC3E}">
        <p14:creationId xmlns:p14="http://schemas.microsoft.com/office/powerpoint/2010/main" val="29628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3" y="7301999"/>
            <a:ext cx="6191250" cy="203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52391"/>
            <a:ext cx="6191250" cy="203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6391"/>
            <a:ext cx="6191250" cy="20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3573"/>
            <a:ext cx="6191250" cy="20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2549" y="470828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549" y="5007639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72854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8</a:t>
            </a:r>
          </a:p>
        </p:txBody>
      </p:sp>
      <p:sp>
        <p:nvSpPr>
          <p:cNvPr id="12" name="Donut 11"/>
          <p:cNvSpPr/>
          <p:nvPr/>
        </p:nvSpPr>
        <p:spPr>
          <a:xfrm>
            <a:off x="533400" y="1752600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57349" y="3200400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57349" y="6248400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609600" y="8077200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4" y="381051"/>
            <a:ext cx="6477001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51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9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105400"/>
            <a:ext cx="6400801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5069681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/>
          <a:stretch/>
        </p:blipFill>
        <p:spPr bwMode="auto">
          <a:xfrm>
            <a:off x="183874" y="838200"/>
            <a:ext cx="6477001" cy="375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3262"/>
          <a:stretch/>
        </p:blipFill>
        <p:spPr bwMode="auto">
          <a:xfrm>
            <a:off x="183874" y="5562600"/>
            <a:ext cx="6477001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2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2" y="374170"/>
            <a:ext cx="6449888" cy="556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04800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r="40538"/>
          <a:stretch/>
        </p:blipFill>
        <p:spPr bwMode="auto">
          <a:xfrm>
            <a:off x="179512" y="1143000"/>
            <a:ext cx="6449888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8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6172200" cy="884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mbria"/>
                <a:ea typeface="Calibri"/>
                <a:cs typeface="Times New Roman"/>
              </a:rPr>
              <a:t>1.2 Physical Training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600" b="1" dirty="0" smtClean="0">
              <a:latin typeface="Cambri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latin typeface="Cambria"/>
                <a:ea typeface="Calibri"/>
                <a:cs typeface="Times New Roman"/>
              </a:rPr>
              <a:t>1.2b Applying the principles of training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 smtClean="0">
              <a:latin typeface="Cambria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Principles of training: </a:t>
            </a:r>
            <a:r>
              <a:rPr lang="en-US" b="1" dirty="0" smtClean="0">
                <a:latin typeface="Cambria"/>
                <a:ea typeface="Calibri"/>
                <a:cs typeface="Times New Roman"/>
              </a:rPr>
              <a:t>S.O.P.R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……....……………………………….4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þ"/>
            </a:pPr>
            <a:r>
              <a:rPr lang="en-US" dirty="0">
                <a:solidFill>
                  <a:srgbClr val="FF00FF"/>
                </a:solidFill>
                <a:latin typeface="Cambria"/>
                <a:ea typeface="Calibri"/>
                <a:cs typeface="Times New Roman"/>
              </a:rPr>
              <a:t>Mark scheme: How many did you get right</a:t>
            </a:r>
            <a:r>
              <a:rPr lang="en-US" dirty="0" smtClean="0">
                <a:solidFill>
                  <a:srgbClr val="FF00FF"/>
                </a:solidFill>
                <a:latin typeface="Cambria"/>
                <a:ea typeface="Calibri"/>
                <a:cs typeface="Times New Roman"/>
              </a:rPr>
              <a:t>…………………….7</a:t>
            </a:r>
            <a:endParaRPr lang="en-US" dirty="0">
              <a:solidFill>
                <a:prstClr val="black"/>
              </a:solidFill>
              <a:latin typeface="Cambria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"/>
            </a:pPr>
            <a:r>
              <a:rPr lang="en-US" b="1" i="1" dirty="0">
                <a:solidFill>
                  <a:srgbClr val="00CC00"/>
                </a:solidFill>
                <a:latin typeface="Lucida Handwriting" panose="03010101010101010101" pitchFamily="66" charset="0"/>
                <a:ea typeface="Calibri"/>
                <a:cs typeface="Times New Roman"/>
              </a:rPr>
              <a:t>Green pen action</a:t>
            </a:r>
            <a:r>
              <a:rPr lang="en-US" b="1" i="1" dirty="0" smtClean="0">
                <a:solidFill>
                  <a:srgbClr val="00CC00"/>
                </a:solidFill>
                <a:latin typeface="Lucida Handwriting" panose="03010101010101010101" pitchFamily="66" charset="0"/>
                <a:ea typeface="Calibri"/>
                <a:cs typeface="Times New Roman"/>
              </a:rPr>
              <a:t>……………..……………………10 </a:t>
            </a:r>
            <a:endParaRPr lang="en-US" b="1" dirty="0">
              <a:solidFill>
                <a:prstClr val="black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b="1" i="1" dirty="0">
              <a:solidFill>
                <a:srgbClr val="00CC00"/>
              </a:solidFill>
              <a:latin typeface="Lucida Handwriting" panose="03010101010101010101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Optimising training: </a:t>
            </a:r>
            <a:r>
              <a:rPr lang="en-US" b="1" dirty="0" smtClean="0">
                <a:latin typeface="Cambria"/>
                <a:ea typeface="Calibri"/>
                <a:cs typeface="Times New Roman"/>
              </a:rPr>
              <a:t>F.I.T.T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…..………………….…..……………..11</a:t>
            </a:r>
            <a:endParaRPr lang="en-US" b="1" i="1" dirty="0" smtClean="0">
              <a:solidFill>
                <a:srgbClr val="00CC00"/>
              </a:solidFill>
              <a:latin typeface="Lucida Handwriting" panose="03010101010101010101" pitchFamily="66" charset="0"/>
              <a:ea typeface="Calibri"/>
              <a:cs typeface="Times New Roman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þ"/>
            </a:pPr>
            <a:r>
              <a:rPr lang="en-US" dirty="0">
                <a:solidFill>
                  <a:srgbClr val="FF00FF"/>
                </a:solidFill>
                <a:latin typeface="Cambria"/>
                <a:ea typeface="Calibri"/>
                <a:cs typeface="Times New Roman"/>
              </a:rPr>
              <a:t>Mark scheme: How many did you get right</a:t>
            </a:r>
            <a:r>
              <a:rPr lang="en-US" dirty="0" smtClean="0">
                <a:solidFill>
                  <a:srgbClr val="FF00FF"/>
                </a:solidFill>
                <a:latin typeface="Cambria"/>
                <a:ea typeface="Calibri"/>
                <a:cs typeface="Times New Roman"/>
              </a:rPr>
              <a:t>…………………..14</a:t>
            </a:r>
            <a:endParaRPr lang="en-US" dirty="0">
              <a:solidFill>
                <a:prstClr val="black"/>
              </a:solidFill>
              <a:latin typeface="Cambria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"/>
            </a:pPr>
            <a:r>
              <a:rPr lang="en-US" b="1" i="1" dirty="0">
                <a:solidFill>
                  <a:srgbClr val="00CC00"/>
                </a:solidFill>
                <a:latin typeface="Lucida Handwriting" panose="03010101010101010101" pitchFamily="66" charset="0"/>
                <a:ea typeface="Calibri"/>
                <a:cs typeface="Times New Roman"/>
              </a:rPr>
              <a:t>Green pen action……………..……………………</a:t>
            </a:r>
            <a:r>
              <a:rPr lang="en-US" b="1" i="1" dirty="0" smtClean="0">
                <a:solidFill>
                  <a:srgbClr val="00CC00"/>
                </a:solidFill>
                <a:latin typeface="Lucida Handwriting" panose="03010101010101010101" pitchFamily="66" charset="0"/>
                <a:ea typeface="Calibri"/>
                <a:cs typeface="Times New Roman"/>
              </a:rPr>
              <a:t>16</a:t>
            </a:r>
            <a:endParaRPr lang="en-US" b="1" dirty="0">
              <a:solidFill>
                <a:prstClr val="black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b="1" i="1" dirty="0" smtClean="0">
              <a:solidFill>
                <a:srgbClr val="00CC00"/>
              </a:solidFill>
              <a:latin typeface="Lucida Handwriting" panose="03010101010101010101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Optimising </a:t>
            </a:r>
            <a:r>
              <a:rPr lang="en-US" dirty="0">
                <a:latin typeface="Cambria"/>
                <a:ea typeface="Calibri"/>
                <a:cs typeface="Times New Roman"/>
              </a:rPr>
              <a:t>training: </a:t>
            </a:r>
            <a:r>
              <a:rPr lang="en-US" b="1" dirty="0" smtClean="0">
                <a:latin typeface="Cambria"/>
                <a:ea typeface="Calibri"/>
                <a:cs typeface="Times New Roman"/>
              </a:rPr>
              <a:t>Types of training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….….………………..17</a:t>
            </a:r>
            <a:endParaRPr lang="en-US" dirty="0">
              <a:latin typeface="Cambria"/>
              <a:ea typeface="Calibri"/>
              <a:cs typeface="Times New Roman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þ"/>
            </a:pPr>
            <a:r>
              <a:rPr lang="en-US" dirty="0">
                <a:solidFill>
                  <a:srgbClr val="FF00FF"/>
                </a:solidFill>
                <a:latin typeface="Cambria"/>
                <a:ea typeface="Calibri"/>
                <a:cs typeface="Times New Roman"/>
              </a:rPr>
              <a:t>Mark scheme: How many did you get right</a:t>
            </a:r>
            <a:r>
              <a:rPr lang="en-US" dirty="0" smtClean="0">
                <a:solidFill>
                  <a:srgbClr val="FF00FF"/>
                </a:solidFill>
                <a:latin typeface="Cambria"/>
                <a:ea typeface="Calibri"/>
                <a:cs typeface="Times New Roman"/>
              </a:rPr>
              <a:t>…………………..26</a:t>
            </a:r>
            <a:endParaRPr lang="en-US" dirty="0">
              <a:solidFill>
                <a:prstClr val="black"/>
              </a:solidFill>
              <a:latin typeface="Cambria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"/>
            </a:pPr>
            <a:r>
              <a:rPr lang="en-US" b="1" i="1" dirty="0">
                <a:solidFill>
                  <a:srgbClr val="00CC00"/>
                </a:solidFill>
                <a:latin typeface="Lucida Handwriting" panose="03010101010101010101" pitchFamily="66" charset="0"/>
                <a:ea typeface="Calibri"/>
                <a:cs typeface="Times New Roman"/>
              </a:rPr>
              <a:t>Green pen action</a:t>
            </a:r>
            <a:r>
              <a:rPr lang="en-US" b="1" i="1" dirty="0" smtClean="0">
                <a:solidFill>
                  <a:srgbClr val="00CC00"/>
                </a:solidFill>
                <a:latin typeface="Lucida Handwriting" panose="03010101010101010101" pitchFamily="66" charset="0"/>
                <a:ea typeface="Calibri"/>
                <a:cs typeface="Times New Roman"/>
              </a:rPr>
              <a:t>……………..……………………34 </a:t>
            </a:r>
            <a:endParaRPr lang="en-US" b="1" dirty="0">
              <a:solidFill>
                <a:prstClr val="black"/>
              </a:solidFill>
              <a:latin typeface="Cambria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en-US" b="1" dirty="0">
              <a:latin typeface="Cambria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Optimising </a:t>
            </a:r>
            <a:r>
              <a:rPr lang="en-US" dirty="0">
                <a:latin typeface="Cambria"/>
                <a:ea typeface="Calibri"/>
                <a:cs typeface="Times New Roman"/>
              </a:rPr>
              <a:t>training: </a:t>
            </a:r>
            <a:r>
              <a:rPr lang="en-US" b="1" dirty="0" smtClean="0">
                <a:latin typeface="Cambria"/>
                <a:ea typeface="Calibri"/>
                <a:cs typeface="Times New Roman"/>
              </a:rPr>
              <a:t>Warm up and cool down procedures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………………………..……………………………………...35</a:t>
            </a:r>
            <a:endParaRPr lang="en-US" dirty="0">
              <a:latin typeface="Cambria"/>
              <a:ea typeface="Calibri"/>
              <a:cs typeface="Times New Roman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þ"/>
            </a:pPr>
            <a:r>
              <a:rPr lang="en-US" dirty="0">
                <a:solidFill>
                  <a:srgbClr val="FF00FF"/>
                </a:solidFill>
                <a:latin typeface="Cambria"/>
                <a:ea typeface="Calibri"/>
                <a:cs typeface="Times New Roman"/>
              </a:rPr>
              <a:t>Mark scheme: How many did you get right</a:t>
            </a:r>
            <a:r>
              <a:rPr lang="en-US" dirty="0" smtClean="0">
                <a:solidFill>
                  <a:srgbClr val="FF00FF"/>
                </a:solidFill>
                <a:latin typeface="Cambria"/>
                <a:ea typeface="Calibri"/>
                <a:cs typeface="Times New Roman"/>
              </a:rPr>
              <a:t>…………………..39</a:t>
            </a:r>
            <a:endParaRPr lang="en-US" dirty="0">
              <a:solidFill>
                <a:prstClr val="black"/>
              </a:solidFill>
              <a:latin typeface="Cambria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"/>
            </a:pPr>
            <a:r>
              <a:rPr lang="en-US" b="1" i="1" dirty="0">
                <a:solidFill>
                  <a:srgbClr val="00CC00"/>
                </a:solidFill>
                <a:latin typeface="Lucida Handwriting" panose="03010101010101010101" pitchFamily="66" charset="0"/>
                <a:ea typeface="Calibri"/>
                <a:cs typeface="Times New Roman"/>
              </a:rPr>
              <a:t>Green pen action</a:t>
            </a:r>
            <a:r>
              <a:rPr lang="en-US" b="1" i="1" dirty="0" smtClean="0">
                <a:solidFill>
                  <a:srgbClr val="00CC00"/>
                </a:solidFill>
                <a:latin typeface="Lucida Handwriting" panose="03010101010101010101" pitchFamily="66" charset="0"/>
                <a:ea typeface="Calibri"/>
                <a:cs typeface="Times New Roman"/>
              </a:rPr>
              <a:t>……………..……………………42 </a:t>
            </a:r>
            <a:endParaRPr lang="en-US" b="1" dirty="0">
              <a:solidFill>
                <a:prstClr val="black"/>
              </a:solidFill>
              <a:latin typeface="Cambria"/>
              <a:ea typeface="Calibri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371600"/>
            <a:ext cx="6172200" cy="0"/>
          </a:xfrm>
          <a:prstGeom prst="line">
            <a:avLst/>
          </a:prstGeom>
          <a:ln w="762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" y="2057400"/>
            <a:ext cx="6172200" cy="0"/>
          </a:xfrm>
          <a:prstGeom prst="line">
            <a:avLst/>
          </a:prstGeom>
          <a:ln w="762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6996303"/>
            <a:ext cx="6172200" cy="6701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44299"/>
            <a:ext cx="6172200" cy="5177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 smtClean="0"/>
              <a:t>Contents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8421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454080" cy="545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28600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/>
          <a:stretch/>
        </p:blipFill>
        <p:spPr bwMode="auto">
          <a:xfrm>
            <a:off x="251521" y="1371600"/>
            <a:ext cx="630168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6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1" t="15365" r="43119" b="29167"/>
          <a:stretch/>
        </p:blipFill>
        <p:spPr bwMode="auto">
          <a:xfrm>
            <a:off x="304798" y="304800"/>
            <a:ext cx="6324601" cy="906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57600" y="8763000"/>
            <a:ext cx="2362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Total for Question 13= </a:t>
            </a:r>
            <a:r>
              <a:rPr lang="en-GB" sz="1200" b="1" dirty="0">
                <a:solidFill>
                  <a:schemeClr val="tx1"/>
                </a:solidFill>
              </a:rPr>
              <a:t>3</a:t>
            </a:r>
            <a:r>
              <a:rPr lang="en-GB" sz="1200" b="1" dirty="0" smtClean="0">
                <a:solidFill>
                  <a:schemeClr val="tx1"/>
                </a:solidFill>
              </a:rPr>
              <a:t> marks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192881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812" t="59724" r="28869" b="8046"/>
          <a:stretch/>
        </p:blipFill>
        <p:spPr>
          <a:xfrm>
            <a:off x="266699" y="4953001"/>
            <a:ext cx="6362699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3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5" t="13280" r="43045" b="33594"/>
          <a:stretch/>
        </p:blipFill>
        <p:spPr bwMode="auto">
          <a:xfrm>
            <a:off x="381000" y="323850"/>
            <a:ext cx="6096000" cy="9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57600" y="8991600"/>
            <a:ext cx="22098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Total for Question 14= </a:t>
            </a:r>
            <a:r>
              <a:rPr lang="en-GB" sz="1200" b="1" dirty="0">
                <a:solidFill>
                  <a:schemeClr val="tx1"/>
                </a:solidFill>
              </a:rPr>
              <a:t>6</a:t>
            </a:r>
            <a:r>
              <a:rPr lang="en-GB" sz="1200" b="1" dirty="0" smtClean="0">
                <a:solidFill>
                  <a:schemeClr val="tx1"/>
                </a:solidFill>
              </a:rPr>
              <a:t> marks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497681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33334" r="38360" b="8332"/>
          <a:stretch/>
        </p:blipFill>
        <p:spPr bwMode="auto">
          <a:xfrm>
            <a:off x="361950" y="1524000"/>
            <a:ext cx="611505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6400800" cy="7239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611" y="957966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610" y="1871662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494" y="4365183"/>
            <a:ext cx="45719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91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96864"/>
            <a:ext cx="6172200" cy="465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>
                <a:solidFill>
                  <a:srgbClr val="00CC00"/>
                </a:solidFill>
                <a:latin typeface="Lucida Handwriting" panose="03010101010101010101" pitchFamily="66" charset="0"/>
              </a:rPr>
              <a:t>Green Pen Action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3850" y="1158240"/>
          <a:ext cx="6153150" cy="795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6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3289">
                <a:tc gridSpan="2">
                  <a:txBody>
                    <a:bodyPr/>
                    <a:lstStyle/>
                    <a:p>
                      <a:endParaRPr lang="en-GB" sz="1800" b="1" dirty="0"/>
                    </a:p>
                    <a:p>
                      <a:r>
                        <a:rPr lang="en-GB" sz="1800" b="1" dirty="0"/>
                        <a:t>I have highlighted</a:t>
                      </a:r>
                      <a:r>
                        <a:rPr lang="en-GB" sz="1800" b="1" baseline="0" dirty="0"/>
                        <a:t> using the mark </a:t>
                      </a:r>
                    </a:p>
                    <a:p>
                      <a:r>
                        <a:rPr lang="en-GB" sz="1800" b="1" baseline="0" dirty="0"/>
                        <a:t>scheme, the marks I missed out </a:t>
                      </a:r>
                    </a:p>
                    <a:p>
                      <a:r>
                        <a:rPr lang="en-GB" sz="1800" b="1" baseline="0" dirty="0"/>
                        <a:t>on…</a:t>
                      </a:r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1578">
                <a:tc>
                  <a:txBody>
                    <a:bodyPr/>
                    <a:lstStyle/>
                    <a:p>
                      <a:r>
                        <a:rPr lang="en-GB" sz="1800" b="1" dirty="0"/>
                        <a:t>I have a secure</a:t>
                      </a:r>
                      <a:r>
                        <a:rPr lang="en-GB" sz="1800" b="1" baseline="0" dirty="0"/>
                        <a:t> knowledge </a:t>
                      </a:r>
                    </a:p>
                    <a:p>
                      <a:r>
                        <a:rPr lang="en-GB" sz="1800" b="1" baseline="0" dirty="0"/>
                        <a:t>and understanding of…</a:t>
                      </a:r>
                    </a:p>
                    <a:p>
                      <a:endParaRPr lang="en-GB" sz="1800" b="1" baseline="0" dirty="0"/>
                    </a:p>
                    <a:p>
                      <a:endParaRPr lang="en-GB" sz="1800" baseline="0" dirty="0"/>
                    </a:p>
                    <a:p>
                      <a:endParaRPr lang="en-GB" sz="1800" baseline="0" dirty="0"/>
                    </a:p>
                    <a:p>
                      <a:endParaRPr lang="en-GB" sz="1800" baseline="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I need to improve my knowledge and understanding of… 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2994">
                <a:tc gridSpan="2">
                  <a:txBody>
                    <a:bodyPr/>
                    <a:lstStyle/>
                    <a:p>
                      <a:r>
                        <a:rPr lang="en-GB" sz="1800" b="1" dirty="0"/>
                        <a:t>Next time I need to remember the following key words / terms</a:t>
                      </a:r>
                      <a:r>
                        <a:rPr lang="en-GB" sz="1800" b="1" baseline="0" dirty="0"/>
                        <a:t> </a:t>
                      </a:r>
                      <a:r>
                        <a:rPr lang="en-GB" sz="1800" b="1" dirty="0"/>
                        <a:t>in my answer…</a:t>
                      </a:r>
                    </a:p>
                    <a:p>
                      <a:r>
                        <a:rPr lang="en-GB" sz="1800" dirty="0"/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657600" y="1487488"/>
            <a:ext cx="685800" cy="551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62600" y="1487488"/>
            <a:ext cx="685800" cy="551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6" name="AutoShape 2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4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AutoShape 6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AutoShape 8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AutoShape 10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7" name="Picture 13" descr="http://previews.123rf.com/images/yuliaglam/yuliaglam1205/yuliaglam120500105/13715771-Vector-illustration-of-pink-marker-Stock-Vector-marker-clipart-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4" b="9938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28739"/>
            <a:ext cx="1676400" cy="8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84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6172200" cy="4190999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1.2b Optimising training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Warm up and cool down procedures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</a:t>
            </a:r>
            <a:endParaRPr lang="en-US" b="1" i="1" dirty="0"/>
          </a:p>
        </p:txBody>
      </p:sp>
      <p:pic>
        <p:nvPicPr>
          <p:cNvPr id="3074" name="Picture 2" descr="Image result for barcelona football warm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858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2975"/>
            <a:ext cx="6191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559"/>
            <a:ext cx="6267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10175"/>
            <a:ext cx="622445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9" y="7391400"/>
            <a:ext cx="622445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31577"/>
            <a:ext cx="6172200" cy="4542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 smtClean="0"/>
              <a:t>Exam Questions: How much do you know?</a:t>
            </a:r>
            <a:endParaRPr lang="en-US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52549" y="88159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0480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549" y="5133975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73152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001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4" y="381000"/>
            <a:ext cx="6477001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51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5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86351"/>
            <a:ext cx="6477001" cy="42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874" y="5069681"/>
            <a:ext cx="273326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6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7" y="383679"/>
            <a:ext cx="6361043" cy="57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51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2975"/>
            <a:ext cx="6191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559"/>
            <a:ext cx="6267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10175"/>
            <a:ext cx="622445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9" y="7391400"/>
            <a:ext cx="622445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39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2549" y="88159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0480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549" y="5133975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73152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13" name="Donut 12"/>
          <p:cNvSpPr/>
          <p:nvPr/>
        </p:nvSpPr>
        <p:spPr>
          <a:xfrm>
            <a:off x="533400" y="1238251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33400" y="3733800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561307" y="6572251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576152" y="8839200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223987"/>
            <a:ext cx="6172200" cy="4618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/>
              <a:t>Mark scheme: How many did you get right?</a:t>
            </a:r>
          </a:p>
        </p:txBody>
      </p:sp>
    </p:spTree>
    <p:extLst>
      <p:ext uri="{BB962C8B-B14F-4D97-AF65-F5344CB8AC3E}">
        <p14:creationId xmlns:p14="http://schemas.microsoft.com/office/powerpoint/2010/main" val="28785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867400"/>
            <a:ext cx="6191250" cy="19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2800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4400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31577"/>
            <a:ext cx="6172200" cy="4542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 smtClean="0"/>
              <a:t>Exam Questions: How much do you know?</a:t>
            </a:r>
            <a:endParaRPr lang="en-US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52549" y="859428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335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549" y="581104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49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4" y="381000"/>
            <a:ext cx="6477001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51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5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86351"/>
            <a:ext cx="6477001" cy="42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874" y="5069681"/>
            <a:ext cx="273326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6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/>
          <a:stretch/>
        </p:blipFill>
        <p:spPr bwMode="auto">
          <a:xfrm>
            <a:off x="228599" y="990601"/>
            <a:ext cx="6286501" cy="377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3011" b="31973"/>
          <a:stretch/>
        </p:blipFill>
        <p:spPr bwMode="auto">
          <a:xfrm>
            <a:off x="228599" y="5715000"/>
            <a:ext cx="6432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7" y="383679"/>
            <a:ext cx="6361043" cy="57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51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7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4435"/>
          <a:stretch/>
        </p:blipFill>
        <p:spPr bwMode="auto">
          <a:xfrm>
            <a:off x="174171" y="1066800"/>
            <a:ext cx="653142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0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96864"/>
            <a:ext cx="6172200" cy="465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>
                <a:solidFill>
                  <a:srgbClr val="00CC00"/>
                </a:solidFill>
                <a:latin typeface="Lucida Handwriting" panose="03010101010101010101" pitchFamily="66" charset="0"/>
              </a:rPr>
              <a:t>Green Pen Action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3850" y="1158240"/>
          <a:ext cx="6153150" cy="795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6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3289">
                <a:tc gridSpan="2">
                  <a:txBody>
                    <a:bodyPr/>
                    <a:lstStyle/>
                    <a:p>
                      <a:endParaRPr lang="en-GB" sz="1800" b="1" dirty="0"/>
                    </a:p>
                    <a:p>
                      <a:r>
                        <a:rPr lang="en-GB" sz="1800" b="1" dirty="0"/>
                        <a:t>I have highlighted</a:t>
                      </a:r>
                      <a:r>
                        <a:rPr lang="en-GB" sz="1800" b="1" baseline="0" dirty="0"/>
                        <a:t> using the mark </a:t>
                      </a:r>
                    </a:p>
                    <a:p>
                      <a:r>
                        <a:rPr lang="en-GB" sz="1800" b="1" baseline="0" dirty="0"/>
                        <a:t>scheme, the marks I missed out </a:t>
                      </a:r>
                    </a:p>
                    <a:p>
                      <a:r>
                        <a:rPr lang="en-GB" sz="1800" b="1" baseline="0" dirty="0"/>
                        <a:t>on…</a:t>
                      </a:r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1578">
                <a:tc>
                  <a:txBody>
                    <a:bodyPr/>
                    <a:lstStyle/>
                    <a:p>
                      <a:r>
                        <a:rPr lang="en-GB" sz="1800" b="1" dirty="0"/>
                        <a:t>I have a secure</a:t>
                      </a:r>
                      <a:r>
                        <a:rPr lang="en-GB" sz="1800" b="1" baseline="0" dirty="0"/>
                        <a:t> knowledge </a:t>
                      </a:r>
                    </a:p>
                    <a:p>
                      <a:r>
                        <a:rPr lang="en-GB" sz="1800" b="1" baseline="0" dirty="0"/>
                        <a:t>and understanding of…</a:t>
                      </a:r>
                    </a:p>
                    <a:p>
                      <a:endParaRPr lang="en-GB" sz="1800" b="1" baseline="0" dirty="0"/>
                    </a:p>
                    <a:p>
                      <a:endParaRPr lang="en-GB" sz="1800" baseline="0" dirty="0"/>
                    </a:p>
                    <a:p>
                      <a:endParaRPr lang="en-GB" sz="1800" baseline="0" dirty="0"/>
                    </a:p>
                    <a:p>
                      <a:endParaRPr lang="en-GB" sz="1800" baseline="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I need to improve my knowledge and understanding of… 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2994">
                <a:tc gridSpan="2">
                  <a:txBody>
                    <a:bodyPr/>
                    <a:lstStyle/>
                    <a:p>
                      <a:r>
                        <a:rPr lang="en-GB" sz="1800" b="1" dirty="0"/>
                        <a:t>Next time I need to remember the following key words / terms</a:t>
                      </a:r>
                      <a:r>
                        <a:rPr lang="en-GB" sz="1800" b="1" baseline="0" dirty="0"/>
                        <a:t> </a:t>
                      </a:r>
                      <a:r>
                        <a:rPr lang="en-GB" sz="1800" b="1" dirty="0"/>
                        <a:t>in my answer…</a:t>
                      </a:r>
                    </a:p>
                    <a:p>
                      <a:r>
                        <a:rPr lang="en-GB" sz="1800" dirty="0"/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/>
                        <a:t>_____________________________________________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GB" sz="1800" dirty="0"/>
                    </a:p>
                  </a:txBody>
                  <a:tcPr>
                    <a:lnL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657600" y="1487488"/>
            <a:ext cx="685800" cy="551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62600" y="1487488"/>
            <a:ext cx="685800" cy="5516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6" name="AutoShape 2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AutoShape 4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AutoShape 6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AutoShape 8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AutoShape 10" descr="data:image/png;base64,iVBORw0KGgoAAAANSUhEUgAAARMAAAC3CAMAAAAGjUrGAAABBVBMVEX/////FrUAAAD/Mbt1dXX/ALH/ALJ4eHj/F7v/Frf/AK//K7r/F7z/Grdzc3P/ALT/+/7/7fn/2PH/X8djY2P39/f/0e63t7cwMDD/xOn/fdDb29v/8vv/5vYqKir/9fxZWVn/bsv/jtYVFRXIyMj/UcNqamr/3/Pv7+//nNv/Pb7/M8L/eM5ISEj/hdMlJSX/uOWhoaE2Njavr6+nDnaHh4fqFKb/tOP/qd8PDw+WlpbS0tIzBSRQUFDBEYmUDWk/BS1eCEJ/C1rkFKJpCUrTEpaNjY1NBzb/WcYcAxQ/Pz+sIX4ABQD/mNvt1+UoBByiPn8RAQzLEZB0ClMDFQ3PqMCGRW9lsPffAAAJS0lEQVR4nO2djVPaSBjGyUISMIaIiICogAIiVUSo4ket1lqr3Hm9tnf3//8pl2+SkCUfJHl3kd/Mjb2bm+nuM7vvPvv4Jkml3gUb/T3lR4kfQY+EGK44ti3/GCGEStBjIYPtNMswbPW2IkuC8tCjIYFCU1aEYXKXSKMGPSB4jiWJUcl+1DSZQI8ImqrAMjpi7pMmShl6UKDsvZiKKLvnl757oIcFyMYByzFWsk+aJhfQIwNjINoVWZXZozbLzJC91zS5gx4dBBs7rDQrCSMyr5ooLegBJs+V5Nw2xkL5rGlyCD3CpFFtK4bsF02UG+hBJspuE6+IXGa/6mW2Cz3OBDnm3ArJbJndgh5oYlhsKwaRQe+qzO4VvRRRdo9eZivQo02CjQOPbaOz/qCJcg494PiZta24hfJeyqyrbcUtlN+aJsudLtXdbSsGs8zeQo87RrC2FYORLg2hBx4b82wrBiNdWtIQf7e5FlQRWZNvy5wuedlWDOt6usRDjz96vG0rbqEsa7rky7ZiMK49p9CTiBS/ttUdkfmxfCG+b9uKWyi/li1dCmJbcaLo6dIz9Fyiod5nF1skCmaZXYprT1DbimGJ0qXN3sLbRkNkfi5HulQPY1sxGOnSGfSkFuM4yP3XEyNdojnED21bMdCfLi1iWzGsP2qadKDnFo7FbCsGutOlRW0rBorTpQhsK06UBzrTpUhsKwYzXaKrRXSci00RZhri05QuRWZbMYjUpUu7zUhNmhu0tYiGTFsDIeZoSpeitq0YKGoRLRSju+3Nh5oWUWdva4xQki7FZFsxGOlSA3rac4jPtrpDfotovc8luUgUSE+X4rWtGLLfCU6X4ratGAhOl3ZPYretGLKPhIb4Ef2SIgyEtoiG6K2JEOPaQ1KLaCH6tDUY5LWIvkEVEhPS0qUBxPnrhKgW0aRtKwazzMKnSxsxpq3BMMoseO/SONHb3lz0B5C3gH3bJhnbRkdJlyrABgXOtmLIPkGfxIC2FUcPVhFY24qBPQZUpBBhb02UsAUwSeBtqyscu7MBpEhVJHDbyLDtIyBF9og6f6dwuQGQIuTYVjsSewCkSGpM3vmrwhahiitQ2uoJm64CKUKcbdWRJDBXQqBtVZDYJtS22SZ12/S2gRQpzH0BBxycdAWkSOotgd6aEEjsTh1IkZVtdbL3QuZtj5PgbOsakacNt7KtTtjiHpAixNpWAcq21le21QmhtpVZ2VYnK9vqhGPAbKv5umOy4NidXSBFEmoJDwzb3gRSxP66Y3KAS1uTbAkPArd2APVLigGp5+8LlG09IvX8hbOtgd4blxwSt7KtDla21cnKtjoBTFsJta0SewKWtq5sq41SHC/giAROHIMokmr981+WyG3DsX0Y21q6Qwh9zUHP3wU425pXGmy/rEMLMAMrQtnWVEr9Yhj6nIXWwI4E2rq4r2ryUxShZbCy1oSKjVS2tI79e4IWCpxt1XnWn4vqQSthAGhbDc7VhxhqpX/JOI4luLR1ivKhylGp+4x+kXAew6WtVsoITbpl+fT5Aa8JlwOyrQ5kTdChWlI+ApdZMNs6QwuZMKDnMfsC1Vszg0WT34ALhQO0rTOcTzVB36BKisS+QetgpWPR5AFIkzWwlnBXSqgxmYoCUmbZNLBtdTI65LcsKyX5MkuAbXVyfWfT5DHh0EBiT+Btq4MyyvPWipJwukSGbXWAKnwmf2jR5HuCFQUsbZ3LDWrwmYxVE/Q5qYXCcX2oX1LMo4uu85kMf2bV5DWhMkuQbbUxQafyMuH3rZokky5Bpq1zuUFIXiYZvmLTBF3GvnsIs60WakhdJjOaxB7iwz3J6MkZOswo8EO7JjGnS6xAmG21wCP10HHR5DXGisJxxNnWKWWEhrz7Oonv2gPYJOADuZhcdzKaJhWnJugynvOY7RFoW01KsifZ4nVN9mc0iSVd4hgSbeuUhn7mqJqczWgSQ7pETtqK4RmhSsbAdt/RiTxdItW2msj19SxvSGLLCmIqs6wA1hLuk1ulvvKmJjPHjkqE1x6JeyN72yg3v2l9lSVpuEqCHiNbKHBPMvqmdG2YNfzOUYgoXYJrCQ/A0J8k0aRLsL01fpG3yp3nxlGJIF1aaxJsW006CE2mktzNkQT9XLTMkm1bTXjzluMpCUL3C4UGnES2bTWweTX+dL4kC5VZ2bbSsG3UYG3q1TITL0kWSJfgXsARkHOEDvPGzsm7WzU7IVtEOZF022pwY7GvfH72MuzCay5EmZU4sCcZg6I0OBrGhO+43PvcCBHiU2BbDS7kGe4bkjSu/UkSPF2Ce29ccNRjV4tMeB/V1eQpUJkFfJIxMC1tq6jrhO+4ZEh4gqRLwC3hQeiaDn7YyXQ8XYmdT74rCpumwraqXAQTwYnPdInA3hosZWNu+5mQovi59hCftlqYbpvn0vm8ic/BR4hPjW1NqSmjRqNWC1hHLHiVWXpsa0r9xZbKWbm7SFH5PlcTimyrgr40nrvlQMfvDPOuPRTZVoWuOiF52+ADRn/g0yUq0lYrSiv9WTl0bbWACfEB3xsXFrmcXHRvAxh5PK7pEtwLOBZgUuvyUSgil9nZaw/4k4xhqArVsvdsfeIM8WmyrSZ7xZxw6T1Xv9gfQJbWwL7SEZ6Ng5yQTn+4j04Ua7pEk201GQhiWiU6TaYtolTZVoPNF12R9Ic/ws2/cnrXuJvYI1s9xKfMtmrU+8q2MUR5CKTFaee83KqVjO9Slmo3Fl3UFlHKbKvGlTBVROYbXgAbw855q+v2jc6R+b/8yFGVtppst8W0jQ+PnnIcNm5acz4wWDItzscsdbY1lSqc5IS0k/l6dEbe3+WsGc2ifyUwh4g5FlVFBEEQ5X8EzzK75UMPDW2p5An5/q1/qj112/Taxf7beFAdFI0l88lVED7Q1ydbQzSB/9BrQHaLOVWR4snOSbNYbI63x0ZlcSmzndvAfwF1aySVauurQjCoVk2T8uRQhL49EI6m47wRj7fN/2K/9gyp2wOhObYfOUJzqomtzI6gB5okhaZVFaFdna6cqUm5eCfbxsRm2HoDy7+s//2netYAf/sZhLFgCiFcmatGEK5SpfKo9d7WiE69LxoHUN/4Q46AN1nBcqQZlbSgezaRxFcCJI5haFVFBDqaVONHv/jI24bC/Ccu1HNZyJH+bFXCbBbTTQrznyj5HzV99CS0D02Y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7" name="Picture 13" descr="http://previews.123rf.com/images/yuliaglam/yuliaglam1205/yuliaglam120500105/13715771-Vector-illustration-of-pink-marker-Stock-Vector-marker-clipart-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4" b="9938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28739"/>
            <a:ext cx="1676400" cy="8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12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617219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963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8" y="208518"/>
            <a:ext cx="6490252" cy="946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988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315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867400"/>
            <a:ext cx="6191250" cy="19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2800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4400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2549" y="859428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3352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549" y="581104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4" name="Donut 3"/>
          <p:cNvSpPr/>
          <p:nvPr/>
        </p:nvSpPr>
        <p:spPr>
          <a:xfrm>
            <a:off x="557349" y="1314451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57349" y="3973534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609600" y="6248400"/>
            <a:ext cx="304800" cy="285749"/>
          </a:xfrm>
          <a:prstGeom prst="donut">
            <a:avLst>
              <a:gd name="adj" fmla="val 4848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4800" y="223987"/>
            <a:ext cx="6172200" cy="4618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/>
              <a:t>Mark scheme: How many did you get right?</a:t>
            </a:r>
          </a:p>
        </p:txBody>
      </p:sp>
    </p:spTree>
    <p:extLst>
      <p:ext uri="{BB962C8B-B14F-4D97-AF65-F5344CB8AC3E}">
        <p14:creationId xmlns:p14="http://schemas.microsoft.com/office/powerpoint/2010/main" val="25106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617219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4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/>
          <a:stretch/>
        </p:blipFill>
        <p:spPr bwMode="auto">
          <a:xfrm>
            <a:off x="228600" y="914400"/>
            <a:ext cx="6477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8" y="208518"/>
            <a:ext cx="6490252" cy="946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DC51-C865-4F5B-B544-3ED88F5FBC4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98834"/>
            <a:ext cx="304800" cy="3345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5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/>
          <a:stretch/>
        </p:blipFill>
        <p:spPr bwMode="auto">
          <a:xfrm>
            <a:off x="228601" y="2286000"/>
            <a:ext cx="6477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6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5720</TotalTime>
  <Words>571</Words>
  <Application>Microsoft Office PowerPoint</Application>
  <PresentationFormat>A4 Paper (210x297 mm)</PresentationFormat>
  <Paragraphs>264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</vt:lpstr>
      <vt:lpstr>Lucida Handwriting</vt:lpstr>
      <vt:lpstr>Times New Roman</vt:lpstr>
      <vt:lpstr>Wingdings</vt:lpstr>
      <vt:lpstr>Wingdings 2</vt:lpstr>
      <vt:lpstr>Office Theme</vt:lpstr>
      <vt:lpstr>1.2 Physical Training </vt:lpstr>
      <vt:lpstr>1.2b Applying the principles of training  S.O.P.R.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1.2b Optimising training  F.I.T.T.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1.2b Optimising training  Types of training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1.2b Optimising training  Warm up and cool down procedures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Cookey</dc:creator>
  <cp:lastModifiedBy>James Cooke</cp:lastModifiedBy>
  <cp:revision>407</cp:revision>
  <cp:lastPrinted>2019-04-02T10:45:46Z</cp:lastPrinted>
  <dcterms:created xsi:type="dcterms:W3CDTF">2014-12-29T16:17:24Z</dcterms:created>
  <dcterms:modified xsi:type="dcterms:W3CDTF">2019-04-03T14:48:35Z</dcterms:modified>
</cp:coreProperties>
</file>