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528" r:id="rId2"/>
    <p:sldId id="610" r:id="rId3"/>
    <p:sldId id="611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595" r:id="rId19"/>
    <p:sldId id="580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578" r:id="rId35"/>
  </p:sldIdLst>
  <p:sldSz cx="6858000" cy="9906000" type="A4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00CC00"/>
    <a:srgbClr val="3366FF"/>
    <a:srgbClr val="3333FF"/>
    <a:srgbClr val="FF9900"/>
    <a:srgbClr val="FF6600"/>
    <a:srgbClr val="9933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671" autoAdjust="0"/>
  </p:normalViewPr>
  <p:slideViewPr>
    <p:cSldViewPr>
      <p:cViewPr varScale="1">
        <p:scale>
          <a:sx n="48" d="100"/>
          <a:sy n="48" d="100"/>
        </p:scale>
        <p:origin x="2118" y="3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AF19-15AE-4872-80C3-D0A23D3FAEB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3113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BCB3-56CB-4D15-B099-77A8897DC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1976-36C1-4828-8AB4-2D888394B219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7CB-8573-40CD-9A42-EF60C28A6620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873-86C1-483E-AC0F-6B11B5E37ED8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2CE2-CC2C-4414-8E2A-79EA7D44CD59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E51-71F1-4000-8C56-45ED6F064881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D11-F2C6-417E-AD03-7D2BD1EFF22F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3F50-8C50-4EF4-A978-D593F87595FB}" type="datetime1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A5F-9CBF-43D4-8AB0-A2215C7B273F}" type="datetime1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930-9CA2-4A5C-8E4E-73C96C205530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F0BC-2CA9-4132-8C47-668BF0A6A11C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FDD1-33B6-4467-BA6C-A367910870AC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FB7F-BF77-4647-916E-789B9B48E58E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sport 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85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6172200" cy="1981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Learning Aim C</a:t>
            </a:r>
            <a:br>
              <a:rPr lang="en-US" sz="3200" b="1" dirty="0" smtClean="0"/>
            </a:br>
            <a:r>
              <a:rPr lang="en-US" sz="3200" b="1" dirty="0" smtClean="0"/>
              <a:t>The Psychological influence that motivation, self- confidence and anxiety have on participation in sport and activity</a:t>
            </a:r>
            <a:br>
              <a:rPr lang="en-US" sz="3200" b="1" dirty="0" smtClean="0"/>
            </a:br>
            <a:endParaRPr lang="en-US" sz="32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887139" y="152400"/>
            <a:ext cx="5007522" cy="5760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600" b="1" dirty="0" smtClean="0">
                <a:solidFill>
                  <a:schemeClr val="tx1"/>
                </a:solidFill>
              </a:rPr>
              <a:t>Name: _______________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         Teacher: _____________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Image result for sport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685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4" y="152400"/>
            <a:ext cx="6500436" cy="4795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3" y="4953000"/>
            <a:ext cx="6304607" cy="20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7" y="108284"/>
            <a:ext cx="6204843" cy="3777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906254"/>
            <a:ext cx="6553199" cy="251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704896"/>
            <a:ext cx="6362699" cy="22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8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28626"/>
            <a:ext cx="6419850" cy="4519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799608"/>
            <a:ext cx="6675269" cy="29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76646"/>
            <a:ext cx="6286500" cy="246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3657600"/>
            <a:ext cx="6624638" cy="27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084095"/>
            <a:ext cx="5924550" cy="361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624"/>
            <a:ext cx="5931568" cy="2867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32" y="6863013"/>
            <a:ext cx="6160168" cy="27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4" y="228600"/>
            <a:ext cx="6487026" cy="248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22665"/>
            <a:ext cx="6635855" cy="26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349786"/>
            <a:ext cx="5343525" cy="3258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630883"/>
            <a:ext cx="6319837" cy="31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8000"/>
            <a:ext cx="6302614" cy="27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895600"/>
            <a:ext cx="6172200" cy="25257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" y="372636"/>
            <a:ext cx="6567488" cy="26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8625"/>
            <a:ext cx="6515100" cy="382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4222232"/>
            <a:ext cx="6515100" cy="2414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984" y="340551"/>
            <a:ext cx="1257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71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30" y="228600"/>
            <a:ext cx="61722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Mark Scheme </a:t>
            </a:r>
            <a:br>
              <a:rPr lang="en-US" b="1" dirty="0" smtClean="0"/>
            </a:br>
            <a:r>
              <a:rPr lang="en-US" b="1" dirty="0" smtClean="0"/>
              <a:t>How well did you do?!</a:t>
            </a:r>
            <a:br>
              <a:rPr lang="en-US" b="1" dirty="0" smtClean="0"/>
            </a:br>
            <a:endParaRPr lang="en-US" b="1" i="1" dirty="0"/>
          </a:p>
        </p:txBody>
      </p:sp>
      <p:pic>
        <p:nvPicPr>
          <p:cNvPr id="10" name="Picture 10" descr="Image result for sport 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85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sport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685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82065"/>
            <a:ext cx="3732530" cy="120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r="13158"/>
          <a:stretch/>
        </p:blipFill>
        <p:spPr>
          <a:xfrm>
            <a:off x="342900" y="382065"/>
            <a:ext cx="2609850" cy="120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" y="1752600"/>
            <a:ext cx="6475730" cy="2954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Command Words 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Identify / name / give:  </a:t>
            </a:r>
            <a:r>
              <a:rPr lang="en-GB" dirty="0" smtClean="0">
                <a:solidFill>
                  <a:schemeClr val="tx1"/>
                </a:solidFill>
              </a:rPr>
              <a:t>List or </a:t>
            </a:r>
            <a:r>
              <a:rPr lang="en-GB" dirty="0" smtClean="0"/>
              <a:t>name something</a:t>
            </a:r>
          </a:p>
          <a:p>
            <a:endParaRPr lang="en-GB" dirty="0" smtClean="0"/>
          </a:p>
          <a:p>
            <a:r>
              <a:rPr lang="en-GB" b="1" dirty="0"/>
              <a:t>Describe: </a:t>
            </a:r>
            <a:r>
              <a:rPr lang="en-GB" dirty="0"/>
              <a:t>give a description </a:t>
            </a:r>
            <a:r>
              <a:rPr lang="en-GB" dirty="0" smtClean="0"/>
              <a:t>of something.</a:t>
            </a:r>
            <a:endParaRPr lang="en-GB" dirty="0"/>
          </a:p>
          <a:p>
            <a:endParaRPr lang="en-GB" dirty="0"/>
          </a:p>
          <a:p>
            <a:r>
              <a:rPr lang="en-GB" b="1" dirty="0" smtClean="0"/>
              <a:t>Explain: </a:t>
            </a:r>
            <a:r>
              <a:rPr lang="en-GB" dirty="0" smtClean="0"/>
              <a:t>give reasons why something is as it is. Usually 2 or 4 marks. REMEMBER make a statement and then use the word </a:t>
            </a:r>
            <a:r>
              <a:rPr lang="en-GB" b="1" u="sng" dirty="0" smtClean="0"/>
              <a:t>because / so / therefore </a:t>
            </a:r>
            <a:r>
              <a:rPr lang="en-GB" dirty="0" smtClean="0"/>
              <a:t>to develop the statements to gain the second mark.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70" y="5638800"/>
            <a:ext cx="6475730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Example </a:t>
            </a:r>
          </a:p>
          <a:p>
            <a:endParaRPr lang="en-GB" dirty="0"/>
          </a:p>
          <a:p>
            <a:r>
              <a:rPr lang="en-GB" dirty="0" smtClean="0"/>
              <a:t>Explain why a high level of </a:t>
            </a:r>
            <a:r>
              <a:rPr lang="en-GB" u="sng" dirty="0" smtClean="0"/>
              <a:t>muscular endurance</a:t>
            </a:r>
            <a:r>
              <a:rPr lang="en-GB" dirty="0" smtClean="0"/>
              <a:t> is beneficial for a </a:t>
            </a:r>
            <a:r>
              <a:rPr lang="en-GB" u="sng" dirty="0" smtClean="0"/>
              <a:t>tennis player</a:t>
            </a:r>
            <a:r>
              <a:rPr lang="en-GB" dirty="0" smtClean="0"/>
              <a:t> player. (2 marks)</a:t>
            </a:r>
          </a:p>
          <a:p>
            <a:endParaRPr lang="en-GB" dirty="0"/>
          </a:p>
          <a:p>
            <a:r>
              <a:rPr lang="en-GB" dirty="0" smtClean="0"/>
              <a:t>A high level of muscular endurance is important for a tennis player payer as they need to repeatedly go against a resistance when playing. </a:t>
            </a:r>
            <a:r>
              <a:rPr lang="en-GB" b="1" u="sng" dirty="0" smtClean="0"/>
              <a:t>So</a:t>
            </a:r>
            <a:r>
              <a:rPr lang="en-GB" dirty="0" smtClean="0"/>
              <a:t> if a tennis player has good muscular endurance they will be able to sprint in a game for longer and they will be able to continuously return shots throughout the game.  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61925" y="5501521"/>
            <a:ext cx="1485900" cy="642402"/>
          </a:xfrm>
          <a:prstGeom prst="wedgeRoundRectCallout">
            <a:avLst>
              <a:gd name="adj1" fmla="val -20833"/>
              <a:gd name="adj2" fmla="val 95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Command word.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11371" y="4724400"/>
            <a:ext cx="2094229" cy="1416546"/>
          </a:xfrm>
          <a:prstGeom prst="wedgeRoundRectCallout">
            <a:avLst>
              <a:gd name="adj1" fmla="val -51365"/>
              <a:gd name="adj2" fmla="val 62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sure your answer is specific to muscular endurance and tennis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18490" y="8802931"/>
            <a:ext cx="2752725" cy="1026869"/>
          </a:xfrm>
          <a:prstGeom prst="wedgeRoundRectCallout">
            <a:avLst>
              <a:gd name="adj1" fmla="val 17093"/>
              <a:gd name="adj2" fmla="val -716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question is worth two marks, read through your answer to check there is enough information.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362451" y="8802931"/>
            <a:ext cx="2322828" cy="1026869"/>
          </a:xfrm>
          <a:prstGeom prst="wedgeRoundRectCallout">
            <a:avLst>
              <a:gd name="adj1" fmla="val 17093"/>
              <a:gd name="adj2" fmla="val -716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Include the word because / so / therefore to develop your statement.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20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4850"/>
            <a:ext cx="6181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1050"/>
            <a:ext cx="66008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476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Q1.</a:t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41338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2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21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4850"/>
            <a:ext cx="65055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1525"/>
            <a:ext cx="6600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476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Q3.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41243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Q4.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8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22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3900"/>
            <a:ext cx="65055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3950"/>
            <a:ext cx="66294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66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Q5.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44767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Q6.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8175"/>
            <a:ext cx="65055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1275"/>
            <a:ext cx="6486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809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Q7.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59340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9448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8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24</a:t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5" y="457201"/>
            <a:ext cx="6351390" cy="396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4746379"/>
            <a:ext cx="6351390" cy="31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" y="8227374"/>
            <a:ext cx="6370044" cy="150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230" y="37993"/>
            <a:ext cx="502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Q8.</a:t>
            </a:r>
            <a:b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6410325"/>
            <a:ext cx="5029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10858500"/>
            <a:ext cx="5029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2803758"/>
            <a:ext cx="50292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25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553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4" y="5058479"/>
            <a:ext cx="61817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095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Q9.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472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Q10.</a:t>
            </a:r>
            <a:b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7391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5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714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Q11.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65151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5486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27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6534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38750"/>
            <a:ext cx="66008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Q12.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47815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Q13.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7086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7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28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6750"/>
            <a:ext cx="65055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65055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095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Q14.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514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Q15.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29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2925"/>
            <a:ext cx="6553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3300"/>
            <a:ext cx="66103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857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Q16.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30861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Q17.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5867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7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17775"/>
            <a:ext cx="3732530" cy="120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r="13158"/>
          <a:stretch/>
        </p:blipFill>
        <p:spPr>
          <a:xfrm>
            <a:off x="342900" y="117775"/>
            <a:ext cx="2609850" cy="1205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" y="1433212"/>
            <a:ext cx="6475730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Short Answer questions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R</a:t>
            </a:r>
            <a:r>
              <a:rPr lang="en-GB" dirty="0" smtClean="0"/>
              <a:t>ead the question carefully.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Look out for key words in the question.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Look at the number of marks available.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Make sure you make the same number of statements as there are marks available.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Try not to repeat the question in your answer.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If the </a:t>
            </a:r>
            <a:r>
              <a:rPr lang="en-GB" dirty="0"/>
              <a:t>q</a:t>
            </a:r>
            <a:r>
              <a:rPr lang="en-GB" dirty="0" smtClean="0"/>
              <a:t>uestion relates to a particular activity then make sure you make reference to it in your answer.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Make sure you look at the key command word – have you been asked to describe, explain or discuss?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50" y="5140280"/>
            <a:ext cx="3314700" cy="4431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Example </a:t>
            </a:r>
          </a:p>
          <a:p>
            <a:pPr algn="ctr"/>
            <a:endParaRPr lang="en-GB" sz="2400" b="1" u="sng" dirty="0" smtClean="0"/>
          </a:p>
          <a:p>
            <a:r>
              <a:rPr lang="en-GB" dirty="0" smtClean="0"/>
              <a:t>Describe how improved speed will benefit javelin performance. (2 marks)</a:t>
            </a:r>
          </a:p>
          <a:p>
            <a:endParaRPr lang="en-GB" dirty="0" smtClean="0"/>
          </a:p>
          <a:p>
            <a:r>
              <a:rPr lang="en-GB" dirty="0" smtClean="0"/>
              <a:t>Having more speed will generate more power in the throw. This means that the javelin will go further and he will achieve a greater distance.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657600" y="5390366"/>
            <a:ext cx="3027680" cy="650920"/>
          </a:xfrm>
          <a:prstGeom prst="wedgeRoundRectCallout">
            <a:avLst>
              <a:gd name="adj1" fmla="val -70735"/>
              <a:gd name="adj2" fmla="val -2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Command word = describe </a:t>
            </a:r>
            <a:endParaRPr lang="en-GB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657600" y="6363202"/>
            <a:ext cx="3027680" cy="847944"/>
          </a:xfrm>
          <a:prstGeom prst="wedgeRoundRectCallout">
            <a:avLst>
              <a:gd name="adj1" fmla="val -58069"/>
              <a:gd name="adj2" fmla="val 100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There are two marks available so you must make two statements.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30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325"/>
            <a:ext cx="64865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5075"/>
            <a:ext cx="65341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381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Q18.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58578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Q19.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853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03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025"/>
            <a:ext cx="66103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4150"/>
            <a:ext cx="6534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2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Q20.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22669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Q21.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5029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Q22.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5441948"/>
            <a:ext cx="6545263" cy="42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59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32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6610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0850"/>
            <a:ext cx="653415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714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Q23.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53365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Q24.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8458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1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" y="1905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Q25.</a:t>
            </a:r>
            <a:br>
              <a:rPr kumimoji="0" lang="en-GB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65532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4495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0025" y="4500882"/>
            <a:ext cx="4892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Q25.</a:t>
            </a:r>
            <a:b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931769"/>
            <a:ext cx="6581775" cy="45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98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96864"/>
            <a:ext cx="6172200" cy="465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>
                <a:solidFill>
                  <a:srgbClr val="00CC00"/>
                </a:solidFill>
                <a:latin typeface="Lucida Handwriting" panose="03010101010101010101" pitchFamily="66" charset="0"/>
              </a:rPr>
              <a:t>Green Pen Action </a:t>
            </a:r>
            <a:endParaRPr lang="en-US" sz="2000" b="1" u="sng" dirty="0">
              <a:solidFill>
                <a:srgbClr val="00CC00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58481"/>
              </p:ext>
            </p:extLst>
          </p:nvPr>
        </p:nvGraphicFramePr>
        <p:xfrm>
          <a:off x="323850" y="1158240"/>
          <a:ext cx="615315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89">
                <a:tc gridSpan="2">
                  <a:txBody>
                    <a:bodyPr/>
                    <a:lstStyle/>
                    <a:p>
                      <a:endParaRPr lang="en-GB" sz="1800" b="1" dirty="0" smtClean="0"/>
                    </a:p>
                    <a:p>
                      <a:r>
                        <a:rPr lang="en-GB" sz="1800" b="1" dirty="0" smtClean="0"/>
                        <a:t>I have highlighted</a:t>
                      </a:r>
                      <a:r>
                        <a:rPr lang="en-GB" sz="1800" b="1" baseline="0" dirty="0" smtClean="0"/>
                        <a:t> using the mark </a:t>
                      </a:r>
                    </a:p>
                    <a:p>
                      <a:r>
                        <a:rPr lang="en-GB" sz="1800" b="1" baseline="0" dirty="0" smtClean="0"/>
                        <a:t>scheme, the marks I missed out </a:t>
                      </a:r>
                    </a:p>
                    <a:p>
                      <a:r>
                        <a:rPr lang="en-GB" sz="1800" b="1" baseline="0" dirty="0" smtClean="0"/>
                        <a:t>on…</a:t>
                      </a: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578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I have a secure</a:t>
                      </a:r>
                      <a:r>
                        <a:rPr lang="en-GB" sz="1800" b="1" baseline="0" dirty="0" smtClean="0"/>
                        <a:t> knowledge </a:t>
                      </a:r>
                    </a:p>
                    <a:p>
                      <a:r>
                        <a:rPr lang="en-GB" sz="1800" b="1" baseline="0" dirty="0" smtClean="0"/>
                        <a:t>and understanding of…</a:t>
                      </a:r>
                    </a:p>
                    <a:p>
                      <a:endParaRPr lang="en-GB" sz="1800" b="1" baseline="0" dirty="0" smtClean="0"/>
                    </a:p>
                    <a:p>
                      <a:endParaRPr lang="en-GB" sz="1800" baseline="0" dirty="0" smtClean="0"/>
                    </a:p>
                    <a:p>
                      <a:endParaRPr lang="en-GB" sz="1800" baseline="0" dirty="0" smtClean="0"/>
                    </a:p>
                    <a:p>
                      <a:endParaRPr lang="en-GB" sz="1800" baseline="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I need to improve my knowledge and understanding of… 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994">
                <a:tc gridSpan="2">
                  <a:txBody>
                    <a:bodyPr/>
                    <a:lstStyle/>
                    <a:p>
                      <a:r>
                        <a:rPr lang="en-GB" sz="1800" b="1" dirty="0" smtClean="0"/>
                        <a:t>Next time I need to remember the following key words / terms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dirty="0" smtClean="0"/>
                        <a:t>in my answer…</a:t>
                      </a:r>
                    </a:p>
                    <a:p>
                      <a:r>
                        <a:rPr lang="en-GB" sz="1800" dirty="0" smtClean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 smtClean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 smtClean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 smtClean="0"/>
                        <a:t>_____________________________________________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57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Yes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No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http://previews.123rf.com/images/yuliaglam/yuliaglam1205/yuliaglam120500105/13715771-Vector-illustration-of-pink-marker-Stock-Vector-marker-clipart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9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8739"/>
            <a:ext cx="1676400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5" y="228600"/>
            <a:ext cx="666635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0"/>
            <a:ext cx="6524625" cy="4057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" y="6569226"/>
            <a:ext cx="6589654" cy="25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7" y="242711"/>
            <a:ext cx="6196263" cy="3289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581400"/>
            <a:ext cx="6362700" cy="33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" y="228600"/>
            <a:ext cx="6483016" cy="3424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653157"/>
            <a:ext cx="5600700" cy="2652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79" y="6337383"/>
            <a:ext cx="6507079" cy="35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5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1" y="152400"/>
            <a:ext cx="6507079" cy="2720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895600"/>
            <a:ext cx="6610350" cy="27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2400"/>
            <a:ext cx="6515100" cy="3163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9" y="3316369"/>
            <a:ext cx="6465691" cy="46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6543174" cy="495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184161"/>
            <a:ext cx="6696725" cy="129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63" y="6613173"/>
            <a:ext cx="6338637" cy="28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9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585</Words>
  <Application>Microsoft Office PowerPoint</Application>
  <PresentationFormat>A4 Paper (210x297 mm)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Lucida Handwriting</vt:lpstr>
      <vt:lpstr>Times New Roman</vt:lpstr>
      <vt:lpstr>Wingdings</vt:lpstr>
      <vt:lpstr>Office Theme</vt:lpstr>
      <vt:lpstr>Learning Aim C The Psychological influence that motivation, self- confidence and anxiety have on participation in sport and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 Scheme  How well did you do?!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Cookey</dc:creator>
  <cp:lastModifiedBy>D Rooney Staff 8926906</cp:lastModifiedBy>
  <cp:revision>438</cp:revision>
  <cp:lastPrinted>2018-04-26T13:28:11Z</cp:lastPrinted>
  <dcterms:created xsi:type="dcterms:W3CDTF">2014-12-29T16:17:24Z</dcterms:created>
  <dcterms:modified xsi:type="dcterms:W3CDTF">2020-03-15T10:47:23Z</dcterms:modified>
</cp:coreProperties>
</file>