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82" r:id="rId2"/>
    <p:sldId id="285" r:id="rId3"/>
    <p:sldId id="283" r:id="rId4"/>
    <p:sldId id="284" r:id="rId5"/>
    <p:sldId id="286" r:id="rId6"/>
    <p:sldId id="287" r:id="rId7"/>
    <p:sldId id="288" r:id="rId8"/>
    <p:sldId id="317" r:id="rId9"/>
    <p:sldId id="327" r:id="rId10"/>
    <p:sldId id="290" r:id="rId11"/>
    <p:sldId id="289" r:id="rId12"/>
    <p:sldId id="291" r:id="rId13"/>
    <p:sldId id="318" r:id="rId14"/>
    <p:sldId id="292" r:id="rId15"/>
    <p:sldId id="329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26" r:id="rId39"/>
    <p:sldId id="316" r:id="rId40"/>
    <p:sldId id="324" r:id="rId41"/>
    <p:sldId id="325" r:id="rId42"/>
    <p:sldId id="319" r:id="rId43"/>
    <p:sldId id="328" r:id="rId44"/>
    <p:sldId id="320" r:id="rId45"/>
    <p:sldId id="321" r:id="rId46"/>
    <p:sldId id="323" r:id="rId47"/>
    <p:sldId id="322" r:id="rId4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AFE"/>
    <a:srgbClr val="F6C6FE"/>
    <a:srgbClr val="CC0099"/>
    <a:srgbClr val="FAFCA4"/>
    <a:srgbClr val="009999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8754" autoAdjust="0"/>
  </p:normalViewPr>
  <p:slideViewPr>
    <p:cSldViewPr>
      <p:cViewPr varScale="1">
        <p:scale>
          <a:sx n="89" d="100"/>
          <a:sy n="89" d="100"/>
        </p:scale>
        <p:origin x="6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E939-2263-452F-A11D-474FB592434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A6202-E9D0-4B2A-8219-28AACBA6B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3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0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4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74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02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54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93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03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28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4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1F8F-5ABF-4881-A224-BA0F46616300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ED05-D45D-46BB-9080-FB4AE91480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26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gif"/><Relationship Id="rId7" Type="http://schemas.openxmlformats.org/officeDocument/2006/relationships/hyperlink" Target="http://www.google.co.uk/url?sa=i&amp;rct=j&amp;q=&amp;esrc=s&amp;frm=1&amp;source=images&amp;cd=&amp;cad=rja&amp;docid=eIlwbUTNnkbTbM&amp;tbnid=lvrF8lKKI1sj2M:&amp;ved=0CAUQjRw&amp;url=http://www.gembapantarei.com/2009/09/how_to_be_lean_in_a_batch_production_industry.html&amp;ei=MPp_UtGtG4q_0QXF8oG4BQ&amp;bvm=bv.56146854,d.ZG4&amp;psig=AFQjCNHNQeArTFGEUk3LYiW0UV2zxdNG3w&amp;ust=1384205209779192" TargetMode="External"/><Relationship Id="rId2" Type="http://schemas.openxmlformats.org/officeDocument/2006/relationships/hyperlink" Target="http://www.google.co.uk/url?sa=i&amp;source=images&amp;cd=&amp;cad=rja&amp;docid=qteJcgbhHco5jM&amp;tbnid=mh3nS-H6WCnFhM:&amp;ved=0CAgQjRwwAA&amp;url=http://www.dance.net/topic/6911159/1/Dresses-Costumes/Gorgeous-one-off-Silverlode-Needlecraft-dress-for-sale-The-Star-of-the-Sea.html%26replies%3D10&amp;ei=xfV_UtTrDsWAhQfz7YDgDQ&amp;psig=AFQjCNG4eLPLFE04hXuq6SqzSfMMIxemtg&amp;ust=138420410130214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www.google.co.uk/url?sa=i&amp;rct=j&amp;q=&amp;esrc=s&amp;frm=1&amp;source=images&amp;cd=&amp;cad=rja&amp;docid=DvDep_uUsNWaFM&amp;tbnid=1v4FF_4y_TXR7M:&amp;ved=0CAUQjRw&amp;url=http://www.furniturenation.co.uk/oak-furniture/oak-furniture-pages/solid-oak-bedroom-occasional-furniture.html&amp;ei=7fl_UuS0N4Kl0QXgmoDoDA&amp;bvm=bv.56146854,d.ZG4&amp;psig=AFQjCNE1jha2weYFJlpHAmepZrCegRbwmw&amp;ust=1384205154829868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openxmlformats.org/officeDocument/2006/relationships/hyperlink" Target="http://www.google.co.uk/url?sa=i&amp;rct=j&amp;q=&amp;esrc=s&amp;frm=1&amp;source=images&amp;cd=&amp;cad=rja&amp;docid=1gb6X38-7wq9bM&amp;tbnid=DnnVByfLJnDbxM:&amp;ved=0CAUQjRw&amp;url=http://asianmalerevolutions.com/remember/i-propaganda-consumerism--origins-of-mass-media/&amp;ei=9_Z_UrT9LOOU0AWlooFA&amp;bvm=bv.56146854,d.ZG4&amp;psig=AFQjCNGBT8ZvFIK3fFwMtSjopHq4BSg6vg&amp;ust=1384204405213788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37456" y="5085184"/>
            <a:ext cx="8219120" cy="1224136"/>
          </a:xfrm>
          <a:prstGeom prst="roundRect">
            <a:avLst>
              <a:gd name="adj" fmla="val 437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72699" y="5085184"/>
            <a:ext cx="73518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Product Design </a:t>
            </a:r>
            <a:r>
              <a:rPr lang="en-GB" dirty="0" smtClean="0">
                <a:solidFill>
                  <a:schemeClr val="bg1"/>
                </a:solidFill>
              </a:rPr>
              <a:t>– revision time!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are the functions of packaging?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are the six </a:t>
            </a:r>
            <a:r>
              <a:rPr lang="en-GB" sz="2800" dirty="0" err="1" smtClean="0"/>
              <a:t>Rs</a:t>
            </a:r>
            <a:r>
              <a:rPr lang="en-GB" sz="28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is built in obsolescence?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causes a product to have a carbon footprint? 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586814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Questions then content…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7220"/>
            <a:ext cx="3707904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3096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Packaging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00808"/>
            <a:ext cx="1960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Functions:</a:t>
            </a:r>
          </a:p>
          <a:p>
            <a:endParaRPr lang="en-GB" sz="2400" b="1" dirty="0"/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Contain</a:t>
            </a:r>
          </a:p>
          <a:p>
            <a:pPr marL="285750" indent="-285750">
              <a:buFontTx/>
              <a:buChar char="-"/>
            </a:pP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990099"/>
                </a:solidFill>
              </a:rPr>
              <a:t>Protect</a:t>
            </a:r>
          </a:p>
          <a:p>
            <a:pPr marL="285750" indent="-285750">
              <a:buFontTx/>
              <a:buChar char="-"/>
            </a:pP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2060"/>
                </a:solidFill>
              </a:rPr>
              <a:t>Preserve</a:t>
            </a:r>
          </a:p>
          <a:p>
            <a:pPr marL="285750" indent="-285750">
              <a:buFontTx/>
              <a:buChar char="-"/>
            </a:pP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9999"/>
                </a:solidFill>
              </a:rPr>
              <a:t>Inform</a:t>
            </a:r>
            <a:endParaRPr lang="en-GB" sz="2400" dirty="0" smtClean="0">
              <a:solidFill>
                <a:srgbClr val="009999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44888" y="1700808"/>
            <a:ext cx="5903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/>
          </a:p>
          <a:p>
            <a:endParaRPr lang="en-GB" sz="2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This is to hold them together and for storage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990099"/>
                </a:solidFill>
              </a:rPr>
              <a:t>This is to stop them from breaking when a product is transported. 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2060"/>
                </a:solidFill>
              </a:rPr>
              <a:t>This is to stop foods from deteriorating when exposed to oxygen. 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9999"/>
                </a:solidFill>
              </a:rPr>
              <a:t>This provides the consumer with information about the product. Such as ingredients etc.</a:t>
            </a:r>
            <a:endParaRPr lang="en-GB" sz="2400" dirty="0" smtClean="0">
              <a:solidFill>
                <a:srgbClr val="009999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2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220"/>
            <a:ext cx="5364088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Environmental impact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196086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6 R’s: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Recycle</a:t>
            </a:r>
          </a:p>
          <a:p>
            <a:pPr marL="285750" indent="-285750">
              <a:buFontTx/>
              <a:buChar char="-"/>
            </a:pP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990099"/>
                </a:solidFill>
              </a:rPr>
              <a:t>Reduce</a:t>
            </a:r>
          </a:p>
          <a:p>
            <a:pPr marL="285750" indent="-285750">
              <a:buFontTx/>
              <a:buChar char="-"/>
            </a:pP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2060"/>
                </a:solidFill>
              </a:rPr>
              <a:t>Repair</a:t>
            </a:r>
          </a:p>
          <a:p>
            <a:pPr marL="285750" indent="-285750">
              <a:buFontTx/>
              <a:buChar char="-"/>
            </a:pP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9999"/>
                </a:solidFill>
              </a:rPr>
              <a:t>Reuse</a:t>
            </a:r>
          </a:p>
          <a:p>
            <a:pPr marL="285750" indent="-285750">
              <a:buFontTx/>
              <a:buChar char="-"/>
            </a:pPr>
            <a:endParaRPr lang="en-GB" sz="2400" b="1" dirty="0">
              <a:solidFill>
                <a:srgbClr val="009999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Refuse</a:t>
            </a:r>
          </a:p>
          <a:p>
            <a:pPr marL="285750" indent="-285750">
              <a:buFontTx/>
              <a:buChar char="-"/>
            </a:pPr>
            <a:endParaRPr lang="en-GB" sz="2400" b="1" dirty="0">
              <a:solidFill>
                <a:srgbClr val="009999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B050"/>
                </a:solidFill>
              </a:rPr>
              <a:t>Rethink </a:t>
            </a:r>
          </a:p>
          <a:p>
            <a:pPr marL="285750" indent="-285750">
              <a:buFontTx/>
              <a:buChar char="-"/>
            </a:pPr>
            <a:endParaRPr lang="en-GB" sz="2400" b="1" dirty="0">
              <a:solidFill>
                <a:srgbClr val="009999"/>
              </a:solidFill>
            </a:endParaRPr>
          </a:p>
          <a:p>
            <a:pPr marL="285750" indent="-285750">
              <a:buFontTx/>
              <a:buChar char="-"/>
            </a:pPr>
            <a:endParaRPr lang="en-GB" sz="2400" dirty="0" smtClean="0">
              <a:solidFill>
                <a:srgbClr val="00B050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07705" y="1412776"/>
            <a:ext cx="66967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Take an existing product that has become waste and re-process it to form a new product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990099"/>
                </a:solidFill>
              </a:rPr>
              <a:t>Minimise the amount of material and energy used during the whole product’s life cycle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2060"/>
                </a:solidFill>
              </a:rPr>
              <a:t>When a product breaks or doesn’t work properly, fix it. 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9999"/>
                </a:solidFill>
              </a:rPr>
              <a:t>Take a product that has become waste and use the material or parts for another purpose. 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Don’t accept a product if you don’t need it or its not environmentally sustainable. 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B050"/>
                </a:solidFill>
              </a:rPr>
              <a:t>Our current lifestyles and the way we design and make. </a:t>
            </a:r>
            <a:endParaRPr lang="en-GB" sz="2400" dirty="0" smtClean="0">
              <a:solidFill>
                <a:srgbClr val="00B050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8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337220"/>
            <a:ext cx="7236296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060" y="5381600"/>
            <a:ext cx="8353222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8060" y="4005064"/>
            <a:ext cx="8353222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Ethics and environmental issues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766" y="2636912"/>
            <a:ext cx="8353222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8060" y="1268760"/>
            <a:ext cx="8352928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6980" y="1496368"/>
            <a:ext cx="48971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Sustainable </a:t>
            </a:r>
          </a:p>
          <a:p>
            <a:r>
              <a:rPr lang="en-GB" sz="2400" dirty="0" smtClean="0"/>
              <a:t>design</a:t>
            </a:r>
          </a:p>
          <a:p>
            <a:endParaRPr lang="en-GB" sz="2400" dirty="0" smtClean="0"/>
          </a:p>
          <a:p>
            <a:endParaRPr lang="en-GB" sz="1200" dirty="0" smtClean="0"/>
          </a:p>
          <a:p>
            <a:r>
              <a:rPr lang="en-GB" sz="2400" dirty="0" smtClean="0"/>
              <a:t>Built in </a:t>
            </a:r>
          </a:p>
          <a:p>
            <a:r>
              <a:rPr lang="en-GB" sz="2400" dirty="0" smtClean="0"/>
              <a:t>obsolescence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Biodegradable 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1600" dirty="0"/>
          </a:p>
          <a:p>
            <a:r>
              <a:rPr lang="en-GB" sz="2400" dirty="0" smtClean="0"/>
              <a:t>Carbon </a:t>
            </a:r>
          </a:p>
          <a:p>
            <a:r>
              <a:rPr lang="en-GB" sz="2400" dirty="0" smtClean="0"/>
              <a:t>footprint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776" y="1405225"/>
            <a:ext cx="5890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means to not cause permanent damage to the environment and not using up finite resources (those that will run out eventually). 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2721348"/>
            <a:ext cx="58909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This is when a product has a built in life span and is only meant to last a certain amount of time. It will become </a:t>
            </a:r>
            <a:r>
              <a:rPr lang="en-GB" sz="1900" b="1" dirty="0" smtClean="0"/>
              <a:t>obsolete (</a:t>
            </a:r>
            <a:r>
              <a:rPr lang="en-GB" sz="1900" dirty="0" smtClean="0"/>
              <a:t>useless) after time. E.g. a balloon or razer blade. </a:t>
            </a:r>
            <a:endParaRPr lang="en-GB" sz="19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4109300"/>
            <a:ext cx="5890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is something that will decay over time. For example paper and card are biodegradable but glass is not. 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69528" y="5485836"/>
            <a:ext cx="5890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is the amount of greenhouse gases that are released by making or using something. All products have a carbon footprint.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349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safety symbols do manufacturers have to display on their products?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If a material is ‘brittle’ what does tha</a:t>
            </a:r>
            <a:r>
              <a:rPr lang="en-GB" sz="2800" dirty="0"/>
              <a:t>t</a:t>
            </a:r>
            <a:r>
              <a:rPr lang="en-GB" sz="2800" dirty="0" smtClean="0"/>
              <a:t> mean?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If a product has good plasticity what does this mean? 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586814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Questions then content…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220"/>
            <a:ext cx="313184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Symbols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00760"/>
              </p:ext>
            </p:extLst>
          </p:nvPr>
        </p:nvGraphicFramePr>
        <p:xfrm>
          <a:off x="251520" y="1340768"/>
          <a:ext cx="864095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4968552"/>
                <a:gridCol w="172819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Symbol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Info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Image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British</a:t>
                      </a:r>
                      <a:r>
                        <a:rPr lang="en-GB" sz="2000" baseline="0" dirty="0" smtClean="0"/>
                        <a:t> Standards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This is also known as the kite mark. It shows</a:t>
                      </a:r>
                      <a:r>
                        <a:rPr lang="en-GB" sz="1800" baseline="0" dirty="0" smtClean="0"/>
                        <a:t> that products have met certain standards.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CE mark </a:t>
                      </a:r>
                      <a:r>
                        <a:rPr lang="en-GB" sz="1600" dirty="0" smtClean="0"/>
                        <a:t>(European standards)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This</a:t>
                      </a:r>
                      <a:r>
                        <a:rPr lang="en-GB" sz="1800" baseline="0" dirty="0" smtClean="0"/>
                        <a:t> is the European standards for safety. Products must have this symbol to be sold in Europe.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Recycling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This is to inform consumers how</a:t>
                      </a:r>
                      <a:r>
                        <a:rPr lang="en-GB" sz="1800" baseline="0" dirty="0" smtClean="0"/>
                        <a:t> to correctly dispose of their product.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Irritant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This means that it will be irritant</a:t>
                      </a:r>
                      <a:r>
                        <a:rPr lang="en-GB" sz="1800" baseline="0" dirty="0" smtClean="0"/>
                        <a:t> to the skin.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Flammable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Will catch fire easily.</a:t>
                      </a:r>
                      <a:r>
                        <a:rPr lang="en-GB" sz="1800" baseline="0" dirty="0" smtClean="0"/>
                        <a:t>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Image result for british standards 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82" y="1874565"/>
            <a:ext cx="694742" cy="74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ritish standards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78" y="2864336"/>
            <a:ext cx="756246" cy="5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cycling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92715"/>
            <a:ext cx="798424" cy="7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rritant sym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37385"/>
            <a:ext cx="694742" cy="8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lammable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63" y="5575039"/>
            <a:ext cx="1000592" cy="87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220"/>
            <a:ext cx="313184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Symbols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12460"/>
              </p:ext>
            </p:extLst>
          </p:nvPr>
        </p:nvGraphicFramePr>
        <p:xfrm>
          <a:off x="251520" y="1340768"/>
          <a:ext cx="864095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4968552"/>
                <a:gridCol w="172819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Symbol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Info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Image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Environmental hazard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Is a danger to the environment so must</a:t>
                      </a:r>
                      <a:r>
                        <a:rPr lang="en-GB" sz="1800" baseline="0" dirty="0" smtClean="0"/>
                        <a:t> be disposed of in a particular way.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Explosive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symbolising that the product will release a tremendous amount of energy in the form of heat, light and expanding pressure within a very short period of time.</a:t>
                      </a:r>
                      <a:endParaRPr lang="en-GB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Harmful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en-GB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symbol is 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warn about hazardous materials, locations, or objects, including electric currents, poisons, and radioactivity.</a:t>
                      </a:r>
                      <a:endParaRPr lang="en-GB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6" name="Picture 12" descr="Image result for environmental hazard 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1683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explosive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154" y="2848372"/>
            <a:ext cx="940286" cy="9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harmful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58" y="4005064"/>
            <a:ext cx="1079190" cy="10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220"/>
            <a:ext cx="5436096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Properties of materials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49529"/>
              </p:ext>
            </p:extLst>
          </p:nvPr>
        </p:nvGraphicFramePr>
        <p:xfrm>
          <a:off x="251520" y="1628800"/>
          <a:ext cx="8640960" cy="342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49"/>
                <a:gridCol w="655991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Property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Meaning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Strength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is the ability to withstand forces without</a:t>
                      </a:r>
                      <a:r>
                        <a:rPr lang="en-GB" baseline="0" dirty="0" smtClean="0"/>
                        <a:t> breaking. </a:t>
                      </a:r>
                      <a:endParaRPr lang="en-GB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Hardness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is the ability to withstand scratching,</a:t>
                      </a:r>
                      <a:r>
                        <a:rPr lang="en-GB" baseline="0" dirty="0" smtClean="0"/>
                        <a:t> rubbing or denting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Plasticity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is</a:t>
                      </a:r>
                      <a:r>
                        <a:rPr lang="en-GB" baseline="0" dirty="0" smtClean="0"/>
                        <a:t> if the material can change shape permanently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Brittleness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means that the material can not withstand much</a:t>
                      </a:r>
                      <a:r>
                        <a:rPr lang="en-GB" baseline="0" dirty="0" smtClean="0"/>
                        <a:t> stretching. Brittle materials are likely to crack or break.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Toughness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is</a:t>
                      </a:r>
                      <a:r>
                        <a:rPr lang="en-GB" baseline="0" dirty="0" smtClean="0"/>
                        <a:t> the opposite of brittle. It can absorb impact without breaking or snapping.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Durability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means</a:t>
                      </a:r>
                      <a:r>
                        <a:rPr lang="en-GB" baseline="0" dirty="0" smtClean="0"/>
                        <a:t> that it can withstand repeated use.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Name three types of card.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type of card would be suitable for a storage box?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type of card would be suitable for a cereal box?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are the different sizes of paper?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are the most common sizes of paper? 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586814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Questions then content…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220"/>
            <a:ext cx="4644008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Paper and card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61491"/>
              </p:ext>
            </p:extLst>
          </p:nvPr>
        </p:nvGraphicFramePr>
        <p:xfrm>
          <a:off x="251520" y="1340768"/>
          <a:ext cx="8640960" cy="477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49"/>
                <a:gridCol w="655991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Paper/card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Info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Cartridge</a:t>
                      </a:r>
                      <a:r>
                        <a:rPr lang="en-GB" sz="2000" baseline="0" dirty="0" smtClean="0"/>
                        <a:t> paper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This is high quality and has a textured surface. Good for sketching,</a:t>
                      </a:r>
                      <a:r>
                        <a:rPr lang="en-GB" sz="1800" baseline="0" dirty="0" smtClean="0"/>
                        <a:t> inks and watercolours.</a:t>
                      </a:r>
                      <a:endParaRPr lang="en-GB" sz="1800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Layout</a:t>
                      </a:r>
                      <a:r>
                        <a:rPr lang="en-GB" sz="2000" baseline="0" dirty="0" smtClean="0"/>
                        <a:t> paper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Strong, thin</a:t>
                      </a:r>
                      <a:r>
                        <a:rPr lang="en-GB" sz="1800" baseline="0" dirty="0" smtClean="0"/>
                        <a:t> and translucent and used for general design work. 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Grid</a:t>
                      </a:r>
                      <a:r>
                        <a:rPr lang="en-GB" sz="2000" baseline="0" dirty="0" smtClean="0"/>
                        <a:t> paper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May have square or isometric pattern</a:t>
                      </a:r>
                      <a:r>
                        <a:rPr lang="en-GB" sz="1800" baseline="0" dirty="0" smtClean="0"/>
                        <a:t> printed on it. 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Tracing</a:t>
                      </a:r>
                      <a:r>
                        <a:rPr lang="en-GB" sz="2000" baseline="0" dirty="0" smtClean="0"/>
                        <a:t> paper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Translucent and used to copy images.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Solid white board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High quality bleached surface, which is ideal for printing.</a:t>
                      </a:r>
                      <a:r>
                        <a:rPr lang="en-GB" sz="1800" baseline="0" dirty="0" smtClean="0"/>
                        <a:t> 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Corrugated board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This is</a:t>
                      </a:r>
                      <a:r>
                        <a:rPr lang="en-GB" sz="1800" baseline="0" dirty="0" smtClean="0"/>
                        <a:t> largely  used in packaging as it has a ‘fluted inner core’ and two outer layers. It is strong. 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Duplex board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This is a</a:t>
                      </a:r>
                      <a:r>
                        <a:rPr lang="en-GB" sz="1800" baseline="0" dirty="0" smtClean="0"/>
                        <a:t> different colour and texture on each side. It often used where only one surface is seen. 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gsm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This stands for</a:t>
                      </a:r>
                      <a:r>
                        <a:rPr lang="en-GB" sz="1800" baseline="0" dirty="0" smtClean="0"/>
                        <a:t> grams per square metre. The gsm is above 200 for card. 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3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is meant by market pull?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Give me two reasons that a product evolves.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Which of the following movements is the odd one out: Art Nouveau, Arts and Crafts, De </a:t>
            </a:r>
            <a:r>
              <a:rPr lang="en-GB" sz="2800" dirty="0" err="1" smtClean="0"/>
              <a:t>Stijl</a:t>
            </a:r>
            <a:r>
              <a:rPr lang="en-GB" sz="2800" dirty="0" smtClean="0"/>
              <a:t>. Explain why.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evolution factors are involved in a phone being redesigned?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586814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Questions then content…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37220"/>
            <a:ext cx="4644008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Paper and card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95021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Paper is available in: A0, A1, A2, A3, A4, A5 and so on. </a:t>
            </a:r>
          </a:p>
          <a:p>
            <a:endParaRPr lang="en-GB" dirty="0" smtClean="0"/>
          </a:p>
          <a:p>
            <a:endParaRPr lang="en-GB" sz="2400" dirty="0" smtClean="0"/>
          </a:p>
          <a:p>
            <a:r>
              <a:rPr lang="en-GB" sz="2400" dirty="0" smtClean="0"/>
              <a:t>Laminating paper/card gives it new properties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Paper and aluminium foil is often used to package food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Paper coated with polythene makes it waterproof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Foam core board = polystyrene being laminated between card.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9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are the different types of timber?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forms does timber come in?  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586814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Questions then content…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220"/>
            <a:ext cx="277180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Timber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8420"/>
              </p:ext>
            </p:extLst>
          </p:nvPr>
        </p:nvGraphicFramePr>
        <p:xfrm>
          <a:off x="251520" y="1340768"/>
          <a:ext cx="864096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49"/>
                <a:gridCol w="655991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Type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Info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Softwoods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Grow in colder climates</a:t>
                      </a:r>
                      <a:r>
                        <a:rPr lang="en-GB" sz="1800" baseline="0" dirty="0" smtClean="0"/>
                        <a:t> and are fast growing. This makes them relatively cheap. The trees have leaves like needles. Some examples are scots pine and Parana pine.</a:t>
                      </a:r>
                      <a:endParaRPr lang="en-GB" sz="1800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Hardwoods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These usually grow in warm climates and are slow growing. They are generally more expensive</a:t>
                      </a:r>
                      <a:r>
                        <a:rPr lang="en-GB" sz="1800" baseline="0" dirty="0" smtClean="0"/>
                        <a:t> because of this.  The trees have broad leaves are usually deciduous. Some examples are oak and teak. They tend to have a tighter grain and are denser than softwoods. 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Manufactured boards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These are made by gluing sheets,</a:t>
                      </a:r>
                      <a:r>
                        <a:rPr lang="en-GB" sz="1800" baseline="0" dirty="0" smtClean="0"/>
                        <a:t> blocks, chips or fibres of woods. Some examples are plywood, block board, clipboard, MDF and hardboard.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2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241176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Timber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95021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Timber is available in different sizes such as in planks and strips. </a:t>
            </a:r>
          </a:p>
          <a:p>
            <a:endParaRPr lang="en-GB" dirty="0" smtClean="0"/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Rough sawn </a:t>
            </a:r>
            <a:r>
              <a:rPr lang="en-GB" sz="2400" dirty="0" smtClean="0"/>
              <a:t>= wood is not smoothed after it’s cut. This makes it cheaper and useful for construction work. </a:t>
            </a:r>
          </a:p>
          <a:p>
            <a:pPr marL="342900" indent="-342900">
              <a:buFontTx/>
              <a:buChar char="-"/>
            </a:pPr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Mouldings</a:t>
            </a:r>
            <a:r>
              <a:rPr lang="en-GB" sz="2400" dirty="0" smtClean="0"/>
              <a:t> = hardwood strips that come in a range of cross-sections. 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Veneers</a:t>
            </a:r>
            <a:r>
              <a:rPr lang="en-GB" sz="2400" dirty="0" smtClean="0"/>
              <a:t> = cuts of wood that are glued to other materials to give them a nicer appearance.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6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2699792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Timber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95021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There are different ways to finish wood: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sz="2800" dirty="0" err="1" smtClean="0"/>
              <a:t>Woodstain</a:t>
            </a:r>
            <a:endParaRPr lang="en-GB" sz="2800" dirty="0" smtClean="0"/>
          </a:p>
          <a:p>
            <a:pPr marL="285750" indent="-285750">
              <a:buFontTx/>
              <a:buChar char="-"/>
            </a:pPr>
            <a:r>
              <a:rPr lang="en-GB" sz="2800" dirty="0" smtClean="0"/>
              <a:t>Oil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Paint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Polyurethane varnish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47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Name a ferrous metal?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forms does metal come in?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coatings can be applied to metals to protect them? 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586814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Questions then content…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220"/>
            <a:ext cx="6156176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Metals – Ferrous metals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43458"/>
              </p:ext>
            </p:extLst>
          </p:nvPr>
        </p:nvGraphicFramePr>
        <p:xfrm>
          <a:off x="251520" y="1844824"/>
          <a:ext cx="8424937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4680520"/>
                <a:gridCol w="25202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Type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Properties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Uses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Cast Iron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Very strong if compressed but brittle and may</a:t>
                      </a:r>
                      <a:r>
                        <a:rPr lang="en-GB" sz="2200" baseline="0" dirty="0" smtClean="0"/>
                        <a:t> crack if dropped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Bench vices, car brake discs.</a:t>
                      </a:r>
                      <a:endParaRPr lang="en-GB" sz="2200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Mild</a:t>
                      </a:r>
                      <a:r>
                        <a:rPr lang="en-GB" sz="2200" baseline="0" dirty="0" smtClean="0"/>
                        <a:t> steel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Quite strong and cheap, but rusts easily. 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Car bodies, screws,</a:t>
                      </a:r>
                      <a:r>
                        <a:rPr lang="en-GB" sz="2200" baseline="0" dirty="0" smtClean="0"/>
                        <a:t> nuts, bolts, nails</a:t>
                      </a:r>
                      <a:endParaRPr lang="en-GB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Stainless steel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Hard, it won’t rust. It is more expensive than mild steel. 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Surgical</a:t>
                      </a:r>
                      <a:r>
                        <a:rPr lang="en-GB" sz="2200" baseline="0" dirty="0" smtClean="0"/>
                        <a:t> equipment, sinks, kettles, cutlery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2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220"/>
            <a:ext cx="6660232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Metals – Non-ferrous metals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84420"/>
              </p:ext>
            </p:extLst>
          </p:nvPr>
        </p:nvGraphicFramePr>
        <p:xfrm>
          <a:off x="179512" y="1772816"/>
          <a:ext cx="864096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540060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Type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Properties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Uses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Aluminium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Lightweight,</a:t>
                      </a:r>
                      <a:r>
                        <a:rPr lang="en-GB" sz="2200" baseline="0" dirty="0" smtClean="0"/>
                        <a:t> resistant to corrosion, expensive, not as strong as steel.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Aeroplane</a:t>
                      </a:r>
                      <a:r>
                        <a:rPr lang="en-GB" sz="2200" baseline="0" dirty="0" smtClean="0"/>
                        <a:t> bodies, cans</a:t>
                      </a:r>
                      <a:endParaRPr lang="en-GB" sz="2200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Copper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Fairly</a:t>
                      </a:r>
                      <a:r>
                        <a:rPr lang="en-GB" sz="2200" baseline="0" dirty="0" smtClean="0"/>
                        <a:t> soft, malleable, ductile, very good electrical conductor. 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Wiring,</a:t>
                      </a:r>
                      <a:r>
                        <a:rPr lang="en-GB" sz="2200" baseline="0" dirty="0" smtClean="0"/>
                        <a:t> pipes, pans</a:t>
                      </a:r>
                      <a:endParaRPr lang="en-GB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Brass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Strong, resists corrosion, malleable, ductile, electrical</a:t>
                      </a:r>
                      <a:r>
                        <a:rPr lang="en-GB" sz="2200" baseline="0" dirty="0" smtClean="0"/>
                        <a:t> conductor. 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Door handles, taps,</a:t>
                      </a:r>
                      <a:r>
                        <a:rPr lang="en-GB" sz="2200" baseline="0" dirty="0" smtClean="0"/>
                        <a:t> locks, electrical parts. 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7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277180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Metals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650280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Metals are available in different shapes and sizes. </a:t>
            </a:r>
          </a:p>
          <a:p>
            <a:endParaRPr lang="en-GB" dirty="0" smtClean="0"/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Sheet</a:t>
            </a:r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Strip</a:t>
            </a:r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Different shaped rods and bars</a:t>
            </a:r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Pipe or tube</a:t>
            </a:r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Angle</a:t>
            </a:r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U-shaped channel</a:t>
            </a:r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I-shaped girder</a:t>
            </a:r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9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37220"/>
            <a:ext cx="277180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Metals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661248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Possible metal coatings = painting, plastic coating, plating and lacquering. 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703017"/>
            <a:ext cx="22639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990099"/>
                </a:solidFill>
              </a:rPr>
              <a:t>Annealing</a:t>
            </a:r>
          </a:p>
          <a:p>
            <a:pPr marL="285750" indent="-285750">
              <a:buFontTx/>
              <a:buChar char="-"/>
            </a:pPr>
            <a:endParaRPr lang="en-GB" sz="2400" b="1" dirty="0" smtClean="0"/>
          </a:p>
          <a:p>
            <a:pPr marL="285750" indent="-285750">
              <a:buFontTx/>
              <a:buChar char="-"/>
            </a:pP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2060"/>
                </a:solidFill>
              </a:rPr>
              <a:t>Hardening</a:t>
            </a:r>
          </a:p>
          <a:p>
            <a:pPr marL="285750" indent="-285750">
              <a:buFontTx/>
              <a:buChar char="-"/>
            </a:pP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9999"/>
                </a:solidFill>
              </a:rPr>
              <a:t>Tempering</a:t>
            </a:r>
          </a:p>
          <a:p>
            <a:pPr marL="285750" indent="-285750">
              <a:buFontTx/>
              <a:buChar char="-"/>
            </a:pPr>
            <a:endParaRPr lang="en-GB" sz="2400" b="1" dirty="0">
              <a:solidFill>
                <a:srgbClr val="009999"/>
              </a:solidFill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95737" y="2703017"/>
            <a:ext cx="6336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990099"/>
                </a:solidFill>
              </a:rPr>
              <a:t>This is where the metal is heated and left to cool slowly. This makes it softer, more ductile and less brittle. 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2060"/>
                </a:solidFill>
              </a:rPr>
              <a:t>This is when you heat and rapidly cool a metal. This makes it harder. 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009999"/>
                </a:solidFill>
              </a:rPr>
              <a:t>This makes the metal tougher and less likely to break.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55679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Metals are extracted from the earth. </a:t>
            </a:r>
          </a:p>
          <a:p>
            <a:pPr marL="285750" indent="-285750">
              <a:buFontTx/>
              <a:buChar char="-"/>
            </a:pPr>
            <a:endParaRPr lang="en-GB" sz="2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Heat treatments: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6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37220"/>
            <a:ext cx="3059832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Evolution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29128"/>
              </p:ext>
            </p:extLst>
          </p:nvPr>
        </p:nvGraphicFramePr>
        <p:xfrm>
          <a:off x="467544" y="2132856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63573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Word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Meaning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Product Evolution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This is when products</a:t>
                      </a:r>
                      <a:r>
                        <a:rPr lang="en-GB" sz="2400" baseline="0" dirty="0" smtClean="0"/>
                        <a:t> are continuously for factors such as improvement, market pull, technology push, political and environmental needs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Market</a:t>
                      </a:r>
                      <a:r>
                        <a:rPr lang="en-GB" sz="2400" baseline="0" dirty="0" smtClean="0"/>
                        <a:t> pull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This is when things are designed</a:t>
                      </a:r>
                      <a:r>
                        <a:rPr lang="en-GB" sz="2400" baseline="0" dirty="0" smtClean="0"/>
                        <a:t> to satisfy the needs and wants of consumers. This is also changes that take place because of changing fashions and social attitudes. 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5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are the two groups of plastic?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plastic would be most commonly used for bottles?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plastic has glass strands within it?  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586814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Questions then content…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7220"/>
            <a:ext cx="277180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560377"/>
              </p:ext>
            </p:extLst>
          </p:nvPr>
        </p:nvGraphicFramePr>
        <p:xfrm>
          <a:off x="467544" y="2276872"/>
          <a:ext cx="8229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141368"/>
              </a:tblGrid>
              <a:tr h="16916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Type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Meaning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Thermoplastics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These are</a:t>
                      </a:r>
                      <a:r>
                        <a:rPr lang="en-GB" sz="2400" baseline="0" dirty="0" smtClean="0"/>
                        <a:t> easily formed, recyclable but do not resist heat very well. 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Thermosetting plastics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These can</a:t>
                      </a:r>
                      <a:r>
                        <a:rPr lang="en-GB" sz="2400" baseline="0" dirty="0" smtClean="0"/>
                        <a:t> resist heat and fire. They undergo a chemical change when heated to become hard and rigid. 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11560" y="260648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Plastics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220"/>
            <a:ext cx="4067944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Thermoplastics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71525"/>
              </p:ext>
            </p:extLst>
          </p:nvPr>
        </p:nvGraphicFramePr>
        <p:xfrm>
          <a:off x="251520" y="1340768"/>
          <a:ext cx="864096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49"/>
                <a:gridCol w="655991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Plastic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Properties</a:t>
                      </a:r>
                      <a:r>
                        <a:rPr lang="en-GB" sz="2400" baseline="0" dirty="0" smtClean="0"/>
                        <a:t> and uses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Acetate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Hard, transparent and flexible. </a:t>
                      </a:r>
                      <a:endParaRPr lang="en-GB" sz="1800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Acrylic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Hard and shiny. Resists</a:t>
                      </a:r>
                      <a:r>
                        <a:rPr lang="en-GB" sz="1800" baseline="0" dirty="0" smtClean="0"/>
                        <a:t> weather well. Can be used to make motorcycle helmet visors, baths, signs. 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Low density polyethylene (LDPE)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Soft and flexible. Used for packaging, carrier bags, washing up liquid bottles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High density polyethylene (HDPE)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Stiff</a:t>
                      </a:r>
                      <a:r>
                        <a:rPr lang="en-GB" sz="1800" baseline="0" dirty="0" smtClean="0"/>
                        <a:t> and strong but lightweight. Used for things like washing up bowls, baskets, folding chairs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PET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Light, strong and tough. Used to make see</a:t>
                      </a:r>
                      <a:r>
                        <a:rPr lang="en-GB" sz="1800" baseline="0" dirty="0" smtClean="0"/>
                        <a:t> through drink bottles. 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High impact polystyrene (HIPS)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Rigid</a:t>
                      </a:r>
                      <a:r>
                        <a:rPr lang="en-GB" sz="1800" baseline="0" dirty="0" smtClean="0"/>
                        <a:t> and fairly cheap. Used for vacuum forming.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7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220"/>
            <a:ext cx="565212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Thermosetting plastics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08133"/>
              </p:ext>
            </p:extLst>
          </p:nvPr>
        </p:nvGraphicFramePr>
        <p:xfrm>
          <a:off x="251520" y="1844824"/>
          <a:ext cx="864096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49"/>
                <a:gridCol w="655991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Plastic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Properties</a:t>
                      </a:r>
                      <a:r>
                        <a:rPr lang="en-GB" sz="2400" baseline="0" dirty="0" smtClean="0"/>
                        <a:t> and uses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Epoxy resin (ER)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Rigid,</a:t>
                      </a:r>
                      <a:r>
                        <a:rPr lang="en-GB" sz="1800" baseline="0" dirty="0" smtClean="0"/>
                        <a:t> durable and corrosion resistant. Used for circuit boards and wind turbine rotor blades. </a:t>
                      </a:r>
                      <a:endParaRPr lang="en-GB" sz="1800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Urea</a:t>
                      </a:r>
                      <a:r>
                        <a:rPr lang="en-GB" sz="1800" baseline="0" dirty="0" smtClean="0"/>
                        <a:t> Formaldehyde (UF)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Hard, brittle and</a:t>
                      </a:r>
                      <a:r>
                        <a:rPr lang="en-GB" sz="1800" baseline="0" dirty="0" smtClean="0"/>
                        <a:t> a good electrical insulator. Used for things like plug sockets and cupboard handles.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Melamine Formaldehyde (MF)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Strong and scratch proof.</a:t>
                      </a:r>
                      <a:r>
                        <a:rPr lang="en-GB" sz="1800" baseline="0" dirty="0" smtClean="0"/>
                        <a:t> Used to laminate chipboard and for plates and bowls. 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Glass reinforced plastic (GRP)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This</a:t>
                      </a:r>
                      <a:r>
                        <a:rPr lang="en-GB" sz="1800" baseline="0" dirty="0" smtClean="0"/>
                        <a:t> is a thermosetting plastic that is mixed with glass strands to make it really strong. Used for racing car bodies an light aeroplanes. 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5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7220"/>
            <a:ext cx="277180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Plastics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556792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Plastics are mostly made from oil. </a:t>
            </a:r>
          </a:p>
          <a:p>
            <a:pPr marL="285750" indent="-285750">
              <a:buFontTx/>
              <a:buChar char="-"/>
            </a:pPr>
            <a:endParaRPr lang="en-GB" sz="2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Shapes and sizes = films, rolls, foam, sheets, rods, tubes and granules.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5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different types of fixings are there?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Give some examples of standard components.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Why might a designer or manufacturer buy in some standard components?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586814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Questions then content…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4860032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4032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Fixings and bindings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043" y="1772816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Double sided sticky pads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Ratchet rivets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Snap rivets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Velcro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Press stud fastenings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Magnets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Hooks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Staples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Spiral binding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8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5148064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Standard components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043" y="1772816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Standard components are pre-manufactured parts</a:t>
            </a:r>
          </a:p>
          <a:p>
            <a:pPr marL="1200150" lvl="2" indent="-285750">
              <a:buFontTx/>
              <a:buChar char="-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Mass produced – so available at a lower cost</a:t>
            </a:r>
          </a:p>
          <a:p>
            <a:pPr marL="1200150" lvl="2" indent="-285750">
              <a:buFontTx/>
              <a:buChar char="-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Saves time and makes manufacture more efficient</a:t>
            </a:r>
          </a:p>
          <a:p>
            <a:pPr marL="1200150" lvl="2" indent="-285750">
              <a:buFontTx/>
              <a:buChar char="-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Saves money as specialist equipment and additional material isn’t needed. </a:t>
            </a:r>
          </a:p>
          <a:p>
            <a:endParaRPr lang="en-GB" dirty="0" smtClean="0"/>
          </a:p>
          <a:p>
            <a:r>
              <a:rPr lang="en-GB" sz="2400" b="1" dirty="0" smtClean="0">
                <a:solidFill>
                  <a:srgbClr val="C00000"/>
                </a:solidFill>
              </a:rPr>
              <a:t>Examples: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Screws and bolts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Rivets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Knock down fittings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17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Name a smart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Name a new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smart or new material would be suitable for a baby spoon?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smart or new material is commonly used in jewellery?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586814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Questions then content…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6300192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New and smart materials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043" y="1772816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smtClean="0"/>
              <a:t>New and smart materials differ: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3200" b="1" dirty="0" smtClean="0">
                <a:solidFill>
                  <a:srgbClr val="C00000"/>
                </a:solidFill>
              </a:rPr>
              <a:t>New</a:t>
            </a:r>
            <a:r>
              <a:rPr lang="en-GB" sz="3200" dirty="0" smtClean="0"/>
              <a:t> </a:t>
            </a:r>
            <a:r>
              <a:rPr lang="en-GB" sz="2400" dirty="0" smtClean="0"/>
              <a:t>= This is a material that has been developed with different and useful properties.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3200" b="1" dirty="0" smtClean="0">
                <a:solidFill>
                  <a:srgbClr val="CC0099"/>
                </a:solidFill>
              </a:rPr>
              <a:t>Smart</a:t>
            </a:r>
            <a:r>
              <a:rPr lang="en-GB" sz="3200" dirty="0" smtClean="0">
                <a:solidFill>
                  <a:srgbClr val="CC0099"/>
                </a:solidFill>
              </a:rPr>
              <a:t> </a:t>
            </a:r>
            <a:r>
              <a:rPr lang="en-GB" sz="2400" dirty="0" smtClean="0"/>
              <a:t>= This is a material that changes its properties when their environment changes.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62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220"/>
            <a:ext cx="4644008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Design movements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27218"/>
              </p:ext>
            </p:extLst>
          </p:nvPr>
        </p:nvGraphicFramePr>
        <p:xfrm>
          <a:off x="251520" y="1340768"/>
          <a:ext cx="8640959" cy="510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993662"/>
                <a:gridCol w="206312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Movement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Info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Image</a:t>
                      </a:r>
                      <a:endParaRPr lang="en-GB" sz="2400" dirty="0"/>
                    </a:p>
                  </a:txBody>
                  <a:tcPr/>
                </a:tc>
              </a:tr>
              <a:tr h="83894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Arts and crafts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50" dirty="0" smtClean="0"/>
                        <a:t>Founded</a:t>
                      </a:r>
                      <a:r>
                        <a:rPr lang="en-GB" sz="1750" baseline="0" dirty="0" smtClean="0"/>
                        <a:t> by William Morris. Often the designs are based on nature. Products are usually made by hand. </a:t>
                      </a:r>
                      <a:endParaRPr lang="en-GB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Art</a:t>
                      </a:r>
                      <a:r>
                        <a:rPr lang="en-GB" sz="1800" baseline="0" dirty="0" smtClean="0"/>
                        <a:t> Nouveau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50" dirty="0" smtClean="0"/>
                        <a:t>Flowing</a:t>
                      </a:r>
                      <a:r>
                        <a:rPr lang="en-GB" sz="1750" baseline="0" dirty="0" smtClean="0"/>
                        <a:t> and curvy. They often use floral or insect motifs. </a:t>
                      </a:r>
                      <a:endParaRPr lang="en-GB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Art Deco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50" dirty="0" smtClean="0"/>
                        <a:t>Inspired</a:t>
                      </a:r>
                      <a:r>
                        <a:rPr lang="en-GB" sz="1750" baseline="0" dirty="0" smtClean="0"/>
                        <a:t> by African and Egyptian art. It involves bold colours, geometric, zigzag and stepped shapes. </a:t>
                      </a:r>
                      <a:endParaRPr lang="en-GB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Bauhaus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50" dirty="0" smtClean="0"/>
                        <a:t>In Germany. Form follows function.</a:t>
                      </a:r>
                      <a:r>
                        <a:rPr lang="en-GB" sz="1750" baseline="0" dirty="0" smtClean="0"/>
                        <a:t> Products thought to be designed with the function first before form. </a:t>
                      </a:r>
                      <a:endParaRPr lang="en-GB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 </a:t>
                      </a:r>
                      <a:r>
                        <a:rPr lang="en-GB" sz="1800" dirty="0" err="1" smtClean="0"/>
                        <a:t>Stijl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50" dirty="0" smtClean="0"/>
                        <a:t>This is a Dutch movement.</a:t>
                      </a:r>
                      <a:r>
                        <a:rPr lang="en-GB" sz="1750" baseline="0" dirty="0" smtClean="0"/>
                        <a:t> The designs are basic and use primary colours and simple shapes. </a:t>
                      </a:r>
                      <a:endParaRPr lang="en-GB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Postmodernist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50" dirty="0" smtClean="0"/>
                        <a:t>Rejects</a:t>
                      </a:r>
                      <a:r>
                        <a:rPr lang="en-GB" sz="1750" baseline="0" dirty="0" smtClean="0"/>
                        <a:t> the ‘form follows function’ idea. They thought style should be the starting point. The Memphis movement and kitsch were also at the same time. </a:t>
                      </a:r>
                      <a:endParaRPr lang="en-GB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862012"/>
            <a:ext cx="838758" cy="702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281" y="2608130"/>
            <a:ext cx="446077" cy="709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491" y="2622281"/>
            <a:ext cx="755173" cy="69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177" y="3430219"/>
            <a:ext cx="782191" cy="502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608" y="3430219"/>
            <a:ext cx="609848" cy="484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264" y="4006647"/>
            <a:ext cx="1017999" cy="502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0508" y="4000548"/>
            <a:ext cx="678971" cy="5085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7579513" y="4496634"/>
            <a:ext cx="605373" cy="859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9264" y="5343905"/>
            <a:ext cx="935710" cy="1001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491" y="5511855"/>
            <a:ext cx="921370" cy="6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7220"/>
            <a:ext cx="401422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234" y="4196533"/>
            <a:ext cx="8353222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23528" y="2852936"/>
            <a:ext cx="8352928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New materials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80" y="1772816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GB" sz="2400" dirty="0"/>
          </a:p>
          <a:p>
            <a:r>
              <a:rPr lang="en-GB" sz="3200" b="1" dirty="0" smtClean="0">
                <a:solidFill>
                  <a:srgbClr val="C00000"/>
                </a:solidFill>
              </a:rPr>
              <a:t>New material examples:</a:t>
            </a:r>
          </a:p>
          <a:p>
            <a:endParaRPr lang="en-GB" sz="3200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dirty="0" smtClean="0"/>
              <a:t>Corn-starch polymers</a:t>
            </a:r>
          </a:p>
          <a:p>
            <a:pPr marL="285750" indent="-285750">
              <a:buFontTx/>
              <a:buChar char="-"/>
            </a:pPr>
            <a:endParaRPr lang="en-GB" sz="2400" dirty="0" smtClean="0"/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 smtClean="0"/>
              <a:t>Precious metal clay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4220" y="2989401"/>
            <a:ext cx="4427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These are made from maize (sweetcorn) and are renewable. They are </a:t>
            </a:r>
            <a:r>
              <a:rPr lang="en-GB" sz="2000" b="1" dirty="0" smtClean="0"/>
              <a:t>biodegradable </a:t>
            </a:r>
            <a:r>
              <a:rPr lang="en-GB" sz="2000" dirty="0" smtClean="0"/>
              <a:t>so more </a:t>
            </a:r>
            <a:r>
              <a:rPr lang="en-GB" sz="2000" b="1" dirty="0" smtClean="0"/>
              <a:t>sustainable. 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03948" y="4300769"/>
            <a:ext cx="4427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is a material that contains particles of metal. It is often used to make jewellery.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429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7220"/>
            <a:ext cx="4283968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234" y="4196533"/>
            <a:ext cx="8353222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23528" y="2852936"/>
            <a:ext cx="8352928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Smart materials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80" y="1772816"/>
            <a:ext cx="48971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GB" sz="2400" dirty="0"/>
          </a:p>
          <a:p>
            <a:r>
              <a:rPr lang="en-GB" sz="3200" b="1" dirty="0" smtClean="0">
                <a:solidFill>
                  <a:srgbClr val="C00000"/>
                </a:solidFill>
              </a:rPr>
              <a:t>Smart material examples:</a:t>
            </a:r>
          </a:p>
          <a:p>
            <a:endParaRPr lang="en-GB" sz="3200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dirty="0" err="1" smtClean="0"/>
              <a:t>Thermochromic</a:t>
            </a:r>
            <a:r>
              <a:rPr lang="en-GB" sz="2400" dirty="0" smtClean="0"/>
              <a:t>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materials</a:t>
            </a:r>
          </a:p>
          <a:p>
            <a:pPr marL="285750" indent="-285750">
              <a:buFontTx/>
              <a:buChar char="-"/>
            </a:pPr>
            <a:endParaRPr lang="en-GB" sz="2400" dirty="0" smtClean="0"/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 smtClean="0"/>
              <a:t>Shape memory alloys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2989401"/>
            <a:ext cx="466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They change </a:t>
            </a:r>
            <a:r>
              <a:rPr lang="en-GB" sz="2000" b="1" dirty="0" smtClean="0"/>
              <a:t>colour </a:t>
            </a:r>
            <a:r>
              <a:rPr lang="en-GB" sz="2000" dirty="0" smtClean="0"/>
              <a:t>with </a:t>
            </a:r>
            <a:r>
              <a:rPr lang="en-GB" sz="2000" b="1" dirty="0" smtClean="0"/>
              <a:t>heat. </a:t>
            </a:r>
            <a:r>
              <a:rPr lang="en-GB" sz="2000" dirty="0" smtClean="0"/>
              <a:t>Good for warning when something is too hot. 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4300769"/>
            <a:ext cx="4751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These can easily be shaped when cool but return to a ‘remembered’ shape when heated above a certain temperature.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22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277180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Tools: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76978"/>
              </p:ext>
            </p:extLst>
          </p:nvPr>
        </p:nvGraphicFramePr>
        <p:xfrm>
          <a:off x="251520" y="1340768"/>
          <a:ext cx="8352927" cy="544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4968552"/>
                <a:gridCol w="187220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Tool name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Use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Image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Panel saw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</a:t>
                      </a:r>
                      <a:r>
                        <a:rPr lang="en-GB" sz="1800" baseline="0" dirty="0" smtClean="0"/>
                        <a:t> wood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Coping saw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 wood or</a:t>
                      </a:r>
                      <a:r>
                        <a:rPr lang="en-GB" sz="1800" baseline="0" dirty="0" smtClean="0"/>
                        <a:t> plastic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Hacksaw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 cutting metal and plastic</a:t>
                      </a:r>
                    </a:p>
                    <a:p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Tenon saw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 wood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Circular</a:t>
                      </a:r>
                      <a:r>
                        <a:rPr lang="en-GB" sz="1800" baseline="0" dirty="0" smtClean="0"/>
                        <a:t> saw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To cut woods</a:t>
                      </a:r>
                      <a:r>
                        <a:rPr lang="en-GB" sz="1800" baseline="0" dirty="0" smtClean="0"/>
                        <a:t> and boards like plywood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Band saw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Come in different</a:t>
                      </a:r>
                      <a:r>
                        <a:rPr lang="en-GB" sz="1800" baseline="0" dirty="0" smtClean="0"/>
                        <a:t> widths and can make straight or curved cuts. Used to cut plastics and softer metals.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Jig saw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Interchangeable blades</a:t>
                      </a:r>
                      <a:r>
                        <a:rPr lang="en-GB" sz="1800" baseline="0" dirty="0" smtClean="0"/>
                        <a:t> and variable speeds. You can make straight or curved cuts in all materials.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Image result for panel s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51" y="1844824"/>
            <a:ext cx="1032049" cy="5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ping s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83768"/>
            <a:ext cx="1116204" cy="5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ack sa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4" b="30071"/>
          <a:stretch/>
        </p:blipFill>
        <p:spPr bwMode="auto">
          <a:xfrm>
            <a:off x="6943581" y="3085227"/>
            <a:ext cx="1444843" cy="5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tenon sa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/>
          <a:stretch/>
        </p:blipFill>
        <p:spPr bwMode="auto">
          <a:xfrm>
            <a:off x="7015589" y="3717032"/>
            <a:ext cx="1300827" cy="58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ircular sa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17" y="4405917"/>
            <a:ext cx="751275" cy="7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band sa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16" y="5229200"/>
            <a:ext cx="607259" cy="6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jig sa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84" y="6025669"/>
            <a:ext cx="643691" cy="6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277180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Tools: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10035"/>
              </p:ext>
            </p:extLst>
          </p:nvPr>
        </p:nvGraphicFramePr>
        <p:xfrm>
          <a:off x="251520" y="1340768"/>
          <a:ext cx="864096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330"/>
                <a:gridCol w="5497438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Tool name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Use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Image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Counter sink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Widens</a:t>
                      </a:r>
                      <a:r>
                        <a:rPr lang="en-GB" sz="1800" baseline="0" dirty="0" smtClean="0"/>
                        <a:t> the opening to an existing hole. This allows screw threads to sit flush on the surface.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Wood</a:t>
                      </a:r>
                      <a:r>
                        <a:rPr lang="en-GB" sz="1800" baseline="0" dirty="0" smtClean="0"/>
                        <a:t> chisels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This</a:t>
                      </a:r>
                      <a:r>
                        <a:rPr lang="en-GB" sz="1800" baseline="0" dirty="0" smtClean="0"/>
                        <a:t> is for making different shapes. Used for some joint creation. Used with a mallet.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Bench</a:t>
                      </a:r>
                      <a:r>
                        <a:rPr lang="en-GB" sz="1800" baseline="0" dirty="0" smtClean="0"/>
                        <a:t> planes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For taking off think layers of a material.</a:t>
                      </a:r>
                      <a:r>
                        <a:rPr lang="en-GB" sz="1800" baseline="0" dirty="0" smtClean="0"/>
                        <a:t> Used to shape wood.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Files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Hundreds</a:t>
                      </a:r>
                      <a:r>
                        <a:rPr lang="en-GB" sz="1800" baseline="0" dirty="0" smtClean="0"/>
                        <a:t> of small teeth to cut away at a material. Available in different shapes. Usually used on metals and plastics. Rasps are used for wood.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Milling machine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Used to</a:t>
                      </a:r>
                      <a:r>
                        <a:rPr lang="en-GB" sz="1800" baseline="0" dirty="0" smtClean="0"/>
                        <a:t> remove one thin layer of material at a time. Produce an accurate finish.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Bench</a:t>
                      </a:r>
                      <a:r>
                        <a:rPr lang="en-GB" sz="1800" baseline="0" dirty="0" smtClean="0"/>
                        <a:t> grinder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Contains</a:t>
                      </a:r>
                      <a:r>
                        <a:rPr lang="en-GB" sz="1800" baseline="0" dirty="0" smtClean="0"/>
                        <a:t> abrasive wheels of different grades. Used to remove metal for shaping and finishing.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Lathe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Used to cut</a:t>
                      </a:r>
                      <a:r>
                        <a:rPr lang="en-GB" sz="1800" baseline="0" dirty="0" smtClean="0"/>
                        <a:t> and shape materials, to produce rounded objects. E.g. chair legs.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Image result for counter s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44824"/>
            <a:ext cx="888033" cy="5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wood chis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56" y="2420888"/>
            <a:ext cx="864096" cy="67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ench pla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09668"/>
            <a:ext cx="610875" cy="6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metal fi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41" y="3720543"/>
            <a:ext cx="938420" cy="9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milling mach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32" y="4658963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bench grin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01" y="5282001"/>
            <a:ext cx="823860" cy="6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lath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19" y="5933002"/>
            <a:ext cx="1379423" cy="6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337220"/>
            <a:ext cx="5580113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Casting and moulding: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t="54000" r="27754" b="10750"/>
          <a:stretch/>
        </p:blipFill>
        <p:spPr bwMode="auto">
          <a:xfrm>
            <a:off x="1088761" y="1357572"/>
            <a:ext cx="342114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9" t="42067" r="39188" b="26683"/>
          <a:stretch/>
        </p:blipFill>
        <p:spPr bwMode="auto">
          <a:xfrm>
            <a:off x="1186581" y="3178668"/>
            <a:ext cx="3225503" cy="19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entagon 9"/>
          <p:cNvSpPr/>
          <p:nvPr/>
        </p:nvSpPr>
        <p:spPr>
          <a:xfrm flipH="1">
            <a:off x="4565002" y="3501008"/>
            <a:ext cx="3494973" cy="100811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Blow Moulding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4539959" y="1844824"/>
            <a:ext cx="3494973" cy="100811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Injection Moulding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t="54750" r="53641" b="12750"/>
          <a:stretch/>
        </p:blipFill>
        <p:spPr bwMode="auto">
          <a:xfrm>
            <a:off x="1796993" y="5262971"/>
            <a:ext cx="2004682" cy="138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entagon 12"/>
          <p:cNvSpPr/>
          <p:nvPr/>
        </p:nvSpPr>
        <p:spPr>
          <a:xfrm flipH="1">
            <a:off x="4565002" y="5194383"/>
            <a:ext cx="3494973" cy="100811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Vacuum Forming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301863"/>
            <a:ext cx="2741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Please refer to other PP for more info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74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27766" y="5647379"/>
            <a:ext cx="8353222" cy="1103285"/>
          </a:xfrm>
          <a:prstGeom prst="rect">
            <a:avLst/>
          </a:prstGeom>
          <a:solidFill>
            <a:srgbClr val="F9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337220"/>
            <a:ext cx="5220072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Scale of production: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043" y="177281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smtClean="0"/>
              <a:t>See other PP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327766" y="4527481"/>
            <a:ext cx="8353222" cy="1044195"/>
          </a:xfrm>
          <a:prstGeom prst="rect">
            <a:avLst/>
          </a:prstGeom>
          <a:solidFill>
            <a:srgbClr val="F9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7766" y="3399895"/>
            <a:ext cx="8353222" cy="1033165"/>
          </a:xfrm>
          <a:prstGeom prst="rect">
            <a:avLst/>
          </a:prstGeom>
          <a:solidFill>
            <a:srgbClr val="F9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7766" y="2328902"/>
            <a:ext cx="8353222" cy="976572"/>
          </a:xfrm>
          <a:prstGeom prst="rect">
            <a:avLst/>
          </a:prstGeom>
          <a:solidFill>
            <a:srgbClr val="F9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8060" y="1268760"/>
            <a:ext cx="8352928" cy="965721"/>
          </a:xfrm>
          <a:prstGeom prst="rect">
            <a:avLst/>
          </a:prstGeom>
          <a:solidFill>
            <a:srgbClr val="F9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6979" y="1340768"/>
            <a:ext cx="216080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One off production:</a:t>
            </a:r>
          </a:p>
          <a:p>
            <a:endParaRPr lang="en-GB" sz="400" dirty="0" smtClean="0"/>
          </a:p>
          <a:p>
            <a:endParaRPr lang="en-GB" sz="1400" dirty="0" smtClean="0"/>
          </a:p>
          <a:p>
            <a:r>
              <a:rPr lang="en-GB" sz="2400" dirty="0" smtClean="0"/>
              <a:t>Batch production:</a:t>
            </a:r>
          </a:p>
          <a:p>
            <a:endParaRPr lang="en-GB" sz="2400" dirty="0"/>
          </a:p>
          <a:p>
            <a:r>
              <a:rPr lang="en-GB" sz="2400" dirty="0" smtClean="0"/>
              <a:t>Mass production</a:t>
            </a:r>
          </a:p>
          <a:p>
            <a:endParaRPr lang="en-GB" sz="3200" dirty="0" smtClean="0"/>
          </a:p>
          <a:p>
            <a:r>
              <a:rPr lang="en-GB" sz="2400" dirty="0" smtClean="0"/>
              <a:t>Continuous flow production</a:t>
            </a:r>
          </a:p>
          <a:p>
            <a:endParaRPr lang="en-GB" sz="2400" dirty="0"/>
          </a:p>
          <a:p>
            <a:r>
              <a:rPr lang="en-GB" sz="2400" dirty="0" smtClean="0"/>
              <a:t>Just in time 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7598" y="1496978"/>
            <a:ext cx="3812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Neucha" pitchFamily="50" charset="0"/>
              </a:rPr>
              <a:t>This is </a:t>
            </a:r>
            <a:r>
              <a:rPr lang="en-GB" sz="2000" dirty="0">
                <a:latin typeface="Neucha" pitchFamily="50" charset="0"/>
              </a:rPr>
              <a:t>when only one product is made at a 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7226" y="2505324"/>
            <a:ext cx="380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Neucha" pitchFamily="50" charset="0"/>
              </a:rPr>
              <a:t>This is when </a:t>
            </a:r>
            <a:r>
              <a:rPr lang="en-GB" sz="2000" dirty="0">
                <a:latin typeface="Neucha" pitchFamily="50" charset="0"/>
              </a:rPr>
              <a:t>a small quantity of identical products are made together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9422" y="3449731"/>
            <a:ext cx="43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Neucha" pitchFamily="50" charset="0"/>
              </a:rPr>
              <a:t>This is </a:t>
            </a:r>
            <a:r>
              <a:rPr lang="en-GB" sz="2000" dirty="0">
                <a:latin typeface="Neucha" pitchFamily="50" charset="0"/>
              </a:rPr>
              <a:t>when </a:t>
            </a:r>
            <a:r>
              <a:rPr lang="en-GB" sz="2000" dirty="0" smtClean="0">
                <a:latin typeface="Neucha" pitchFamily="50" charset="0"/>
              </a:rPr>
              <a:t>hundreds/thousands/millions </a:t>
            </a:r>
            <a:r>
              <a:rPr lang="en-GB" sz="2000" dirty="0">
                <a:latin typeface="Neucha" pitchFamily="50" charset="0"/>
              </a:rPr>
              <a:t>of identical products are made.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6393" y="4509120"/>
            <a:ext cx="5890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Neucha" pitchFamily="50" charset="0"/>
              </a:rPr>
              <a:t>This is </a:t>
            </a:r>
            <a:r>
              <a:rPr lang="en-GB" sz="2000" dirty="0">
                <a:latin typeface="Neucha" pitchFamily="50" charset="0"/>
              </a:rPr>
              <a:t>when many thousands of identical products are made. </a:t>
            </a:r>
          </a:p>
          <a:p>
            <a:r>
              <a:rPr lang="en-GB" sz="2000" dirty="0" smtClean="0">
                <a:latin typeface="Neucha" pitchFamily="50" charset="0"/>
              </a:rPr>
              <a:t>The </a:t>
            </a:r>
            <a:r>
              <a:rPr lang="en-GB" sz="2000" dirty="0">
                <a:latin typeface="Neucha" pitchFamily="50" charset="0"/>
              </a:rPr>
              <a:t>production line is kept running 24 hours a day, seven days a week.</a:t>
            </a:r>
          </a:p>
        </p:txBody>
      </p:sp>
      <p:pic>
        <p:nvPicPr>
          <p:cNvPr id="17" name="Picture 2" descr="http://dancenet.s3.amazonaws.com/images/i818/165624.982dance_dress_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37296"/>
            <a:ext cx="81651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uploads.neatorama.com/wp-content/uploads/2010/09/giger-mcqueen1-500x3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r="50000" b="7340"/>
          <a:stretch/>
        </p:blipFill>
        <p:spPr bwMode="auto">
          <a:xfrm>
            <a:off x="7597948" y="1337297"/>
            <a:ext cx="862484" cy="8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furniturenation.co.uk/oak-furniture/oak-furniture-images/oak-furniture-oak-coffee-tables-oak-coffee-table-24-2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9" y="2401607"/>
            <a:ext cx="963626" cy="8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www.gembapantarei.com/lean%20batch%20production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8"/>
          <a:stretch/>
        </p:blipFill>
        <p:spPr bwMode="auto">
          <a:xfrm>
            <a:off x="7732200" y="2374049"/>
            <a:ext cx="728232" cy="8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asianmalerevolutions.com/files/consumerism---mass-production-coca-col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449732"/>
            <a:ext cx="1080120" cy="87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66887" y="5661248"/>
            <a:ext cx="5890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Neucha" pitchFamily="50" charset="0"/>
              </a:rPr>
              <a:t>This is when the manufacturer only orders what they need so they are only producing the necessary amounts of a product; this reduces wastage. </a:t>
            </a:r>
            <a:endParaRPr lang="en-GB" sz="2000" dirty="0">
              <a:latin typeface="Neuch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4948" y="2636912"/>
            <a:ext cx="8353222" cy="1224136"/>
          </a:xfrm>
          <a:prstGeom prst="rect">
            <a:avLst/>
          </a:prstGeom>
          <a:solidFill>
            <a:srgbClr val="FAF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337220"/>
            <a:ext cx="6444208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Consistency of production: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043" y="134284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smtClean="0"/>
              <a:t>Manufacturers want their products to be consistent. They use things like jigs, templates and moulds to help to speed up the process. 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395242" y="5327697"/>
            <a:ext cx="8353222" cy="1224136"/>
          </a:xfrm>
          <a:prstGeom prst="rect">
            <a:avLst/>
          </a:prstGeom>
          <a:solidFill>
            <a:srgbClr val="FAF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4948" y="3959545"/>
            <a:ext cx="8353222" cy="1224136"/>
          </a:xfrm>
          <a:prstGeom prst="rect">
            <a:avLst/>
          </a:prstGeom>
          <a:solidFill>
            <a:srgbClr val="FAF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4162" y="2819001"/>
            <a:ext cx="4897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Jigs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1200" dirty="0" smtClean="0"/>
          </a:p>
          <a:p>
            <a:r>
              <a:rPr lang="en-GB" sz="2400" dirty="0" smtClean="0"/>
              <a:t>Templates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Moulds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5818" y="2741149"/>
            <a:ext cx="5890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These help to manufacture repetitive components. It makes sure that the workpiece is positioned in the correct place. 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2958" y="4043981"/>
            <a:ext cx="5890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These are used to make repetitive shapes. They are easy to make and easy to use. </a:t>
            </a:r>
            <a:endParaRPr lang="en-GB" sz="1900" dirty="0"/>
          </a:p>
        </p:txBody>
      </p:sp>
      <p:sp>
        <p:nvSpPr>
          <p:cNvPr id="13" name="TextBox 12"/>
          <p:cNvSpPr txBox="1"/>
          <p:nvPr/>
        </p:nvSpPr>
        <p:spPr>
          <a:xfrm>
            <a:off x="2622958" y="5431933"/>
            <a:ext cx="5890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These are used to make 3D shapes. They are more commonly used in plastic forming such as vacuum forming, compression moulding and blow moulding.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017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3563888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CAD CAM: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043" y="1772816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C0099"/>
                </a:solidFill>
              </a:rPr>
              <a:t>CAD = Computer Aided Design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This involves designing products on the computer, rather than using pencil and paper. 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Programs include: Adobe Illustrator, </a:t>
            </a:r>
            <a:r>
              <a:rPr lang="en-GB" sz="2400" dirty="0" err="1" smtClean="0"/>
              <a:t>Techsoft</a:t>
            </a:r>
            <a:r>
              <a:rPr lang="en-GB" sz="2400" dirty="0" smtClean="0"/>
              <a:t> 2D Design, </a:t>
            </a:r>
            <a:r>
              <a:rPr lang="en-GB" sz="2400" dirty="0" err="1" smtClean="0"/>
              <a:t>Solidworks</a:t>
            </a:r>
            <a:r>
              <a:rPr lang="en-GB" sz="2400" dirty="0" smtClean="0"/>
              <a:t>. </a:t>
            </a: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 smtClean="0"/>
          </a:p>
          <a:p>
            <a:r>
              <a:rPr lang="en-GB" sz="2400" b="1" dirty="0" smtClean="0">
                <a:solidFill>
                  <a:srgbClr val="CC0099"/>
                </a:solidFill>
              </a:rPr>
              <a:t>CAM = Computer Aided Manufacture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This is the process of making products with the help of computers. 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Examples of CAM machines are CNC routers, laser cutters, laser printers.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84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How could a smoke alarm be designed so that it is suitable for deaf people?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Give me a way that a menu could be redesigned for a visually impaired person.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is anthropometrics? Give an example of anthropometric data. 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586814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Questions then content…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7220"/>
            <a:ext cx="4644008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Human factors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913" y="1507628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Designing with disabilities in mind: </a:t>
            </a:r>
            <a:endParaRPr lang="en-GB" dirty="0"/>
          </a:p>
          <a:p>
            <a:r>
              <a:rPr lang="en-GB" dirty="0" smtClean="0"/>
              <a:t>Braille = to enable blind people to be able to read the information</a:t>
            </a:r>
          </a:p>
          <a:p>
            <a:r>
              <a:rPr lang="en-GB" dirty="0" smtClean="0"/>
              <a:t>Instructions are often given in picture format so that people with reading difficulties can access the information</a:t>
            </a:r>
          </a:p>
          <a:p>
            <a:endParaRPr lang="en-GB" dirty="0"/>
          </a:p>
          <a:p>
            <a:r>
              <a:rPr lang="en-GB" b="1" dirty="0" smtClean="0"/>
              <a:t>Designing with culture and religious values: </a:t>
            </a:r>
          </a:p>
          <a:p>
            <a:r>
              <a:rPr lang="en-GB" dirty="0" smtClean="0"/>
              <a:t>Dietary needs = some people can not eat certain foods based on their culture</a:t>
            </a:r>
          </a:p>
          <a:p>
            <a:r>
              <a:rPr lang="en-GB" dirty="0" smtClean="0"/>
              <a:t>Customs and celebrations = some people celebrate different things</a:t>
            </a:r>
          </a:p>
          <a:p>
            <a:r>
              <a:rPr lang="en-GB" dirty="0" smtClean="0"/>
              <a:t>Colours = some cultures think of particular colours in very different ways.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51341"/>
              </p:ext>
            </p:extLst>
          </p:nvPr>
        </p:nvGraphicFramePr>
        <p:xfrm>
          <a:off x="503327" y="4413649"/>
          <a:ext cx="8229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41"/>
                <a:gridCol w="6249159"/>
              </a:tblGrid>
              <a:tr h="16916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Word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Meaning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Ergonomics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This is how easy</a:t>
                      </a:r>
                      <a:r>
                        <a:rPr lang="en-GB" sz="2000" baseline="0" dirty="0" smtClean="0"/>
                        <a:t> and comfortable a product is to use. 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Anthropometrics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This is the data used to ensure that products are the correct shape and size.</a:t>
                      </a:r>
                      <a:r>
                        <a:rPr lang="en-GB" sz="2000" baseline="0" dirty="0" smtClean="0"/>
                        <a:t> It used body measurement data. 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1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4355976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60648"/>
            <a:ext cx="3096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Quality control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14334"/>
              </p:ext>
            </p:extLst>
          </p:nvPr>
        </p:nvGraphicFramePr>
        <p:xfrm>
          <a:off x="467544" y="2276872"/>
          <a:ext cx="82296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41"/>
                <a:gridCol w="6249159"/>
              </a:tblGrid>
              <a:tr h="16916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Word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Meaning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Quality</a:t>
                      </a:r>
                      <a:r>
                        <a:rPr lang="en-GB" sz="2000" baseline="0" dirty="0" smtClean="0"/>
                        <a:t> Assurance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This is the systems and procedures</a:t>
                      </a:r>
                      <a:r>
                        <a:rPr lang="en-GB" sz="2000" baseline="0" dirty="0" smtClean="0"/>
                        <a:t> that manufactures have in place to make sure that their products are high quality. 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Quality control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Thi</a:t>
                      </a:r>
                      <a:r>
                        <a:rPr lang="en-GB" sz="2000" baseline="0" dirty="0" smtClean="0"/>
                        <a:t>s is testing – </a:t>
                      </a:r>
                      <a:r>
                        <a:rPr lang="en-GB" sz="2000" baseline="0" dirty="0" err="1" smtClean="0"/>
                        <a:t>e.g</a:t>
                      </a:r>
                      <a:r>
                        <a:rPr lang="en-GB" sz="2000" baseline="0" dirty="0" smtClean="0"/>
                        <a:t> testing that a component is the correct colour and/or size. 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7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493204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Quality – the laws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043" y="1772816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smtClean="0"/>
              <a:t>There are certain laws to protect customers:</a:t>
            </a:r>
          </a:p>
          <a:p>
            <a:pPr marL="742950" lvl="1" indent="-285750">
              <a:buFontTx/>
              <a:buChar char="-"/>
            </a:pPr>
            <a:r>
              <a:rPr lang="en-GB" sz="2400" b="1" dirty="0" smtClean="0">
                <a:solidFill>
                  <a:srgbClr val="CC0099"/>
                </a:solidFill>
              </a:rPr>
              <a:t>Consumer protection from unfair trading regulations </a:t>
            </a:r>
            <a:r>
              <a:rPr lang="en-GB" sz="2400" dirty="0" smtClean="0"/>
              <a:t>(this makes sure that anything the product claims is true)</a:t>
            </a:r>
          </a:p>
          <a:p>
            <a:pPr marL="742950" lvl="1" indent="-285750">
              <a:buFontTx/>
              <a:buChar char="-"/>
            </a:pPr>
            <a:r>
              <a:rPr lang="en-GB" sz="2400" b="1" dirty="0" smtClean="0">
                <a:solidFill>
                  <a:srgbClr val="CC0099"/>
                </a:solidFill>
              </a:rPr>
              <a:t>The General Product Safety Regulations </a:t>
            </a:r>
            <a:r>
              <a:rPr lang="en-GB" sz="2400" dirty="0" smtClean="0"/>
              <a:t>(this states that no one can put a product on the market unless it is safe).</a:t>
            </a:r>
          </a:p>
          <a:p>
            <a:pPr marL="742950" lvl="1" indent="-285750">
              <a:buFontTx/>
              <a:buChar char="-"/>
            </a:pPr>
            <a:r>
              <a:rPr lang="en-GB" sz="2400" b="1" dirty="0" smtClean="0">
                <a:solidFill>
                  <a:srgbClr val="CC0099"/>
                </a:solidFill>
              </a:rPr>
              <a:t>Sale of Goods Act </a:t>
            </a:r>
            <a:r>
              <a:rPr lang="en-GB" sz="2400" dirty="0" smtClean="0"/>
              <a:t>(this makes sure that a product performs as you would expect for a reasonable amount of time.) </a:t>
            </a:r>
          </a:p>
          <a:p>
            <a:pPr marL="742950" lvl="1" indent="-285750">
              <a:buFontTx/>
              <a:buChar char="-"/>
            </a:pPr>
            <a:r>
              <a:rPr lang="en-GB" sz="2400" b="1" dirty="0" smtClean="0">
                <a:solidFill>
                  <a:srgbClr val="CC0099"/>
                </a:solidFill>
              </a:rPr>
              <a:t>Furniture and Furnishings (Fire Safety) Regulations </a:t>
            </a:r>
            <a:r>
              <a:rPr lang="en-GB" sz="2400" dirty="0" smtClean="0"/>
              <a:t>(this makes sure that fabric products do not catch fire easily and do not give off toxic fumes when they burn.)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71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220"/>
            <a:ext cx="601216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97768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latin typeface="Neucha" pitchFamily="50" charset="0"/>
              </a:rPr>
              <a:t>Quality – the standards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043" y="177281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GB" sz="2400" b="1" dirty="0" smtClean="0">
                <a:solidFill>
                  <a:srgbClr val="CC0099"/>
                </a:solidFill>
              </a:rPr>
              <a:t>BSI – British Standards Institute. </a:t>
            </a:r>
          </a:p>
          <a:p>
            <a:pPr marL="742950" lvl="1" indent="-285750">
              <a:buFontTx/>
              <a:buChar char="-"/>
            </a:pPr>
            <a:r>
              <a:rPr lang="en-GB" sz="2400" b="1" dirty="0" smtClean="0">
                <a:solidFill>
                  <a:srgbClr val="CC0099"/>
                </a:solidFill>
              </a:rPr>
              <a:t>British Toy and Hobby Association (BTHA)</a:t>
            </a:r>
          </a:p>
          <a:p>
            <a:pPr marL="742950" lvl="1" indent="-285750">
              <a:buFontTx/>
              <a:buChar char="-"/>
            </a:pPr>
            <a:r>
              <a:rPr lang="en-GB" sz="2400" b="1" dirty="0" smtClean="0">
                <a:solidFill>
                  <a:srgbClr val="CC0099"/>
                </a:solidFill>
              </a:rPr>
              <a:t>The Internal Organisation for Standardisation (ISO)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37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16296</TotalTime>
  <Words>2995</Words>
  <Application>Microsoft Office PowerPoint</Application>
  <PresentationFormat>On-screen Show (4:3)</PresentationFormat>
  <Paragraphs>486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Neucha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Toot Hill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Toot Hill School</dc:creator>
  <cp:lastModifiedBy>Richard Smith</cp:lastModifiedBy>
  <cp:revision>132</cp:revision>
  <cp:lastPrinted>2017-02-07T13:17:58Z</cp:lastPrinted>
  <dcterms:created xsi:type="dcterms:W3CDTF">2015-09-01T19:29:59Z</dcterms:created>
  <dcterms:modified xsi:type="dcterms:W3CDTF">2018-03-14T21:45:50Z</dcterms:modified>
</cp:coreProperties>
</file>