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2"/>
  </p:handoutMasterIdLst>
  <p:sldIdLst>
    <p:sldId id="256" r:id="rId2"/>
    <p:sldId id="257" r:id="rId3"/>
    <p:sldId id="258" r:id="rId4"/>
    <p:sldId id="259" r:id="rId5"/>
    <p:sldId id="290" r:id="rId6"/>
    <p:sldId id="291" r:id="rId7"/>
    <p:sldId id="292" r:id="rId8"/>
    <p:sldId id="260" r:id="rId9"/>
    <p:sldId id="276" r:id="rId10"/>
    <p:sldId id="269" r:id="rId11"/>
    <p:sldId id="271" r:id="rId12"/>
    <p:sldId id="272" r:id="rId13"/>
    <p:sldId id="273" r:id="rId14"/>
    <p:sldId id="274" r:id="rId15"/>
    <p:sldId id="275" r:id="rId16"/>
    <p:sldId id="261" r:id="rId17"/>
    <p:sldId id="264" r:id="rId18"/>
    <p:sldId id="265" r:id="rId19"/>
    <p:sldId id="266" r:id="rId20"/>
    <p:sldId id="263" r:id="rId21"/>
    <p:sldId id="262" r:id="rId22"/>
    <p:sldId id="268" r:id="rId23"/>
    <p:sldId id="267" r:id="rId24"/>
    <p:sldId id="277" r:id="rId25"/>
    <p:sldId id="278" r:id="rId26"/>
    <p:sldId id="279" r:id="rId27"/>
    <p:sldId id="280" r:id="rId28"/>
    <p:sldId id="281" r:id="rId29"/>
    <p:sldId id="282" r:id="rId30"/>
    <p:sldId id="283" r:id="rId31"/>
    <p:sldId id="287" r:id="rId32"/>
    <p:sldId id="288" r:id="rId33"/>
    <p:sldId id="289" r:id="rId34"/>
    <p:sldId id="293" r:id="rId35"/>
    <p:sldId id="294" r:id="rId36"/>
    <p:sldId id="295" r:id="rId37"/>
    <p:sldId id="296" r:id="rId38"/>
    <p:sldId id="297" r:id="rId39"/>
    <p:sldId id="298" r:id="rId40"/>
    <p:sldId id="299" r:id="rId41"/>
    <p:sldId id="300" r:id="rId42"/>
    <p:sldId id="301" r:id="rId43"/>
    <p:sldId id="302" r:id="rId44"/>
    <p:sldId id="303" r:id="rId45"/>
    <p:sldId id="305" r:id="rId46"/>
    <p:sldId id="304" r:id="rId47"/>
    <p:sldId id="306" r:id="rId48"/>
    <p:sldId id="284" r:id="rId49"/>
    <p:sldId id="286" r:id="rId50"/>
    <p:sldId id="285" r:id="rId51"/>
  </p:sldIdLst>
  <p:sldSz cx="12192000" cy="6858000"/>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205F5B52-74F4-47B6-B72F-1311E846E2A9}" type="datetimeFigureOut">
              <a:rPr lang="en-GB" smtClean="0"/>
              <a:t>19/06/2018</a:t>
            </a:fld>
            <a:endParaRPr lang="en-GB"/>
          </a:p>
        </p:txBody>
      </p:sp>
      <p:sp>
        <p:nvSpPr>
          <p:cNvPr id="4" name="Footer Placeholder 3"/>
          <p:cNvSpPr>
            <a:spLocks noGrp="1"/>
          </p:cNvSpPr>
          <p:nvPr>
            <p:ph type="ftr" sz="quarter" idx="2"/>
          </p:nvPr>
        </p:nvSpPr>
        <p:spPr>
          <a:xfrm>
            <a:off x="0" y="9428584"/>
            <a:ext cx="2887186"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4010" y="9428584"/>
            <a:ext cx="2887186" cy="498055"/>
          </a:xfrm>
          <a:prstGeom prst="rect">
            <a:avLst/>
          </a:prstGeom>
        </p:spPr>
        <p:txBody>
          <a:bodyPr vert="horz" lIns="91440" tIns="45720" rIns="91440" bIns="45720" rtlCol="0" anchor="b"/>
          <a:lstStyle>
            <a:lvl1pPr algn="r">
              <a:defRPr sz="1200"/>
            </a:lvl1pPr>
          </a:lstStyle>
          <a:p>
            <a:fld id="{35965E42-2384-49ED-906B-6F7C1704A671}" type="slidenum">
              <a:rPr lang="en-GB" smtClean="0"/>
              <a:t>‹#›</a:t>
            </a:fld>
            <a:endParaRPr lang="en-GB"/>
          </a:p>
        </p:txBody>
      </p:sp>
    </p:spTree>
    <p:extLst>
      <p:ext uri="{BB962C8B-B14F-4D97-AF65-F5344CB8AC3E}">
        <p14:creationId xmlns:p14="http://schemas.microsoft.com/office/powerpoint/2010/main" val="97942489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9FC0145-72DB-4C18-9052-7C496044C3BF}"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78DA43-706C-4524-B4F5-C1353B275851}" type="slidenum">
              <a:rPr lang="en-GB" smtClean="0"/>
              <a:t>‹#›</a:t>
            </a:fld>
            <a:endParaRPr lang="en-GB"/>
          </a:p>
        </p:txBody>
      </p:sp>
    </p:spTree>
    <p:extLst>
      <p:ext uri="{BB962C8B-B14F-4D97-AF65-F5344CB8AC3E}">
        <p14:creationId xmlns:p14="http://schemas.microsoft.com/office/powerpoint/2010/main" val="4127278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9FC0145-72DB-4C18-9052-7C496044C3BF}"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78DA43-706C-4524-B4F5-C1353B275851}" type="slidenum">
              <a:rPr lang="en-GB" smtClean="0"/>
              <a:t>‹#›</a:t>
            </a:fld>
            <a:endParaRPr lang="en-GB"/>
          </a:p>
        </p:txBody>
      </p:sp>
    </p:spTree>
    <p:extLst>
      <p:ext uri="{BB962C8B-B14F-4D97-AF65-F5344CB8AC3E}">
        <p14:creationId xmlns:p14="http://schemas.microsoft.com/office/powerpoint/2010/main" val="63878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9FC0145-72DB-4C18-9052-7C496044C3BF}"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78DA43-706C-4524-B4F5-C1353B275851}" type="slidenum">
              <a:rPr lang="en-GB" smtClean="0"/>
              <a:t>‹#›</a:t>
            </a:fld>
            <a:endParaRPr lang="en-GB"/>
          </a:p>
        </p:txBody>
      </p:sp>
    </p:spTree>
    <p:extLst>
      <p:ext uri="{BB962C8B-B14F-4D97-AF65-F5344CB8AC3E}">
        <p14:creationId xmlns:p14="http://schemas.microsoft.com/office/powerpoint/2010/main" val="1666206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9FC0145-72DB-4C18-9052-7C496044C3BF}"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78DA43-706C-4524-B4F5-C1353B275851}" type="slidenum">
              <a:rPr lang="en-GB" smtClean="0"/>
              <a:t>‹#›</a:t>
            </a:fld>
            <a:endParaRPr lang="en-GB"/>
          </a:p>
        </p:txBody>
      </p:sp>
    </p:spTree>
    <p:extLst>
      <p:ext uri="{BB962C8B-B14F-4D97-AF65-F5344CB8AC3E}">
        <p14:creationId xmlns:p14="http://schemas.microsoft.com/office/powerpoint/2010/main" val="1557393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9FC0145-72DB-4C18-9052-7C496044C3BF}" type="datetimeFigureOut">
              <a:rPr lang="en-GB" smtClean="0"/>
              <a:t>19/06/2018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78DA43-706C-4524-B4F5-C1353B275851}" type="slidenum">
              <a:rPr lang="en-GB" smtClean="0"/>
              <a:t>‹#›</a:t>
            </a:fld>
            <a:endParaRPr lang="en-GB"/>
          </a:p>
        </p:txBody>
      </p:sp>
    </p:spTree>
    <p:extLst>
      <p:ext uri="{BB962C8B-B14F-4D97-AF65-F5344CB8AC3E}">
        <p14:creationId xmlns:p14="http://schemas.microsoft.com/office/powerpoint/2010/main" val="3505499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9FC0145-72DB-4C18-9052-7C496044C3BF}" type="datetimeFigureOut">
              <a:rPr lang="en-GB" smtClean="0"/>
              <a:t>19/06/2018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78DA43-706C-4524-B4F5-C1353B275851}" type="slidenum">
              <a:rPr lang="en-GB" smtClean="0"/>
              <a:t>‹#›</a:t>
            </a:fld>
            <a:endParaRPr lang="en-GB"/>
          </a:p>
        </p:txBody>
      </p:sp>
    </p:spTree>
    <p:extLst>
      <p:ext uri="{BB962C8B-B14F-4D97-AF65-F5344CB8AC3E}">
        <p14:creationId xmlns:p14="http://schemas.microsoft.com/office/powerpoint/2010/main" val="1594361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9FC0145-72DB-4C18-9052-7C496044C3BF}" type="datetimeFigureOut">
              <a:rPr lang="en-GB" smtClean="0"/>
              <a:t>19/06/2018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978DA43-706C-4524-B4F5-C1353B275851}" type="slidenum">
              <a:rPr lang="en-GB" smtClean="0"/>
              <a:t>‹#›</a:t>
            </a:fld>
            <a:endParaRPr lang="en-GB"/>
          </a:p>
        </p:txBody>
      </p:sp>
    </p:spTree>
    <p:extLst>
      <p:ext uri="{BB962C8B-B14F-4D97-AF65-F5344CB8AC3E}">
        <p14:creationId xmlns:p14="http://schemas.microsoft.com/office/powerpoint/2010/main" val="215380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9FC0145-72DB-4C18-9052-7C496044C3BF}" type="datetimeFigureOut">
              <a:rPr lang="en-GB" smtClean="0"/>
              <a:t>19/06/2018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978DA43-706C-4524-B4F5-C1353B275851}" type="slidenum">
              <a:rPr lang="en-GB" smtClean="0"/>
              <a:t>‹#›</a:t>
            </a:fld>
            <a:endParaRPr lang="en-GB"/>
          </a:p>
        </p:txBody>
      </p:sp>
    </p:spTree>
    <p:extLst>
      <p:ext uri="{BB962C8B-B14F-4D97-AF65-F5344CB8AC3E}">
        <p14:creationId xmlns:p14="http://schemas.microsoft.com/office/powerpoint/2010/main" val="997188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FC0145-72DB-4C18-9052-7C496044C3BF}" type="datetimeFigureOut">
              <a:rPr lang="en-GB" smtClean="0"/>
              <a:t>19/06/2018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978DA43-706C-4524-B4F5-C1353B275851}" type="slidenum">
              <a:rPr lang="en-GB" smtClean="0"/>
              <a:t>‹#›</a:t>
            </a:fld>
            <a:endParaRPr lang="en-GB"/>
          </a:p>
        </p:txBody>
      </p:sp>
    </p:spTree>
    <p:extLst>
      <p:ext uri="{BB962C8B-B14F-4D97-AF65-F5344CB8AC3E}">
        <p14:creationId xmlns:p14="http://schemas.microsoft.com/office/powerpoint/2010/main" val="2047583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FC0145-72DB-4C18-9052-7C496044C3BF}" type="datetimeFigureOut">
              <a:rPr lang="en-GB" smtClean="0"/>
              <a:t>19/06/2018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78DA43-706C-4524-B4F5-C1353B275851}" type="slidenum">
              <a:rPr lang="en-GB" smtClean="0"/>
              <a:t>‹#›</a:t>
            </a:fld>
            <a:endParaRPr lang="en-GB"/>
          </a:p>
        </p:txBody>
      </p:sp>
    </p:spTree>
    <p:extLst>
      <p:ext uri="{BB962C8B-B14F-4D97-AF65-F5344CB8AC3E}">
        <p14:creationId xmlns:p14="http://schemas.microsoft.com/office/powerpoint/2010/main" val="3161279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FC0145-72DB-4C18-9052-7C496044C3BF}" type="datetimeFigureOut">
              <a:rPr lang="en-GB" smtClean="0"/>
              <a:t>19/06/2018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78DA43-706C-4524-B4F5-C1353B275851}" type="slidenum">
              <a:rPr lang="en-GB" smtClean="0"/>
              <a:t>‹#›</a:t>
            </a:fld>
            <a:endParaRPr lang="en-GB"/>
          </a:p>
        </p:txBody>
      </p:sp>
    </p:spTree>
    <p:extLst>
      <p:ext uri="{BB962C8B-B14F-4D97-AF65-F5344CB8AC3E}">
        <p14:creationId xmlns:p14="http://schemas.microsoft.com/office/powerpoint/2010/main" val="1594501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FC0145-72DB-4C18-9052-7C496044C3BF}" type="datetimeFigureOut">
              <a:rPr lang="en-GB" smtClean="0"/>
              <a:t>19/06/2018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78DA43-706C-4524-B4F5-C1353B275851}" type="slidenum">
              <a:rPr lang="en-GB" smtClean="0"/>
              <a:t>‹#›</a:t>
            </a:fld>
            <a:endParaRPr lang="en-GB"/>
          </a:p>
        </p:txBody>
      </p:sp>
    </p:spTree>
    <p:extLst>
      <p:ext uri="{BB962C8B-B14F-4D97-AF65-F5344CB8AC3E}">
        <p14:creationId xmlns:p14="http://schemas.microsoft.com/office/powerpoint/2010/main" val="3604168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8291" y="812800"/>
            <a:ext cx="10621818" cy="584775"/>
          </a:xfrm>
          <a:prstGeom prst="rect">
            <a:avLst/>
          </a:prstGeom>
          <a:noFill/>
        </p:spPr>
        <p:txBody>
          <a:bodyPr wrap="square" rtlCol="0">
            <a:spAutoFit/>
          </a:bodyPr>
          <a:lstStyle/>
          <a:p>
            <a:r>
              <a:rPr lang="en-GB" sz="3200" dirty="0" smtClean="0">
                <a:latin typeface="Arial Black" panose="020B0A04020102020204" pitchFamily="34" charset="0"/>
              </a:rPr>
              <a:t>Year 11 Product Design Revision day P1-4</a:t>
            </a:r>
            <a:endParaRPr lang="en-GB" sz="3200" dirty="0">
              <a:latin typeface="Arial Black" panose="020B0A04020102020204" pitchFamily="34" charset="0"/>
            </a:endParaRPr>
          </a:p>
        </p:txBody>
      </p:sp>
      <p:sp>
        <p:nvSpPr>
          <p:cNvPr id="5" name="TextBox 4"/>
          <p:cNvSpPr txBox="1"/>
          <p:nvPr/>
        </p:nvSpPr>
        <p:spPr>
          <a:xfrm>
            <a:off x="1117600" y="1884218"/>
            <a:ext cx="9938329" cy="2677656"/>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latin typeface="Arial" panose="020B0604020202020204" pitchFamily="34" charset="0"/>
                <a:cs typeface="Arial" panose="020B0604020202020204" pitchFamily="34" charset="0"/>
              </a:rPr>
              <a:t>Period 1 &amp; 2 - lecture theatre Theory and application</a:t>
            </a:r>
          </a:p>
          <a:p>
            <a:pPr marL="285750" indent="-285750">
              <a:buFont typeface="Arial" panose="020B0604020202020204" pitchFamily="34" charset="0"/>
              <a:buChar char="•"/>
            </a:pPr>
            <a:r>
              <a:rPr lang="en-GB" sz="2800" dirty="0" smtClean="0">
                <a:latin typeface="Arial" panose="020B0604020202020204" pitchFamily="34" charset="0"/>
                <a:cs typeface="Arial" panose="020B0604020202020204" pitchFamily="34" charset="0"/>
              </a:rPr>
              <a:t>Period 3 – Group A Mr Gregson, Group B Mr Smith</a:t>
            </a:r>
          </a:p>
          <a:p>
            <a:pPr marL="285750" indent="-285750">
              <a:buFont typeface="Arial" panose="020B0604020202020204" pitchFamily="34" charset="0"/>
              <a:buChar char="•"/>
            </a:pPr>
            <a:r>
              <a:rPr lang="en-GB" sz="2800" dirty="0" smtClean="0">
                <a:latin typeface="Arial" panose="020B0604020202020204" pitchFamily="34" charset="0"/>
                <a:cs typeface="Arial" panose="020B0604020202020204" pitchFamily="34" charset="0"/>
              </a:rPr>
              <a:t>Period 4- Group A Mr Smith, Group B Mr Gregson</a:t>
            </a:r>
          </a:p>
          <a:p>
            <a:pPr marL="285750" indent="-28575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800" dirty="0" smtClean="0">
                <a:latin typeface="Arial" panose="020B0604020202020204" pitchFamily="34" charset="0"/>
                <a:cs typeface="Arial" panose="020B0604020202020204" pitchFamily="34" charset="0"/>
              </a:rPr>
              <a:t>Period 3 &amp; 4- Product Analysis and Environmental factors</a:t>
            </a:r>
          </a:p>
          <a:p>
            <a:r>
              <a:rPr lang="en-GB" sz="2800" dirty="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                        Design question- packaging</a:t>
            </a:r>
          </a:p>
        </p:txBody>
      </p:sp>
    </p:spTree>
    <p:extLst>
      <p:ext uri="{BB962C8B-B14F-4D97-AF65-F5344CB8AC3E}">
        <p14:creationId xmlns:p14="http://schemas.microsoft.com/office/powerpoint/2010/main" val="359895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Materials: paper/ card</a:t>
            </a:r>
            <a:endParaRPr lang="en-GB"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11085" t="22125" r="12287" b="11602"/>
          <a:stretch/>
        </p:blipFill>
        <p:spPr>
          <a:xfrm>
            <a:off x="489096" y="1275907"/>
            <a:ext cx="10184860" cy="4954772"/>
          </a:xfrm>
          <a:prstGeom prst="rect">
            <a:avLst/>
          </a:prstGeom>
        </p:spPr>
      </p:pic>
    </p:spTree>
    <p:extLst>
      <p:ext uri="{BB962C8B-B14F-4D97-AF65-F5344CB8AC3E}">
        <p14:creationId xmlns:p14="http://schemas.microsoft.com/office/powerpoint/2010/main" val="15573669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Materials: paper/ card- stock form</a:t>
            </a:r>
            <a:endParaRPr lang="en-GB"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2554033" y="1690688"/>
            <a:ext cx="6772847" cy="4883426"/>
          </a:xfrm>
          <a:prstGeom prst="rect">
            <a:avLst/>
          </a:prstGeom>
        </p:spPr>
      </p:pic>
    </p:spTree>
    <p:extLst>
      <p:ext uri="{BB962C8B-B14F-4D97-AF65-F5344CB8AC3E}">
        <p14:creationId xmlns:p14="http://schemas.microsoft.com/office/powerpoint/2010/main" val="1594351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Materials: paper</a:t>
            </a:r>
            <a:endParaRPr lang="en-GB"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srcRect l="9807" t="21834" r="10659" b="26072"/>
          <a:stretch/>
        </p:blipFill>
        <p:spPr>
          <a:xfrm>
            <a:off x="411933" y="1690688"/>
            <a:ext cx="11399317" cy="4199749"/>
          </a:xfrm>
          <a:prstGeom prst="rect">
            <a:avLst/>
          </a:prstGeom>
        </p:spPr>
      </p:pic>
    </p:spTree>
    <p:extLst>
      <p:ext uri="{BB962C8B-B14F-4D97-AF65-F5344CB8AC3E}">
        <p14:creationId xmlns:p14="http://schemas.microsoft.com/office/powerpoint/2010/main" val="3955014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Materials: boards</a:t>
            </a:r>
            <a:endParaRPr lang="en-GB"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10852" t="25762" r="12519" b="13669"/>
          <a:stretch/>
        </p:blipFill>
        <p:spPr>
          <a:xfrm>
            <a:off x="326951" y="1462100"/>
            <a:ext cx="11538098" cy="5129990"/>
          </a:xfrm>
          <a:prstGeom prst="rect">
            <a:avLst/>
          </a:prstGeom>
        </p:spPr>
      </p:pic>
    </p:spTree>
    <p:extLst>
      <p:ext uri="{BB962C8B-B14F-4D97-AF65-F5344CB8AC3E}">
        <p14:creationId xmlns:p14="http://schemas.microsoft.com/office/powerpoint/2010/main" val="4057353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Paper/ Board- Finishes</a:t>
            </a:r>
            <a:endParaRPr lang="en-GB"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srcRect l="10853" t="35892" r="12170" b="13049"/>
          <a:stretch/>
        </p:blipFill>
        <p:spPr>
          <a:xfrm>
            <a:off x="226828" y="1690688"/>
            <a:ext cx="11738344" cy="4379715"/>
          </a:xfrm>
          <a:prstGeom prst="rect">
            <a:avLst/>
          </a:prstGeom>
        </p:spPr>
      </p:pic>
    </p:spTree>
    <p:extLst>
      <p:ext uri="{BB962C8B-B14F-4D97-AF65-F5344CB8AC3E}">
        <p14:creationId xmlns:p14="http://schemas.microsoft.com/office/powerpoint/2010/main" val="141896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Paper/ Board- Finishes</a:t>
            </a:r>
            <a:endParaRPr lang="en-GB"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12597" t="31137" r="12985" b="17183"/>
          <a:stretch/>
        </p:blipFill>
        <p:spPr>
          <a:xfrm>
            <a:off x="544529" y="1851063"/>
            <a:ext cx="11102941" cy="4337086"/>
          </a:xfrm>
          <a:prstGeom prst="rect">
            <a:avLst/>
          </a:prstGeom>
        </p:spPr>
      </p:pic>
    </p:spTree>
    <p:extLst>
      <p:ext uri="{BB962C8B-B14F-4D97-AF65-F5344CB8AC3E}">
        <p14:creationId xmlns:p14="http://schemas.microsoft.com/office/powerpoint/2010/main" val="1082186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Materials: woods</a:t>
            </a:r>
            <a:endParaRPr lang="en-GB"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695325" y="1439229"/>
            <a:ext cx="5099685" cy="3830430"/>
          </a:xfrm>
          <a:prstGeom prst="rect">
            <a:avLst/>
          </a:prstGeom>
        </p:spPr>
      </p:pic>
      <p:pic>
        <p:nvPicPr>
          <p:cNvPr id="7" name="Picture 6"/>
          <p:cNvPicPr>
            <a:picLocks noChangeAspect="1"/>
          </p:cNvPicPr>
          <p:nvPr/>
        </p:nvPicPr>
        <p:blipFill>
          <a:blip r:embed="rId3"/>
          <a:stretch>
            <a:fillRect/>
          </a:stretch>
        </p:blipFill>
        <p:spPr>
          <a:xfrm>
            <a:off x="6103620" y="1244780"/>
            <a:ext cx="5905500" cy="4423424"/>
          </a:xfrm>
          <a:prstGeom prst="rect">
            <a:avLst/>
          </a:prstGeom>
        </p:spPr>
      </p:pic>
    </p:spTree>
    <p:extLst>
      <p:ext uri="{BB962C8B-B14F-4D97-AF65-F5344CB8AC3E}">
        <p14:creationId xmlns:p14="http://schemas.microsoft.com/office/powerpoint/2010/main" val="265024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66" y="-325018"/>
            <a:ext cx="5007197" cy="2633878"/>
          </a:xfrm>
        </p:spPr>
        <p:txBody>
          <a:bodyPr/>
          <a:lstStyle/>
          <a:p>
            <a:r>
              <a:rPr lang="en-GB" b="1" dirty="0" smtClean="0">
                <a:latin typeface="Arial" panose="020B0604020202020204" pitchFamily="34" charset="0"/>
                <a:cs typeface="Arial" panose="020B0604020202020204" pitchFamily="34" charset="0"/>
              </a:rPr>
              <a:t>Materials: ferrous metals</a:t>
            </a:r>
            <a:endParaRPr lang="en-GB"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08634" y="2308860"/>
            <a:ext cx="5084847" cy="381762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5485543" y="164176"/>
            <a:ext cx="5064347" cy="3802230"/>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8397238" y="3884309"/>
            <a:ext cx="3775712" cy="2834743"/>
          </a:xfrm>
          <a:prstGeom prst="rect">
            <a:avLst/>
          </a:prstGeom>
          <a:ln>
            <a:solidFill>
              <a:schemeClr val="tx1"/>
            </a:solidFill>
          </a:ln>
        </p:spPr>
      </p:pic>
      <p:sp>
        <p:nvSpPr>
          <p:cNvPr id="9" name="TextBox 8"/>
          <p:cNvSpPr txBox="1"/>
          <p:nvPr/>
        </p:nvSpPr>
        <p:spPr>
          <a:xfrm>
            <a:off x="1813560" y="2416484"/>
            <a:ext cx="2868930" cy="523220"/>
          </a:xfrm>
          <a:prstGeom prst="rect">
            <a:avLst/>
          </a:prstGeom>
          <a:solidFill>
            <a:schemeClr val="bg1"/>
          </a:solidFill>
        </p:spPr>
        <p:txBody>
          <a:bodyPr wrap="square" rtlCol="0">
            <a:spAutoFit/>
          </a:bodyPr>
          <a:lstStyle/>
          <a:p>
            <a:r>
              <a:rPr lang="en-GB" sz="2800" dirty="0" smtClean="0">
                <a:latin typeface="Arial" panose="020B0604020202020204" pitchFamily="34" charset="0"/>
                <a:cs typeface="Arial" panose="020B0604020202020204" pitchFamily="34" charset="0"/>
              </a:rPr>
              <a:t>Mild Steel</a:t>
            </a:r>
            <a:endParaRPr lang="en-GB" sz="2800" dirty="0">
              <a:latin typeface="Arial" panose="020B0604020202020204" pitchFamily="34" charset="0"/>
              <a:cs typeface="Arial" panose="020B0604020202020204" pitchFamily="34" charset="0"/>
            </a:endParaRPr>
          </a:p>
        </p:txBody>
      </p:sp>
      <p:sp>
        <p:nvSpPr>
          <p:cNvPr id="10" name="TextBox 9"/>
          <p:cNvSpPr txBox="1"/>
          <p:nvPr/>
        </p:nvSpPr>
        <p:spPr>
          <a:xfrm>
            <a:off x="6720840" y="318648"/>
            <a:ext cx="2868930" cy="523220"/>
          </a:xfrm>
          <a:prstGeom prst="rect">
            <a:avLst/>
          </a:prstGeom>
          <a:solidFill>
            <a:schemeClr val="bg1"/>
          </a:solidFill>
        </p:spPr>
        <p:txBody>
          <a:bodyPr wrap="square" rtlCol="0">
            <a:spAutoFit/>
          </a:bodyPr>
          <a:lstStyle/>
          <a:p>
            <a:r>
              <a:rPr lang="en-GB" sz="2800" dirty="0" smtClean="0">
                <a:latin typeface="Arial" panose="020B0604020202020204" pitchFamily="34" charset="0"/>
                <a:cs typeface="Arial" panose="020B0604020202020204" pitchFamily="34" charset="0"/>
              </a:rPr>
              <a:t>Cast Iron</a:t>
            </a:r>
            <a:endParaRPr lang="en-GB" sz="2800" dirty="0">
              <a:latin typeface="Arial" panose="020B0604020202020204" pitchFamily="34" charset="0"/>
              <a:cs typeface="Arial" panose="020B0604020202020204" pitchFamily="34" charset="0"/>
            </a:endParaRPr>
          </a:p>
        </p:txBody>
      </p:sp>
      <p:sp>
        <p:nvSpPr>
          <p:cNvPr id="11" name="TextBox 10"/>
          <p:cNvSpPr txBox="1"/>
          <p:nvPr/>
        </p:nvSpPr>
        <p:spPr>
          <a:xfrm>
            <a:off x="8751045" y="3965902"/>
            <a:ext cx="3440955" cy="523220"/>
          </a:xfrm>
          <a:prstGeom prst="rect">
            <a:avLst/>
          </a:prstGeom>
          <a:solidFill>
            <a:schemeClr val="bg1"/>
          </a:solidFill>
        </p:spPr>
        <p:txBody>
          <a:bodyPr wrap="square" rtlCol="0">
            <a:spAutoFit/>
          </a:bodyPr>
          <a:lstStyle/>
          <a:p>
            <a:r>
              <a:rPr lang="en-GB" sz="2800" dirty="0" smtClean="0">
                <a:latin typeface="Arial" panose="020B0604020202020204" pitchFamily="34" charset="0"/>
                <a:cs typeface="Arial" panose="020B0604020202020204" pitchFamily="34" charset="0"/>
              </a:rPr>
              <a:t>High Carbon Steel</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4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66" y="-325018"/>
            <a:ext cx="5007197" cy="2633878"/>
          </a:xfrm>
        </p:spPr>
        <p:txBody>
          <a:bodyPr/>
          <a:lstStyle/>
          <a:p>
            <a:r>
              <a:rPr lang="en-GB" b="1" dirty="0" smtClean="0">
                <a:latin typeface="Arial" panose="020B0604020202020204" pitchFamily="34" charset="0"/>
                <a:cs typeface="Arial" panose="020B0604020202020204" pitchFamily="34" charset="0"/>
              </a:rPr>
              <a:t>Materials: non- ferrous metals</a:t>
            </a:r>
            <a:endParaRPr lang="en-GB"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11530" y="1744980"/>
            <a:ext cx="10477500" cy="4762500"/>
          </a:xfrm>
          <a:prstGeom prst="rect">
            <a:avLst/>
          </a:prstGeom>
        </p:spPr>
      </p:pic>
    </p:spTree>
    <p:extLst>
      <p:ext uri="{BB962C8B-B14F-4D97-AF65-F5344CB8AC3E}">
        <p14:creationId xmlns:p14="http://schemas.microsoft.com/office/powerpoint/2010/main" val="36473618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66" y="-325018"/>
            <a:ext cx="7638904" cy="2633878"/>
          </a:xfrm>
        </p:spPr>
        <p:txBody>
          <a:bodyPr/>
          <a:lstStyle/>
          <a:p>
            <a:r>
              <a:rPr lang="en-GB" b="1" dirty="0" smtClean="0">
                <a:latin typeface="Arial" panose="020B0604020202020204" pitchFamily="34" charset="0"/>
                <a:cs typeface="Arial" panose="020B0604020202020204" pitchFamily="34" charset="0"/>
              </a:rPr>
              <a:t>Materials: thermosets</a:t>
            </a:r>
            <a:endParaRPr lang="en-GB"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80238" y="1269595"/>
            <a:ext cx="7480732" cy="5412105"/>
          </a:xfrm>
          <a:prstGeom prst="rect">
            <a:avLst/>
          </a:prstGeom>
        </p:spPr>
      </p:pic>
      <p:sp>
        <p:nvSpPr>
          <p:cNvPr id="4" name="TextBox 3"/>
          <p:cNvSpPr txBox="1"/>
          <p:nvPr/>
        </p:nvSpPr>
        <p:spPr>
          <a:xfrm>
            <a:off x="8238836" y="1376218"/>
            <a:ext cx="3278909" cy="5262979"/>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Thermoset, or thermosetting, plastics are synthetic materials that strengthen during being heated, but </a:t>
            </a:r>
            <a:r>
              <a:rPr lang="en-GB" sz="2800" b="1" i="1" dirty="0">
                <a:latin typeface="Arial" panose="020B0604020202020204" pitchFamily="34" charset="0"/>
                <a:cs typeface="Arial" panose="020B0604020202020204" pitchFamily="34" charset="0"/>
              </a:rPr>
              <a:t>cannot be successfully </a:t>
            </a:r>
            <a:r>
              <a:rPr lang="en-GB" sz="2800" b="1" i="1" dirty="0" smtClean="0">
                <a:latin typeface="Arial" panose="020B0604020202020204" pitchFamily="34" charset="0"/>
                <a:cs typeface="Arial" panose="020B0604020202020204" pitchFamily="34" charset="0"/>
              </a:rPr>
              <a:t>remoulded </a:t>
            </a:r>
            <a:r>
              <a:rPr lang="en-GB" sz="2800" b="1" i="1" dirty="0">
                <a:latin typeface="Arial" panose="020B0604020202020204" pitchFamily="34" charset="0"/>
                <a:cs typeface="Arial" panose="020B0604020202020204" pitchFamily="34" charset="0"/>
              </a:rPr>
              <a:t>or reheated after their initial heat-forming</a:t>
            </a:r>
            <a:r>
              <a:rPr lang="en-GB" dirty="0"/>
              <a:t>.</a:t>
            </a:r>
          </a:p>
        </p:txBody>
      </p:sp>
    </p:spTree>
    <p:extLst>
      <p:ext uri="{BB962C8B-B14F-4D97-AF65-F5344CB8AC3E}">
        <p14:creationId xmlns:p14="http://schemas.microsoft.com/office/powerpoint/2010/main" val="946208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7416"/>
            <a:ext cx="10515600" cy="1325563"/>
          </a:xfrm>
        </p:spPr>
        <p:txBody>
          <a:bodyPr/>
          <a:lstStyle/>
          <a:p>
            <a:r>
              <a:rPr lang="en-GB" dirty="0" smtClean="0">
                <a:latin typeface="Arial Black" panose="020B0A04020102020204" pitchFamily="34" charset="0"/>
              </a:rPr>
              <a:t>Topics we will cover this morning</a:t>
            </a:r>
            <a:endParaRPr lang="en-GB" dirty="0">
              <a:latin typeface="Arial Black" panose="020B0A040201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68629899"/>
              </p:ext>
            </p:extLst>
          </p:nvPr>
        </p:nvGraphicFramePr>
        <p:xfrm>
          <a:off x="736601" y="1594716"/>
          <a:ext cx="10864272" cy="4582160"/>
        </p:xfrm>
        <a:graphic>
          <a:graphicData uri="http://schemas.openxmlformats.org/drawingml/2006/table">
            <a:tbl>
              <a:tblPr firstRow="1" bandRow="1">
                <a:tableStyleId>{5C22544A-7EE6-4342-B048-85BDC9FD1C3A}</a:tableStyleId>
              </a:tblPr>
              <a:tblGrid>
                <a:gridCol w="1810712">
                  <a:extLst>
                    <a:ext uri="{9D8B030D-6E8A-4147-A177-3AD203B41FA5}">
                      <a16:colId xmlns:a16="http://schemas.microsoft.com/office/drawing/2014/main" val="3809340084"/>
                    </a:ext>
                  </a:extLst>
                </a:gridCol>
                <a:gridCol w="1810712">
                  <a:extLst>
                    <a:ext uri="{9D8B030D-6E8A-4147-A177-3AD203B41FA5}">
                      <a16:colId xmlns:a16="http://schemas.microsoft.com/office/drawing/2014/main" val="892950583"/>
                    </a:ext>
                  </a:extLst>
                </a:gridCol>
                <a:gridCol w="1810712">
                  <a:extLst>
                    <a:ext uri="{9D8B030D-6E8A-4147-A177-3AD203B41FA5}">
                      <a16:colId xmlns:a16="http://schemas.microsoft.com/office/drawing/2014/main" val="2264727210"/>
                    </a:ext>
                  </a:extLst>
                </a:gridCol>
                <a:gridCol w="1810712">
                  <a:extLst>
                    <a:ext uri="{9D8B030D-6E8A-4147-A177-3AD203B41FA5}">
                      <a16:colId xmlns:a16="http://schemas.microsoft.com/office/drawing/2014/main" val="52209507"/>
                    </a:ext>
                  </a:extLst>
                </a:gridCol>
                <a:gridCol w="1968165">
                  <a:extLst>
                    <a:ext uri="{9D8B030D-6E8A-4147-A177-3AD203B41FA5}">
                      <a16:colId xmlns:a16="http://schemas.microsoft.com/office/drawing/2014/main" val="4031345786"/>
                    </a:ext>
                  </a:extLst>
                </a:gridCol>
                <a:gridCol w="1653259">
                  <a:extLst>
                    <a:ext uri="{9D8B030D-6E8A-4147-A177-3AD203B41FA5}">
                      <a16:colId xmlns:a16="http://schemas.microsoft.com/office/drawing/2014/main" val="105987454"/>
                    </a:ext>
                  </a:extLst>
                </a:gridCol>
              </a:tblGrid>
              <a:tr h="370840">
                <a:tc>
                  <a:txBody>
                    <a:bodyPr/>
                    <a:lstStyle/>
                    <a:p>
                      <a:r>
                        <a:rPr lang="en-GB" b="0" dirty="0" smtClean="0">
                          <a:latin typeface="Arial" panose="020B0604020202020204" pitchFamily="34" charset="0"/>
                          <a:cs typeface="Arial" panose="020B0604020202020204" pitchFamily="34" charset="0"/>
                        </a:rPr>
                        <a:t>Exam technique</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Materials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Forming</a:t>
                      </a:r>
                      <a:r>
                        <a:rPr lang="en-GB" b="0" baseline="0" dirty="0" smtClean="0">
                          <a:latin typeface="Arial" panose="020B0604020202020204" pitchFamily="34" charset="0"/>
                          <a:cs typeface="Arial" panose="020B0604020202020204" pitchFamily="34" charset="0"/>
                        </a:rPr>
                        <a:t> processes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Manufacturing</a:t>
                      </a:r>
                      <a:r>
                        <a:rPr lang="en-GB" b="0" baseline="0" dirty="0" smtClean="0">
                          <a:latin typeface="Arial" panose="020B0604020202020204" pitchFamily="34" charset="0"/>
                          <a:cs typeface="Arial" panose="020B0604020202020204" pitchFamily="34" charset="0"/>
                        </a:rPr>
                        <a:t> methods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Packaging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Human Factors</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04856641"/>
                  </a:ext>
                </a:extLst>
              </a:tr>
              <a:tr h="370840">
                <a:tc>
                  <a:txBody>
                    <a:bodyPr/>
                    <a:lstStyle/>
                    <a:p>
                      <a:r>
                        <a:rPr lang="en-GB" b="0" i="0" dirty="0" smtClean="0">
                          <a:latin typeface="Arial" panose="020B0604020202020204" pitchFamily="34" charset="0"/>
                          <a:cs typeface="Arial" panose="020B0604020202020204" pitchFamily="34" charset="0"/>
                        </a:rPr>
                        <a:t>Timing-</a:t>
                      </a:r>
                      <a:r>
                        <a:rPr lang="en-GB" b="0" i="0" baseline="0" dirty="0" smtClean="0">
                          <a:latin typeface="Arial" panose="020B0604020202020204" pitchFamily="34" charset="0"/>
                          <a:cs typeface="Arial" panose="020B0604020202020204" pitchFamily="34" charset="0"/>
                        </a:rPr>
                        <a:t> questions</a:t>
                      </a:r>
                      <a:endParaRPr lang="en-GB" b="0" i="0" dirty="0">
                        <a:latin typeface="Arial" panose="020B0604020202020204" pitchFamily="34" charset="0"/>
                        <a:cs typeface="Arial" panose="020B0604020202020204" pitchFamily="34" charset="0"/>
                      </a:endParaRPr>
                    </a:p>
                  </a:txBody>
                  <a:tcPr/>
                </a:tc>
                <a:tc>
                  <a:txBody>
                    <a:bodyPr/>
                    <a:lstStyle/>
                    <a:p>
                      <a:r>
                        <a:rPr lang="en-GB" b="0" i="0" dirty="0" smtClean="0">
                          <a:latin typeface="Arial" panose="020B0604020202020204" pitchFamily="34" charset="0"/>
                          <a:cs typeface="Arial" panose="020B0604020202020204" pitchFamily="34" charset="0"/>
                        </a:rPr>
                        <a:t>Woods</a:t>
                      </a:r>
                      <a:endParaRPr lang="en-GB" b="0" i="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Die Cutting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One off</a:t>
                      </a:r>
                    </a:p>
                  </a:txBody>
                  <a:tcPr/>
                </a:tc>
                <a:tc>
                  <a:txBody>
                    <a:bodyPr/>
                    <a:lstStyle/>
                    <a:p>
                      <a:r>
                        <a:rPr lang="en-GB" b="0" dirty="0" smtClean="0">
                          <a:latin typeface="Arial" panose="020B0604020202020204" pitchFamily="34" charset="0"/>
                          <a:cs typeface="Arial" panose="020B0604020202020204" pitchFamily="34" charset="0"/>
                        </a:rPr>
                        <a:t>Nets/ Developments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Anthropometrics</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61648303"/>
                  </a:ext>
                </a:extLst>
              </a:tr>
              <a:tr h="370840">
                <a:tc>
                  <a:txBody>
                    <a:bodyPr/>
                    <a:lstStyle/>
                    <a:p>
                      <a:r>
                        <a:rPr lang="en-GB" b="0" dirty="0" smtClean="0">
                          <a:latin typeface="Arial" panose="020B0604020202020204" pitchFamily="34" charset="0"/>
                          <a:cs typeface="Arial" panose="020B0604020202020204" pitchFamily="34" charset="0"/>
                        </a:rPr>
                        <a:t>Question choice &amp; layout</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Metals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Offset Lithography</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Batch</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Logo’s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Ergonomics</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4231475"/>
                  </a:ext>
                </a:extLst>
              </a:tr>
              <a:tr h="370840">
                <a:tc>
                  <a:txBody>
                    <a:bodyPr/>
                    <a:lstStyle/>
                    <a:p>
                      <a:r>
                        <a:rPr lang="en-GB" b="0" dirty="0" smtClean="0">
                          <a:latin typeface="Arial" panose="020B0604020202020204" pitchFamily="34" charset="0"/>
                          <a:cs typeface="Arial" panose="020B0604020202020204" pitchFamily="34" charset="0"/>
                        </a:rPr>
                        <a:t>Marks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Plastics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Vacuum</a:t>
                      </a:r>
                      <a:r>
                        <a:rPr lang="en-GB" b="0" baseline="0" dirty="0" smtClean="0">
                          <a:latin typeface="Arial" panose="020B0604020202020204" pitchFamily="34" charset="0"/>
                          <a:cs typeface="Arial" panose="020B0604020202020204" pitchFamily="34" charset="0"/>
                        </a:rPr>
                        <a:t> Forming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Mass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Purpose of packaging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5</a:t>
                      </a:r>
                      <a:r>
                        <a:rPr lang="en-GB" b="0" baseline="30000" dirty="0" smtClean="0">
                          <a:latin typeface="Arial" panose="020B0604020202020204" pitchFamily="34" charset="0"/>
                          <a:cs typeface="Arial" panose="020B0604020202020204" pitchFamily="34" charset="0"/>
                        </a:rPr>
                        <a:t>th</a:t>
                      </a:r>
                      <a:r>
                        <a:rPr lang="en-GB" b="0" dirty="0" smtClean="0">
                          <a:latin typeface="Arial" panose="020B0604020202020204" pitchFamily="34" charset="0"/>
                          <a:cs typeface="Arial" panose="020B0604020202020204" pitchFamily="34" charset="0"/>
                        </a:rPr>
                        <a:t>, 50</a:t>
                      </a:r>
                      <a:r>
                        <a:rPr lang="en-GB" b="0" baseline="30000" dirty="0" smtClean="0">
                          <a:latin typeface="Arial" panose="020B0604020202020204" pitchFamily="34" charset="0"/>
                          <a:cs typeface="Arial" panose="020B0604020202020204" pitchFamily="34" charset="0"/>
                        </a:rPr>
                        <a:t>th</a:t>
                      </a:r>
                      <a:r>
                        <a:rPr lang="en-GB" b="0" dirty="0" smtClean="0">
                          <a:latin typeface="Arial" panose="020B0604020202020204" pitchFamily="34" charset="0"/>
                          <a:cs typeface="Arial" panose="020B0604020202020204" pitchFamily="34" charset="0"/>
                        </a:rPr>
                        <a:t>, 95</a:t>
                      </a:r>
                      <a:r>
                        <a:rPr lang="en-GB" b="0" baseline="30000" dirty="0" smtClean="0">
                          <a:latin typeface="Arial" panose="020B0604020202020204" pitchFamily="34" charset="0"/>
                          <a:cs typeface="Arial" panose="020B0604020202020204" pitchFamily="34" charset="0"/>
                        </a:rPr>
                        <a:t>th</a:t>
                      </a:r>
                      <a:r>
                        <a:rPr lang="en-GB" b="0" dirty="0" smtClean="0">
                          <a:latin typeface="Arial" panose="020B0604020202020204" pitchFamily="34" charset="0"/>
                          <a:cs typeface="Arial" panose="020B0604020202020204" pitchFamily="34" charset="0"/>
                        </a:rPr>
                        <a:t> percentile</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69085320"/>
                  </a:ext>
                </a:extLst>
              </a:tr>
              <a:tr h="370840">
                <a:tc>
                  <a:txBody>
                    <a:bodyPr/>
                    <a:lstStyle/>
                    <a:p>
                      <a:r>
                        <a:rPr lang="en-GB" b="0" baseline="0" dirty="0" smtClean="0">
                          <a:latin typeface="Arial" panose="020B0604020202020204" pitchFamily="34" charset="0"/>
                          <a:cs typeface="Arial" panose="020B0604020202020204" pitchFamily="34" charset="0"/>
                        </a:rPr>
                        <a:t> Equipment</a:t>
                      </a:r>
                    </a:p>
                  </a:txBody>
                  <a:tcPr/>
                </a:tc>
                <a:tc>
                  <a:txBody>
                    <a:bodyPr/>
                    <a:lstStyle/>
                    <a:p>
                      <a:r>
                        <a:rPr lang="en-GB" b="0" dirty="0" smtClean="0">
                          <a:latin typeface="Arial" panose="020B0604020202020204" pitchFamily="34" charset="0"/>
                          <a:cs typeface="Arial" panose="020B0604020202020204" pitchFamily="34" charset="0"/>
                        </a:rPr>
                        <a:t>Paper</a:t>
                      </a:r>
                      <a:r>
                        <a:rPr lang="en-GB" b="0" baseline="0" dirty="0" smtClean="0">
                          <a:latin typeface="Arial" panose="020B0604020202020204" pitchFamily="34" charset="0"/>
                          <a:cs typeface="Arial" panose="020B0604020202020204" pitchFamily="34" charset="0"/>
                        </a:rPr>
                        <a:t>/ Card</a:t>
                      </a:r>
                    </a:p>
                  </a:txBody>
                  <a:tcPr/>
                </a:tc>
                <a:tc>
                  <a:txBody>
                    <a:bodyPr/>
                    <a:lstStyle/>
                    <a:p>
                      <a:r>
                        <a:rPr lang="en-GB" b="0" dirty="0" smtClean="0">
                          <a:latin typeface="Arial" panose="020B0604020202020204" pitchFamily="34" charset="0"/>
                          <a:cs typeface="Arial" panose="020B0604020202020204" pitchFamily="34" charset="0"/>
                        </a:rPr>
                        <a:t>Injection Moulding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Continuous</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7261939"/>
                  </a:ext>
                </a:extLst>
              </a:tr>
              <a:tr h="370840">
                <a:tc>
                  <a:txBody>
                    <a:bodyPr/>
                    <a:lstStyle/>
                    <a:p>
                      <a:r>
                        <a:rPr lang="en-GB" b="0" dirty="0" smtClean="0">
                          <a:latin typeface="Arial" panose="020B0604020202020204" pitchFamily="34" charset="0"/>
                          <a:cs typeface="Arial" panose="020B0604020202020204" pitchFamily="34" charset="0"/>
                        </a:rPr>
                        <a:t>Key words/ phrases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Smart Materials</a:t>
                      </a:r>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JIT</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1523817"/>
                  </a:ext>
                </a:extLst>
              </a:tr>
              <a:tr h="370840">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CAD/ CAM</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475651"/>
                  </a:ext>
                </a:extLst>
              </a:tr>
              <a:tr h="370840">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CNC</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46601041"/>
                  </a:ext>
                </a:extLst>
              </a:tr>
            </a:tbl>
          </a:graphicData>
        </a:graphic>
      </p:graphicFrame>
    </p:spTree>
    <p:extLst>
      <p:ext uri="{BB962C8B-B14F-4D97-AF65-F5344CB8AC3E}">
        <p14:creationId xmlns:p14="http://schemas.microsoft.com/office/powerpoint/2010/main" val="21421017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Materials: thermoplastics</a:t>
            </a:r>
            <a:endParaRPr lang="en-GB" dirty="0"/>
          </a:p>
        </p:txBody>
      </p:sp>
      <p:pic>
        <p:nvPicPr>
          <p:cNvPr id="4" name="Content Placeholder 3"/>
          <p:cNvPicPr>
            <a:picLocks noGrp="1" noChangeAspect="1"/>
          </p:cNvPicPr>
          <p:nvPr>
            <p:ph idx="1"/>
          </p:nvPr>
        </p:nvPicPr>
        <p:blipFill>
          <a:blip r:embed="rId2"/>
          <a:stretch>
            <a:fillRect/>
          </a:stretch>
        </p:blipFill>
        <p:spPr>
          <a:xfrm>
            <a:off x="432476" y="1368425"/>
            <a:ext cx="4642443" cy="5339552"/>
          </a:xfrm>
          <a:prstGeom prst="rect">
            <a:avLst/>
          </a:prstGeom>
        </p:spPr>
      </p:pic>
      <p:pic>
        <p:nvPicPr>
          <p:cNvPr id="5" name="Picture 4"/>
          <p:cNvPicPr>
            <a:picLocks noChangeAspect="1"/>
          </p:cNvPicPr>
          <p:nvPr/>
        </p:nvPicPr>
        <p:blipFill>
          <a:blip r:embed="rId3"/>
          <a:stretch>
            <a:fillRect/>
          </a:stretch>
        </p:blipFill>
        <p:spPr>
          <a:xfrm>
            <a:off x="7825740" y="911225"/>
            <a:ext cx="3993466" cy="2567228"/>
          </a:xfrm>
          <a:prstGeom prst="rect">
            <a:avLst/>
          </a:prstGeom>
        </p:spPr>
      </p:pic>
      <p:pic>
        <p:nvPicPr>
          <p:cNvPr id="6" name="Picture 5"/>
          <p:cNvPicPr>
            <a:picLocks noChangeAspect="1"/>
          </p:cNvPicPr>
          <p:nvPr/>
        </p:nvPicPr>
        <p:blipFill>
          <a:blip r:embed="rId4"/>
          <a:stretch>
            <a:fillRect/>
          </a:stretch>
        </p:blipFill>
        <p:spPr>
          <a:xfrm>
            <a:off x="5547360" y="3661333"/>
            <a:ext cx="4556760" cy="2650360"/>
          </a:xfrm>
          <a:prstGeom prst="rect">
            <a:avLst/>
          </a:prstGeom>
        </p:spPr>
      </p:pic>
    </p:spTree>
    <p:extLst>
      <p:ext uri="{BB962C8B-B14F-4D97-AF65-F5344CB8AC3E}">
        <p14:creationId xmlns:p14="http://schemas.microsoft.com/office/powerpoint/2010/main" val="25322658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New materials</a:t>
            </a:r>
            <a:endParaRPr lang="en-GB" b="1" dirty="0">
              <a:latin typeface="Arial" panose="020B0604020202020204" pitchFamily="34" charset="0"/>
              <a:cs typeface="Arial" panose="020B0604020202020204" pitchFamily="34" charset="0"/>
            </a:endParaRPr>
          </a:p>
        </p:txBody>
      </p:sp>
      <p:sp>
        <p:nvSpPr>
          <p:cNvPr id="5" name="TextBox 4"/>
          <p:cNvSpPr txBox="1"/>
          <p:nvPr/>
        </p:nvSpPr>
        <p:spPr>
          <a:xfrm>
            <a:off x="686953" y="1690688"/>
            <a:ext cx="3676073" cy="461665"/>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Corn Starch Polymers</a:t>
            </a:r>
            <a:endParaRPr lang="en-GB" sz="2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948218" y="1238567"/>
            <a:ext cx="1985818" cy="2313376"/>
          </a:xfrm>
          <a:prstGeom prst="rect">
            <a:avLst/>
          </a:prstGeom>
        </p:spPr>
      </p:pic>
      <p:sp>
        <p:nvSpPr>
          <p:cNvPr id="6" name="TextBox 5"/>
          <p:cNvSpPr txBox="1"/>
          <p:nvPr/>
        </p:nvSpPr>
        <p:spPr>
          <a:xfrm>
            <a:off x="6096000" y="487419"/>
            <a:ext cx="3676073" cy="461665"/>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Precious Metal Clays</a:t>
            </a:r>
            <a:endParaRPr lang="en-GB" sz="2400" b="1" dirty="0">
              <a:latin typeface="Arial" panose="020B0604020202020204" pitchFamily="34" charset="0"/>
              <a:cs typeface="Arial" panose="020B0604020202020204" pitchFamily="34" charset="0"/>
            </a:endParaRPr>
          </a:p>
        </p:txBody>
      </p:sp>
      <p:sp>
        <p:nvSpPr>
          <p:cNvPr id="7" name="TextBox 6"/>
          <p:cNvSpPr txBox="1"/>
          <p:nvPr/>
        </p:nvSpPr>
        <p:spPr>
          <a:xfrm>
            <a:off x="8128000" y="1129992"/>
            <a:ext cx="3288145" cy="1754326"/>
          </a:xfrm>
          <a:prstGeom prst="rect">
            <a:avLst/>
          </a:prstGeom>
          <a:noFill/>
        </p:spPr>
        <p:txBody>
          <a:bodyPr wrap="square" rtlCol="0">
            <a:spAutoFit/>
          </a:bodyPr>
          <a:lstStyle/>
          <a:p>
            <a:r>
              <a:rPr lang="en-GB" b="1" dirty="0"/>
              <a:t>P: </a:t>
            </a:r>
            <a:r>
              <a:rPr lang="en-GB" dirty="0"/>
              <a:t>Made from 99% gold or silver and 1% clay. It can be shaped at room temperature, then heated. </a:t>
            </a:r>
            <a:br>
              <a:rPr lang="en-GB" dirty="0"/>
            </a:br>
            <a:r>
              <a:rPr lang="en-GB" b="1" dirty="0"/>
              <a:t>A:</a:t>
            </a:r>
            <a:r>
              <a:rPr lang="en-GB" dirty="0"/>
              <a:t> Very expensive and mainly used for jewellery, beads and small sculpture</a:t>
            </a:r>
          </a:p>
        </p:txBody>
      </p:sp>
      <p:pic>
        <p:nvPicPr>
          <p:cNvPr id="9" name="Picture 8"/>
          <p:cNvPicPr>
            <a:picLocks noChangeAspect="1"/>
          </p:cNvPicPr>
          <p:nvPr/>
        </p:nvPicPr>
        <p:blipFill>
          <a:blip r:embed="rId3"/>
          <a:stretch>
            <a:fillRect/>
          </a:stretch>
        </p:blipFill>
        <p:spPr>
          <a:xfrm>
            <a:off x="9413297" y="4575176"/>
            <a:ext cx="1857375" cy="1238250"/>
          </a:xfrm>
          <a:prstGeom prst="rect">
            <a:avLst/>
          </a:prstGeom>
        </p:spPr>
      </p:pic>
      <p:sp>
        <p:nvSpPr>
          <p:cNvPr id="11" name="TextBox 10"/>
          <p:cNvSpPr txBox="1"/>
          <p:nvPr/>
        </p:nvSpPr>
        <p:spPr>
          <a:xfrm>
            <a:off x="6096000" y="4294909"/>
            <a:ext cx="3685309" cy="2308324"/>
          </a:xfrm>
          <a:prstGeom prst="rect">
            <a:avLst/>
          </a:prstGeom>
          <a:noFill/>
        </p:spPr>
        <p:txBody>
          <a:bodyPr wrap="square" rtlCol="0">
            <a:spAutoFit/>
          </a:bodyPr>
          <a:lstStyle/>
          <a:p>
            <a:r>
              <a:rPr lang="en-GB" b="1" dirty="0"/>
              <a:t>P:</a:t>
            </a:r>
            <a:r>
              <a:rPr lang="en-GB" dirty="0"/>
              <a:t> These improve the properties of a material, such as stiffness or elasticity</a:t>
            </a:r>
            <a:r>
              <a:rPr lang="en-GB" dirty="0" smtClean="0"/>
              <a:t>. When </a:t>
            </a:r>
            <a:r>
              <a:rPr lang="en-GB" dirty="0"/>
              <a:t>added into polymers, they can be used as lightweight replacements for metals.</a:t>
            </a:r>
            <a:br>
              <a:rPr lang="en-GB" dirty="0"/>
            </a:br>
            <a:r>
              <a:rPr lang="en-GB" b="1" dirty="0"/>
              <a:t>A:</a:t>
            </a:r>
            <a:r>
              <a:rPr lang="en-GB" dirty="0"/>
              <a:t> Nanomaterials are used in car manufacturing to create cars that are faster, safer and more fuel efficient.</a:t>
            </a:r>
          </a:p>
        </p:txBody>
      </p:sp>
      <p:sp>
        <p:nvSpPr>
          <p:cNvPr id="13" name="TextBox 12"/>
          <p:cNvSpPr txBox="1"/>
          <p:nvPr/>
        </p:nvSpPr>
        <p:spPr>
          <a:xfrm>
            <a:off x="6095999" y="3636894"/>
            <a:ext cx="3676073" cy="461665"/>
          </a:xfrm>
          <a:prstGeom prst="rect">
            <a:avLst/>
          </a:prstGeom>
          <a:noFill/>
        </p:spPr>
        <p:txBody>
          <a:bodyPr wrap="square" rtlCol="0">
            <a:spAutoFit/>
          </a:bodyPr>
          <a:lstStyle/>
          <a:p>
            <a:r>
              <a:rPr lang="en-GB" sz="2400" b="1" dirty="0" smtClean="0">
                <a:latin typeface="Arial" panose="020B0604020202020204" pitchFamily="34" charset="0"/>
                <a:cs typeface="Arial" panose="020B0604020202020204" pitchFamily="34" charset="0"/>
              </a:rPr>
              <a:t>Nano technology</a:t>
            </a:r>
            <a:endParaRPr lang="en-GB" sz="2400" b="1"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1070713" y="2286246"/>
            <a:ext cx="2585660" cy="1713923"/>
          </a:xfrm>
          <a:prstGeom prst="rect">
            <a:avLst/>
          </a:prstGeom>
        </p:spPr>
      </p:pic>
      <p:sp>
        <p:nvSpPr>
          <p:cNvPr id="15" name="TextBox 14"/>
          <p:cNvSpPr txBox="1"/>
          <p:nvPr/>
        </p:nvSpPr>
        <p:spPr>
          <a:xfrm>
            <a:off x="768350" y="4111553"/>
            <a:ext cx="3669001" cy="1754326"/>
          </a:xfrm>
          <a:prstGeom prst="rect">
            <a:avLst/>
          </a:prstGeom>
          <a:noFill/>
        </p:spPr>
        <p:txBody>
          <a:bodyPr wrap="square" rtlCol="0">
            <a:spAutoFit/>
          </a:bodyPr>
          <a:lstStyle/>
          <a:p>
            <a:r>
              <a:rPr lang="en-GB" b="1" dirty="0"/>
              <a:t>P:</a:t>
            </a:r>
            <a:r>
              <a:rPr lang="en-GB" dirty="0"/>
              <a:t> It is made from high starch vegetables including potatoes, corn and maize. It is biodegradable and environmentally friendly. </a:t>
            </a:r>
            <a:br>
              <a:rPr lang="en-GB" dirty="0"/>
            </a:br>
            <a:r>
              <a:rPr lang="en-GB" b="1" dirty="0"/>
              <a:t>A:</a:t>
            </a:r>
            <a:r>
              <a:rPr lang="en-GB" dirty="0"/>
              <a:t> Food packaging &amp; Disposable cutlery</a:t>
            </a:r>
          </a:p>
        </p:txBody>
      </p:sp>
    </p:spTree>
    <p:extLst>
      <p:ext uri="{BB962C8B-B14F-4D97-AF65-F5344CB8AC3E}">
        <p14:creationId xmlns:p14="http://schemas.microsoft.com/office/powerpoint/2010/main" val="3450598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Smart materials</a:t>
            </a:r>
            <a:endParaRPr lang="en-GB"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036926" y="1420319"/>
            <a:ext cx="2248292" cy="2169680"/>
          </a:xfrm>
          <a:prstGeom prst="rect">
            <a:avLst/>
          </a:prstGeom>
        </p:spPr>
      </p:pic>
      <p:sp>
        <p:nvSpPr>
          <p:cNvPr id="9" name="TextBox 8"/>
          <p:cNvSpPr txBox="1"/>
          <p:nvPr/>
        </p:nvSpPr>
        <p:spPr>
          <a:xfrm>
            <a:off x="935326" y="3990109"/>
            <a:ext cx="3174856" cy="2105891"/>
          </a:xfrm>
          <a:prstGeom prst="rect">
            <a:avLst/>
          </a:prstGeom>
          <a:noFill/>
        </p:spPr>
        <p:txBody>
          <a:bodyPr wrap="square" rtlCol="0">
            <a:spAutoFit/>
          </a:bodyPr>
          <a:lstStyle/>
          <a:p>
            <a:r>
              <a:rPr lang="en-GB" b="1" dirty="0"/>
              <a:t>P: </a:t>
            </a:r>
            <a:r>
              <a:rPr lang="en-GB" dirty="0"/>
              <a:t>When heat or an electrical current passes through the wire contracts (shortens).</a:t>
            </a:r>
            <a:br>
              <a:rPr lang="en-GB" dirty="0"/>
            </a:br>
            <a:r>
              <a:rPr lang="en-GB" b="1" dirty="0"/>
              <a:t>A: </a:t>
            </a:r>
            <a:r>
              <a:rPr lang="en-GB" dirty="0"/>
              <a:t>Dental braces, mechanisms in sprinklers, used to hold broken bones together, spectacle frames</a:t>
            </a:r>
          </a:p>
        </p:txBody>
      </p:sp>
      <p:sp>
        <p:nvSpPr>
          <p:cNvPr id="10" name="TextBox 9"/>
          <p:cNvSpPr txBox="1"/>
          <p:nvPr/>
        </p:nvSpPr>
        <p:spPr>
          <a:xfrm>
            <a:off x="838200" y="3589999"/>
            <a:ext cx="3722255" cy="400110"/>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Shape memory alloys</a:t>
            </a:r>
            <a:endParaRPr lang="en-GB" sz="2000" b="1"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4790882" y="1372184"/>
            <a:ext cx="2610235" cy="1957676"/>
          </a:xfrm>
          <a:prstGeom prst="rect">
            <a:avLst/>
          </a:prstGeom>
        </p:spPr>
      </p:pic>
      <p:sp>
        <p:nvSpPr>
          <p:cNvPr id="12" name="TextBox 11"/>
          <p:cNvSpPr txBox="1"/>
          <p:nvPr/>
        </p:nvSpPr>
        <p:spPr>
          <a:xfrm>
            <a:off x="4620971" y="3492473"/>
            <a:ext cx="3722255" cy="400110"/>
          </a:xfrm>
          <a:prstGeom prst="rect">
            <a:avLst/>
          </a:prstGeom>
          <a:noFill/>
        </p:spPr>
        <p:txBody>
          <a:bodyPr wrap="square" rtlCol="0">
            <a:spAutoFit/>
          </a:bodyPr>
          <a:lstStyle/>
          <a:p>
            <a:r>
              <a:rPr lang="en-GB" sz="2000" b="1" dirty="0" err="1" smtClean="0">
                <a:latin typeface="Arial" panose="020B0604020202020204" pitchFamily="34" charset="0"/>
                <a:cs typeface="Arial" panose="020B0604020202020204" pitchFamily="34" charset="0"/>
              </a:rPr>
              <a:t>Thermochromic</a:t>
            </a:r>
            <a:r>
              <a:rPr lang="en-GB" sz="2000" b="1" dirty="0" smtClean="0">
                <a:latin typeface="Arial" panose="020B0604020202020204" pitchFamily="34" charset="0"/>
                <a:cs typeface="Arial" panose="020B0604020202020204" pitchFamily="34" charset="0"/>
              </a:rPr>
              <a:t> inks</a:t>
            </a:r>
            <a:endParaRPr lang="en-GB" sz="2000" b="1" dirty="0">
              <a:latin typeface="Arial" panose="020B0604020202020204" pitchFamily="34" charset="0"/>
              <a:cs typeface="Arial" panose="020B0604020202020204" pitchFamily="34" charset="0"/>
            </a:endParaRPr>
          </a:p>
        </p:txBody>
      </p:sp>
      <p:sp>
        <p:nvSpPr>
          <p:cNvPr id="13" name="TextBox 12"/>
          <p:cNvSpPr txBox="1"/>
          <p:nvPr/>
        </p:nvSpPr>
        <p:spPr>
          <a:xfrm>
            <a:off x="4655127" y="3990109"/>
            <a:ext cx="3398982" cy="2031325"/>
          </a:xfrm>
          <a:prstGeom prst="rect">
            <a:avLst/>
          </a:prstGeom>
          <a:noFill/>
        </p:spPr>
        <p:txBody>
          <a:bodyPr wrap="square" rtlCol="0">
            <a:spAutoFit/>
          </a:bodyPr>
          <a:lstStyle/>
          <a:p>
            <a:r>
              <a:rPr lang="en-GB" b="1" dirty="0"/>
              <a:t>P: </a:t>
            </a:r>
            <a:r>
              <a:rPr lang="en-GB" dirty="0"/>
              <a:t>Can be mixed with acrylic paint. At room temperature it shows its usual colour, but when heated or cooled the colour changes or appears.</a:t>
            </a:r>
            <a:br>
              <a:rPr lang="en-GB" dirty="0"/>
            </a:br>
            <a:r>
              <a:rPr lang="en-GB" b="1" dirty="0"/>
              <a:t>A: </a:t>
            </a:r>
            <a:r>
              <a:rPr lang="en-GB" dirty="0"/>
              <a:t>Thermometers or other heat indicating items</a:t>
            </a:r>
          </a:p>
        </p:txBody>
      </p:sp>
      <p:pic>
        <p:nvPicPr>
          <p:cNvPr id="14" name="Picture 13"/>
          <p:cNvPicPr>
            <a:picLocks noChangeAspect="1"/>
          </p:cNvPicPr>
          <p:nvPr/>
        </p:nvPicPr>
        <p:blipFill>
          <a:blip r:embed="rId4"/>
          <a:stretch>
            <a:fillRect/>
          </a:stretch>
        </p:blipFill>
        <p:spPr>
          <a:xfrm>
            <a:off x="8500196" y="1184491"/>
            <a:ext cx="2788462" cy="1863509"/>
          </a:xfrm>
          <a:prstGeom prst="rect">
            <a:avLst/>
          </a:prstGeom>
        </p:spPr>
      </p:pic>
      <p:sp>
        <p:nvSpPr>
          <p:cNvPr id="15" name="TextBox 14"/>
          <p:cNvSpPr txBox="1"/>
          <p:nvPr/>
        </p:nvSpPr>
        <p:spPr>
          <a:xfrm>
            <a:off x="8343226" y="3184697"/>
            <a:ext cx="3722255" cy="707886"/>
          </a:xfrm>
          <a:prstGeom prst="rect">
            <a:avLst/>
          </a:prstGeom>
          <a:noFill/>
        </p:spPr>
        <p:txBody>
          <a:bodyPr wrap="square" rtlCol="0">
            <a:spAutoFit/>
          </a:bodyPr>
          <a:lstStyle/>
          <a:p>
            <a:r>
              <a:rPr lang="en-GB" sz="2000" b="1" dirty="0" err="1" smtClean="0">
                <a:latin typeface="Arial" panose="020B0604020202020204" pitchFamily="34" charset="0"/>
                <a:cs typeface="Arial" panose="020B0604020202020204" pitchFamily="34" charset="0"/>
              </a:rPr>
              <a:t>Quantuum</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Tunneling</a:t>
            </a:r>
            <a:r>
              <a:rPr lang="en-GB" sz="2000" b="1" dirty="0" smtClean="0">
                <a:latin typeface="Arial" panose="020B0604020202020204" pitchFamily="34" charset="0"/>
                <a:cs typeface="Arial" panose="020B0604020202020204" pitchFamily="34" charset="0"/>
              </a:rPr>
              <a:t> Composites </a:t>
            </a:r>
            <a:endParaRPr lang="en-GB" sz="2000" b="1" dirty="0">
              <a:latin typeface="Arial" panose="020B0604020202020204" pitchFamily="34" charset="0"/>
              <a:cs typeface="Arial" panose="020B0604020202020204" pitchFamily="34" charset="0"/>
            </a:endParaRPr>
          </a:p>
        </p:txBody>
      </p:sp>
      <p:sp>
        <p:nvSpPr>
          <p:cNvPr id="16" name="TextBox 15"/>
          <p:cNvSpPr txBox="1"/>
          <p:nvPr/>
        </p:nvSpPr>
        <p:spPr>
          <a:xfrm>
            <a:off x="8343226" y="3892583"/>
            <a:ext cx="3285404" cy="2308324"/>
          </a:xfrm>
          <a:prstGeom prst="rect">
            <a:avLst/>
          </a:prstGeom>
          <a:noFill/>
        </p:spPr>
        <p:txBody>
          <a:bodyPr wrap="square" rtlCol="0">
            <a:spAutoFit/>
          </a:bodyPr>
          <a:lstStyle/>
          <a:p>
            <a:r>
              <a:rPr lang="en-GB" dirty="0"/>
              <a:t>QTC</a:t>
            </a:r>
            <a:br>
              <a:rPr lang="en-GB" dirty="0"/>
            </a:br>
            <a:r>
              <a:rPr lang="en-GB" dirty="0"/>
              <a:t/>
            </a:r>
            <a:br>
              <a:rPr lang="en-GB" dirty="0"/>
            </a:br>
            <a:r>
              <a:rPr lang="en-GB" b="1" dirty="0"/>
              <a:t>P: </a:t>
            </a:r>
            <a:r>
              <a:rPr lang="en-GB" dirty="0"/>
              <a:t>When pressed the QTC resists a current slowing or stopping the electrical charge passing through, this can then act as a switch or button.</a:t>
            </a:r>
            <a:br>
              <a:rPr lang="en-GB" dirty="0"/>
            </a:br>
            <a:r>
              <a:rPr lang="en-GB" b="1" dirty="0"/>
              <a:t>A: </a:t>
            </a:r>
            <a:r>
              <a:rPr lang="en-GB" dirty="0"/>
              <a:t>Fabric keyboard keys, switches</a:t>
            </a:r>
          </a:p>
        </p:txBody>
      </p:sp>
    </p:spTree>
    <p:extLst>
      <p:ext uri="{BB962C8B-B14F-4D97-AF65-F5344CB8AC3E}">
        <p14:creationId xmlns:p14="http://schemas.microsoft.com/office/powerpoint/2010/main" val="20832550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Materials review..10 questions</a:t>
            </a:r>
            <a:endParaRPr lang="en-GB"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GB" dirty="0" smtClean="0"/>
              <a:t>What is the stock form of paper? Give 3 examples</a:t>
            </a:r>
          </a:p>
          <a:p>
            <a:pPr marL="514350" indent="-514350">
              <a:buFont typeface="+mj-lt"/>
              <a:buAutoNum type="arabicPeriod"/>
            </a:pPr>
            <a:r>
              <a:rPr lang="en-GB" dirty="0" smtClean="0"/>
              <a:t>Name 2 different examples of types of papers</a:t>
            </a:r>
          </a:p>
          <a:p>
            <a:pPr marL="514350" indent="-514350">
              <a:buFont typeface="+mj-lt"/>
              <a:buAutoNum type="arabicPeriod"/>
            </a:pPr>
            <a:r>
              <a:rPr lang="en-GB" dirty="0" smtClean="0"/>
              <a:t>Name 2 examples of boards</a:t>
            </a:r>
          </a:p>
          <a:p>
            <a:pPr marL="514350" indent="-514350">
              <a:buFont typeface="+mj-lt"/>
              <a:buAutoNum type="arabicPeriod"/>
            </a:pPr>
            <a:r>
              <a:rPr lang="en-GB" dirty="0" smtClean="0"/>
              <a:t>Name 2 hardwoods</a:t>
            </a:r>
          </a:p>
          <a:p>
            <a:pPr marL="514350" indent="-514350">
              <a:buFont typeface="+mj-lt"/>
              <a:buAutoNum type="arabicPeriod"/>
            </a:pPr>
            <a:r>
              <a:rPr lang="en-GB" dirty="0" smtClean="0"/>
              <a:t>Name 2 softwoods</a:t>
            </a:r>
          </a:p>
          <a:p>
            <a:pPr marL="514350" indent="-514350">
              <a:buFont typeface="+mj-lt"/>
              <a:buAutoNum type="arabicPeriod"/>
            </a:pPr>
            <a:r>
              <a:rPr lang="en-GB" dirty="0" smtClean="0"/>
              <a:t>Is Cast iron a ferrous or non ferrous metal?</a:t>
            </a:r>
          </a:p>
          <a:p>
            <a:pPr marL="514350" indent="-514350">
              <a:buFont typeface="+mj-lt"/>
              <a:buAutoNum type="arabicPeriod"/>
            </a:pPr>
            <a:r>
              <a:rPr lang="en-GB" dirty="0" smtClean="0"/>
              <a:t>Name 2 non ferrous metals</a:t>
            </a:r>
          </a:p>
          <a:p>
            <a:pPr marL="514350" indent="-514350">
              <a:buFont typeface="+mj-lt"/>
              <a:buAutoNum type="arabicPeriod"/>
            </a:pPr>
            <a:r>
              <a:rPr lang="en-GB" dirty="0" smtClean="0"/>
              <a:t>What are the 4 types of finishes applied to paper/ card</a:t>
            </a:r>
          </a:p>
          <a:p>
            <a:pPr marL="514350" indent="-514350">
              <a:buFont typeface="+mj-lt"/>
              <a:buAutoNum type="arabicPeriod"/>
            </a:pPr>
            <a:r>
              <a:rPr lang="en-GB" dirty="0" smtClean="0"/>
              <a:t>Name 2 new materials</a:t>
            </a:r>
          </a:p>
          <a:p>
            <a:pPr marL="514350" indent="-514350">
              <a:buFont typeface="+mj-lt"/>
              <a:buAutoNum type="arabicPeriod"/>
            </a:pPr>
            <a:r>
              <a:rPr lang="en-GB" dirty="0" smtClean="0"/>
              <a:t>Name 2 smart materials</a:t>
            </a:r>
          </a:p>
          <a:p>
            <a:pPr marL="514350" indent="-514350">
              <a:buFont typeface="+mj-lt"/>
              <a:buAutoNum type="arabicPeriod"/>
            </a:pPr>
            <a:endParaRPr lang="en-GB" dirty="0" smtClean="0"/>
          </a:p>
          <a:p>
            <a:pPr marL="514350" indent="-514350">
              <a:buFont typeface="+mj-lt"/>
              <a:buAutoNum type="arabicPeriod"/>
            </a:pPr>
            <a:endParaRPr lang="en-GB" dirty="0" smtClean="0"/>
          </a:p>
          <a:p>
            <a:pPr marL="514350" indent="-514350">
              <a:buFont typeface="+mj-lt"/>
              <a:buAutoNum type="arabicPeriod"/>
            </a:pPr>
            <a:endParaRPr lang="en-GB" dirty="0" smtClean="0"/>
          </a:p>
          <a:p>
            <a:pPr marL="514350" indent="-514350">
              <a:buFont typeface="+mj-lt"/>
              <a:buAutoNum type="arabicPeriod"/>
            </a:pPr>
            <a:endParaRPr lang="en-GB" dirty="0" smtClean="0"/>
          </a:p>
          <a:p>
            <a:pPr marL="514350" indent="-514350">
              <a:buFont typeface="+mj-lt"/>
              <a:buAutoNum type="arabicPeriod"/>
            </a:pPr>
            <a:endParaRPr lang="en-GB" dirty="0"/>
          </a:p>
        </p:txBody>
      </p:sp>
    </p:spTree>
    <p:extLst>
      <p:ext uri="{BB962C8B-B14F-4D97-AF65-F5344CB8AC3E}">
        <p14:creationId xmlns:p14="http://schemas.microsoft.com/office/powerpoint/2010/main" val="38482658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7416"/>
            <a:ext cx="10515600" cy="1325563"/>
          </a:xfrm>
        </p:spPr>
        <p:txBody>
          <a:bodyPr/>
          <a:lstStyle/>
          <a:p>
            <a:r>
              <a:rPr lang="en-GB" dirty="0" smtClean="0">
                <a:latin typeface="Arial Black" panose="020B0A04020102020204" pitchFamily="34" charset="0"/>
              </a:rPr>
              <a:t>Topics we will cover this morning</a:t>
            </a:r>
            <a:endParaRPr lang="en-GB" dirty="0">
              <a:latin typeface="Arial Black" panose="020B0A04020102020204" pitchFamily="34" charset="0"/>
            </a:endParaRPr>
          </a:p>
        </p:txBody>
      </p:sp>
      <p:graphicFrame>
        <p:nvGraphicFramePr>
          <p:cNvPr id="4" name="Content Placeholder 3"/>
          <p:cNvGraphicFramePr>
            <a:graphicFrameLocks noGrp="1"/>
          </p:cNvGraphicFramePr>
          <p:nvPr>
            <p:ph idx="1"/>
            <p:extLst/>
          </p:nvPr>
        </p:nvGraphicFramePr>
        <p:xfrm>
          <a:off x="736601" y="1594716"/>
          <a:ext cx="10864272" cy="4582160"/>
        </p:xfrm>
        <a:graphic>
          <a:graphicData uri="http://schemas.openxmlformats.org/drawingml/2006/table">
            <a:tbl>
              <a:tblPr firstRow="1" bandRow="1">
                <a:tableStyleId>{5C22544A-7EE6-4342-B048-85BDC9FD1C3A}</a:tableStyleId>
              </a:tblPr>
              <a:tblGrid>
                <a:gridCol w="1810712">
                  <a:extLst>
                    <a:ext uri="{9D8B030D-6E8A-4147-A177-3AD203B41FA5}">
                      <a16:colId xmlns:a16="http://schemas.microsoft.com/office/drawing/2014/main" val="3809340084"/>
                    </a:ext>
                  </a:extLst>
                </a:gridCol>
                <a:gridCol w="1810712">
                  <a:extLst>
                    <a:ext uri="{9D8B030D-6E8A-4147-A177-3AD203B41FA5}">
                      <a16:colId xmlns:a16="http://schemas.microsoft.com/office/drawing/2014/main" val="892950583"/>
                    </a:ext>
                  </a:extLst>
                </a:gridCol>
                <a:gridCol w="1810712">
                  <a:extLst>
                    <a:ext uri="{9D8B030D-6E8A-4147-A177-3AD203B41FA5}">
                      <a16:colId xmlns:a16="http://schemas.microsoft.com/office/drawing/2014/main" val="2264727210"/>
                    </a:ext>
                  </a:extLst>
                </a:gridCol>
                <a:gridCol w="1810712">
                  <a:extLst>
                    <a:ext uri="{9D8B030D-6E8A-4147-A177-3AD203B41FA5}">
                      <a16:colId xmlns:a16="http://schemas.microsoft.com/office/drawing/2014/main" val="52209507"/>
                    </a:ext>
                  </a:extLst>
                </a:gridCol>
                <a:gridCol w="1968165">
                  <a:extLst>
                    <a:ext uri="{9D8B030D-6E8A-4147-A177-3AD203B41FA5}">
                      <a16:colId xmlns:a16="http://schemas.microsoft.com/office/drawing/2014/main" val="4031345786"/>
                    </a:ext>
                  </a:extLst>
                </a:gridCol>
                <a:gridCol w="1653259">
                  <a:extLst>
                    <a:ext uri="{9D8B030D-6E8A-4147-A177-3AD203B41FA5}">
                      <a16:colId xmlns:a16="http://schemas.microsoft.com/office/drawing/2014/main" val="105987454"/>
                    </a:ext>
                  </a:extLst>
                </a:gridCol>
              </a:tblGrid>
              <a:tr h="370840">
                <a:tc>
                  <a:txBody>
                    <a:bodyPr/>
                    <a:lstStyle/>
                    <a:p>
                      <a:r>
                        <a:rPr lang="en-GB" b="0" dirty="0" smtClean="0">
                          <a:latin typeface="Arial" panose="020B0604020202020204" pitchFamily="34" charset="0"/>
                          <a:cs typeface="Arial" panose="020B0604020202020204" pitchFamily="34" charset="0"/>
                        </a:rPr>
                        <a:t>Exam technique</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Materials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Forming</a:t>
                      </a:r>
                      <a:r>
                        <a:rPr lang="en-GB" b="0" baseline="0" dirty="0" smtClean="0">
                          <a:latin typeface="Arial" panose="020B0604020202020204" pitchFamily="34" charset="0"/>
                          <a:cs typeface="Arial" panose="020B0604020202020204" pitchFamily="34" charset="0"/>
                        </a:rPr>
                        <a:t> processes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Manufacturing</a:t>
                      </a:r>
                      <a:r>
                        <a:rPr lang="en-GB" b="0" baseline="0" dirty="0" smtClean="0">
                          <a:latin typeface="Arial" panose="020B0604020202020204" pitchFamily="34" charset="0"/>
                          <a:cs typeface="Arial" panose="020B0604020202020204" pitchFamily="34" charset="0"/>
                        </a:rPr>
                        <a:t> methods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Packaging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Human Factors</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04856641"/>
                  </a:ext>
                </a:extLst>
              </a:tr>
              <a:tr h="370840">
                <a:tc>
                  <a:txBody>
                    <a:bodyPr/>
                    <a:lstStyle/>
                    <a:p>
                      <a:r>
                        <a:rPr lang="en-GB" b="0" i="0" dirty="0" smtClean="0">
                          <a:latin typeface="Arial" panose="020B0604020202020204" pitchFamily="34" charset="0"/>
                          <a:cs typeface="Arial" panose="020B0604020202020204" pitchFamily="34" charset="0"/>
                        </a:rPr>
                        <a:t>Timing-</a:t>
                      </a:r>
                      <a:r>
                        <a:rPr lang="en-GB" b="0" i="0" baseline="0" dirty="0" smtClean="0">
                          <a:latin typeface="Arial" panose="020B0604020202020204" pitchFamily="34" charset="0"/>
                          <a:cs typeface="Arial" panose="020B0604020202020204" pitchFamily="34" charset="0"/>
                        </a:rPr>
                        <a:t> questions</a:t>
                      </a:r>
                      <a:endParaRPr lang="en-GB" b="0" i="0" dirty="0">
                        <a:latin typeface="Arial" panose="020B0604020202020204" pitchFamily="34" charset="0"/>
                        <a:cs typeface="Arial" panose="020B0604020202020204" pitchFamily="34" charset="0"/>
                      </a:endParaRPr>
                    </a:p>
                  </a:txBody>
                  <a:tcPr/>
                </a:tc>
                <a:tc>
                  <a:txBody>
                    <a:bodyPr/>
                    <a:lstStyle/>
                    <a:p>
                      <a:r>
                        <a:rPr lang="en-GB" b="0" i="0" dirty="0" smtClean="0">
                          <a:latin typeface="Arial" panose="020B0604020202020204" pitchFamily="34" charset="0"/>
                          <a:cs typeface="Arial" panose="020B0604020202020204" pitchFamily="34" charset="0"/>
                        </a:rPr>
                        <a:t>Woods</a:t>
                      </a:r>
                      <a:endParaRPr lang="en-GB" b="0" i="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Die Cutting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One off</a:t>
                      </a:r>
                    </a:p>
                  </a:txBody>
                  <a:tcPr/>
                </a:tc>
                <a:tc>
                  <a:txBody>
                    <a:bodyPr/>
                    <a:lstStyle/>
                    <a:p>
                      <a:r>
                        <a:rPr lang="en-GB" b="0" dirty="0" smtClean="0">
                          <a:latin typeface="Arial" panose="020B0604020202020204" pitchFamily="34" charset="0"/>
                          <a:cs typeface="Arial" panose="020B0604020202020204" pitchFamily="34" charset="0"/>
                        </a:rPr>
                        <a:t>Nets/ Developments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Anthropometrics</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61648303"/>
                  </a:ext>
                </a:extLst>
              </a:tr>
              <a:tr h="370840">
                <a:tc>
                  <a:txBody>
                    <a:bodyPr/>
                    <a:lstStyle/>
                    <a:p>
                      <a:r>
                        <a:rPr lang="en-GB" b="0" dirty="0" smtClean="0">
                          <a:latin typeface="Arial" panose="020B0604020202020204" pitchFamily="34" charset="0"/>
                          <a:cs typeface="Arial" panose="020B0604020202020204" pitchFamily="34" charset="0"/>
                        </a:rPr>
                        <a:t>Question choice &amp; layout</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Metals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Offset Lithography</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Batch</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Logo’s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Ergonomics</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4231475"/>
                  </a:ext>
                </a:extLst>
              </a:tr>
              <a:tr h="370840">
                <a:tc>
                  <a:txBody>
                    <a:bodyPr/>
                    <a:lstStyle/>
                    <a:p>
                      <a:r>
                        <a:rPr lang="en-GB" b="0" dirty="0" smtClean="0">
                          <a:latin typeface="Arial" panose="020B0604020202020204" pitchFamily="34" charset="0"/>
                          <a:cs typeface="Arial" panose="020B0604020202020204" pitchFamily="34" charset="0"/>
                        </a:rPr>
                        <a:t>Marks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Plastics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Vacuum</a:t>
                      </a:r>
                      <a:r>
                        <a:rPr lang="en-GB" b="0" baseline="0" dirty="0" smtClean="0">
                          <a:latin typeface="Arial" panose="020B0604020202020204" pitchFamily="34" charset="0"/>
                          <a:cs typeface="Arial" panose="020B0604020202020204" pitchFamily="34" charset="0"/>
                        </a:rPr>
                        <a:t> Forming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Mass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Purpose of packaging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5</a:t>
                      </a:r>
                      <a:r>
                        <a:rPr lang="en-GB" b="0" baseline="30000" dirty="0" smtClean="0">
                          <a:latin typeface="Arial" panose="020B0604020202020204" pitchFamily="34" charset="0"/>
                          <a:cs typeface="Arial" panose="020B0604020202020204" pitchFamily="34" charset="0"/>
                        </a:rPr>
                        <a:t>th</a:t>
                      </a:r>
                      <a:r>
                        <a:rPr lang="en-GB" b="0" dirty="0" smtClean="0">
                          <a:latin typeface="Arial" panose="020B0604020202020204" pitchFamily="34" charset="0"/>
                          <a:cs typeface="Arial" panose="020B0604020202020204" pitchFamily="34" charset="0"/>
                        </a:rPr>
                        <a:t>, 50</a:t>
                      </a:r>
                      <a:r>
                        <a:rPr lang="en-GB" b="0" baseline="30000" dirty="0" smtClean="0">
                          <a:latin typeface="Arial" panose="020B0604020202020204" pitchFamily="34" charset="0"/>
                          <a:cs typeface="Arial" panose="020B0604020202020204" pitchFamily="34" charset="0"/>
                        </a:rPr>
                        <a:t>th</a:t>
                      </a:r>
                      <a:r>
                        <a:rPr lang="en-GB" b="0" dirty="0" smtClean="0">
                          <a:latin typeface="Arial" panose="020B0604020202020204" pitchFamily="34" charset="0"/>
                          <a:cs typeface="Arial" panose="020B0604020202020204" pitchFamily="34" charset="0"/>
                        </a:rPr>
                        <a:t>, 95</a:t>
                      </a:r>
                      <a:r>
                        <a:rPr lang="en-GB" b="0" baseline="30000" dirty="0" smtClean="0">
                          <a:latin typeface="Arial" panose="020B0604020202020204" pitchFamily="34" charset="0"/>
                          <a:cs typeface="Arial" panose="020B0604020202020204" pitchFamily="34" charset="0"/>
                        </a:rPr>
                        <a:t>th</a:t>
                      </a:r>
                      <a:r>
                        <a:rPr lang="en-GB" b="0" dirty="0" smtClean="0">
                          <a:latin typeface="Arial" panose="020B0604020202020204" pitchFamily="34" charset="0"/>
                          <a:cs typeface="Arial" panose="020B0604020202020204" pitchFamily="34" charset="0"/>
                        </a:rPr>
                        <a:t> percentile</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69085320"/>
                  </a:ext>
                </a:extLst>
              </a:tr>
              <a:tr h="370840">
                <a:tc>
                  <a:txBody>
                    <a:bodyPr/>
                    <a:lstStyle/>
                    <a:p>
                      <a:r>
                        <a:rPr lang="en-GB" b="0" baseline="0" dirty="0" smtClean="0">
                          <a:latin typeface="Arial" panose="020B0604020202020204" pitchFamily="34" charset="0"/>
                          <a:cs typeface="Arial" panose="020B0604020202020204" pitchFamily="34" charset="0"/>
                        </a:rPr>
                        <a:t> Equipment</a:t>
                      </a:r>
                    </a:p>
                  </a:txBody>
                  <a:tcPr/>
                </a:tc>
                <a:tc>
                  <a:txBody>
                    <a:bodyPr/>
                    <a:lstStyle/>
                    <a:p>
                      <a:r>
                        <a:rPr lang="en-GB" b="0" dirty="0" smtClean="0">
                          <a:latin typeface="Arial" panose="020B0604020202020204" pitchFamily="34" charset="0"/>
                          <a:cs typeface="Arial" panose="020B0604020202020204" pitchFamily="34" charset="0"/>
                        </a:rPr>
                        <a:t>Paper</a:t>
                      </a:r>
                      <a:r>
                        <a:rPr lang="en-GB" b="0" baseline="0" dirty="0" smtClean="0">
                          <a:latin typeface="Arial" panose="020B0604020202020204" pitchFamily="34" charset="0"/>
                          <a:cs typeface="Arial" panose="020B0604020202020204" pitchFamily="34" charset="0"/>
                        </a:rPr>
                        <a:t>/ Card</a:t>
                      </a:r>
                    </a:p>
                  </a:txBody>
                  <a:tcPr/>
                </a:tc>
                <a:tc>
                  <a:txBody>
                    <a:bodyPr/>
                    <a:lstStyle/>
                    <a:p>
                      <a:r>
                        <a:rPr lang="en-GB" b="0" dirty="0" smtClean="0">
                          <a:latin typeface="Arial" panose="020B0604020202020204" pitchFamily="34" charset="0"/>
                          <a:cs typeface="Arial" panose="020B0604020202020204" pitchFamily="34" charset="0"/>
                        </a:rPr>
                        <a:t>Injection Moulding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Continuous</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7261939"/>
                  </a:ext>
                </a:extLst>
              </a:tr>
              <a:tr h="370840">
                <a:tc>
                  <a:txBody>
                    <a:bodyPr/>
                    <a:lstStyle/>
                    <a:p>
                      <a:r>
                        <a:rPr lang="en-GB" b="0" dirty="0" smtClean="0">
                          <a:latin typeface="Arial" panose="020B0604020202020204" pitchFamily="34" charset="0"/>
                          <a:cs typeface="Arial" panose="020B0604020202020204" pitchFamily="34" charset="0"/>
                        </a:rPr>
                        <a:t>Key words/ phrases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Smart Materials</a:t>
                      </a:r>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JIT</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1523817"/>
                  </a:ext>
                </a:extLst>
              </a:tr>
              <a:tr h="370840">
                <a:tc>
                  <a:txBody>
                    <a:bodyPr/>
                    <a:lstStyle/>
                    <a:p>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New Materials</a:t>
                      </a:r>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CAD/ CAM</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475651"/>
                  </a:ext>
                </a:extLst>
              </a:tr>
              <a:tr h="370840">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CNC</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46601041"/>
                  </a:ext>
                </a:extLst>
              </a:tr>
            </a:tbl>
          </a:graphicData>
        </a:graphic>
      </p:graphicFrame>
      <p:sp>
        <p:nvSpPr>
          <p:cNvPr id="3" name="Rectangle 2"/>
          <p:cNvSpPr/>
          <p:nvPr/>
        </p:nvSpPr>
        <p:spPr>
          <a:xfrm>
            <a:off x="6150184" y="1594716"/>
            <a:ext cx="1789043" cy="45254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76390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Manufacturing methods</a:t>
            </a:r>
            <a:endParaRPr lang="en-GB"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211956" y="1336855"/>
            <a:ext cx="5896510" cy="1667204"/>
          </a:xfrm>
          <a:prstGeom prst="rect">
            <a:avLst/>
          </a:prstGeom>
        </p:spPr>
      </p:pic>
      <p:sp>
        <p:nvSpPr>
          <p:cNvPr id="8" name="TextBox 7"/>
          <p:cNvSpPr txBox="1"/>
          <p:nvPr/>
        </p:nvSpPr>
        <p:spPr>
          <a:xfrm>
            <a:off x="7832200" y="1935137"/>
            <a:ext cx="2226365" cy="769441"/>
          </a:xfrm>
          <a:prstGeom prst="rect">
            <a:avLst/>
          </a:prstGeom>
          <a:noFill/>
        </p:spPr>
        <p:txBody>
          <a:bodyPr wrap="square" rtlCol="0">
            <a:spAutoFit/>
          </a:bodyPr>
          <a:lstStyle/>
          <a:p>
            <a:r>
              <a:rPr lang="en-GB" sz="4400" b="1" dirty="0" smtClean="0">
                <a:latin typeface="Arial" panose="020B0604020202020204" pitchFamily="34" charset="0"/>
                <a:cs typeface="Arial" panose="020B0604020202020204" pitchFamily="34" charset="0"/>
              </a:rPr>
              <a:t>One off</a:t>
            </a:r>
            <a:endParaRPr lang="en-GB" sz="4400" b="1" dirty="0">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696096773"/>
              </p:ext>
            </p:extLst>
          </p:nvPr>
        </p:nvGraphicFramePr>
        <p:xfrm>
          <a:off x="1331015" y="3619688"/>
          <a:ext cx="6286500" cy="2834640"/>
        </p:xfrm>
        <a:graphic>
          <a:graphicData uri="http://schemas.openxmlformats.org/drawingml/2006/table">
            <a:tbl>
              <a:tblPr/>
              <a:tblGrid>
                <a:gridCol w="3145501">
                  <a:extLst>
                    <a:ext uri="{9D8B030D-6E8A-4147-A177-3AD203B41FA5}">
                      <a16:colId xmlns:a16="http://schemas.microsoft.com/office/drawing/2014/main" val="701282730"/>
                    </a:ext>
                  </a:extLst>
                </a:gridCol>
                <a:gridCol w="3140999">
                  <a:extLst>
                    <a:ext uri="{9D8B030D-6E8A-4147-A177-3AD203B41FA5}">
                      <a16:colId xmlns:a16="http://schemas.microsoft.com/office/drawing/2014/main" val="172544522"/>
                    </a:ext>
                  </a:extLst>
                </a:gridCol>
              </a:tblGrid>
              <a:tr h="0">
                <a:tc>
                  <a:txBody>
                    <a:bodyPr/>
                    <a:lstStyle/>
                    <a:p>
                      <a:pPr algn="l" fontAlgn="t">
                        <a:buFont typeface="Arial" panose="020B0604020202020204" pitchFamily="34" charset="0"/>
                        <a:buChar char="•"/>
                      </a:pPr>
                      <a:r>
                        <a:rPr lang="en-GB" sz="2000" b="1" dirty="0">
                          <a:effectLst/>
                        </a:rPr>
                        <a:t>Advantages:</a:t>
                      </a:r>
                      <a:r>
                        <a:rPr lang="en-GB" sz="2000" dirty="0">
                          <a:effectLst/>
                        </a:rPr>
                        <a:t/>
                      </a:r>
                      <a:br>
                        <a:rPr lang="en-GB" sz="2000" dirty="0">
                          <a:effectLst/>
                        </a:rPr>
                      </a:br>
                      <a:r>
                        <a:rPr lang="en-GB" sz="2000" dirty="0">
                          <a:effectLst/>
                        </a:rPr>
                        <a:t>The products made are high quality and unique</a:t>
                      </a:r>
                    </a:p>
                    <a:p>
                      <a:pPr algn="l" fontAlgn="t">
                        <a:buFont typeface="Arial" panose="020B0604020202020204" pitchFamily="34" charset="0"/>
                        <a:buChar char="•"/>
                      </a:pPr>
                      <a:r>
                        <a:rPr lang="en-GB" sz="2000" dirty="0">
                          <a:effectLst/>
                        </a:rPr>
                        <a:t>Employs people with high skills</a:t>
                      </a:r>
                    </a:p>
                    <a:p>
                      <a:pPr algn="l" fontAlgn="t">
                        <a:buFont typeface="Arial" panose="020B0604020202020204" pitchFamily="34" charset="0"/>
                        <a:buChar char="•"/>
                      </a:pPr>
                      <a:r>
                        <a:rPr lang="en-GB" sz="2000" dirty="0">
                          <a:effectLst/>
                        </a:rPr>
                        <a:t>Workforce is engaged because each job is different and they will take pride in their work</a:t>
                      </a:r>
                    </a:p>
                  </a:txBody>
                  <a:tcPr marL="95250" marR="95250">
                    <a:lnL>
                      <a:noFill/>
                    </a:lnL>
                    <a:lnR>
                      <a:noFill/>
                    </a:lnR>
                    <a:lnT>
                      <a:noFill/>
                    </a:lnT>
                    <a:lnB>
                      <a:noFill/>
                    </a:lnB>
                  </a:tcPr>
                </a:tc>
                <a:tc>
                  <a:txBody>
                    <a:bodyPr/>
                    <a:lstStyle/>
                    <a:p>
                      <a:pPr algn="l" fontAlgn="t">
                        <a:buFont typeface="Arial" panose="020B0604020202020204" pitchFamily="34" charset="0"/>
                        <a:buChar char="•"/>
                      </a:pPr>
                      <a:r>
                        <a:rPr lang="en-GB" sz="2000" b="1" dirty="0">
                          <a:effectLst/>
                        </a:rPr>
                        <a:t>Disadvantages:</a:t>
                      </a:r>
                      <a:r>
                        <a:rPr lang="en-GB" sz="2000" dirty="0">
                          <a:effectLst/>
                        </a:rPr>
                        <a:t/>
                      </a:r>
                      <a:br>
                        <a:rPr lang="en-GB" sz="2000" dirty="0">
                          <a:effectLst/>
                        </a:rPr>
                      </a:br>
                      <a:r>
                        <a:rPr lang="en-GB" sz="2000" dirty="0">
                          <a:effectLst/>
                        </a:rPr>
                        <a:t>High </a:t>
                      </a:r>
                      <a:r>
                        <a:rPr lang="en-GB" sz="2000" dirty="0" err="1">
                          <a:effectLst/>
                        </a:rPr>
                        <a:t>labor</a:t>
                      </a:r>
                      <a:r>
                        <a:rPr lang="en-GB" sz="2000" dirty="0">
                          <a:effectLst/>
                        </a:rPr>
                        <a:t> costs, takes a lot of effort and a lot of skill</a:t>
                      </a:r>
                    </a:p>
                    <a:p>
                      <a:pPr algn="l" fontAlgn="t">
                        <a:buFont typeface="Arial" panose="020B0604020202020204" pitchFamily="34" charset="0"/>
                        <a:buChar char="•"/>
                      </a:pPr>
                      <a:r>
                        <a:rPr lang="en-GB" sz="2000" dirty="0">
                          <a:effectLst/>
                        </a:rPr>
                        <a:t>Production takes a lot of time and is expensive, special templates, moulds or jigs would have to be made</a:t>
                      </a:r>
                    </a:p>
                    <a:p>
                      <a:pPr algn="l" fontAlgn="t">
                        <a:buFont typeface="Arial" panose="020B0604020202020204" pitchFamily="34" charset="0"/>
                        <a:buChar char="•"/>
                      </a:pPr>
                      <a:r>
                        <a:rPr lang="en-GB" sz="2000" dirty="0">
                          <a:effectLst/>
                        </a:rPr>
                        <a:t>No economies of scale</a:t>
                      </a:r>
                    </a:p>
                  </a:txBody>
                  <a:tcPr marL="95250" marR="95250">
                    <a:lnL>
                      <a:noFill/>
                    </a:lnL>
                    <a:lnR>
                      <a:noFill/>
                    </a:lnR>
                    <a:lnT>
                      <a:noFill/>
                    </a:lnT>
                    <a:lnB>
                      <a:noFill/>
                    </a:lnB>
                  </a:tcPr>
                </a:tc>
                <a:extLst>
                  <a:ext uri="{0D108BD9-81ED-4DB2-BD59-A6C34878D82A}">
                    <a16:rowId xmlns:a16="http://schemas.microsoft.com/office/drawing/2014/main" val="3338972729"/>
                  </a:ext>
                </a:extLst>
              </a:tr>
            </a:tbl>
          </a:graphicData>
        </a:graphic>
      </p:graphicFrame>
      <p:sp>
        <p:nvSpPr>
          <p:cNvPr id="17" name="Rectangle 1"/>
          <p:cNvSpPr>
            <a:spLocks noChangeArrowheads="1"/>
          </p:cNvSpPr>
          <p:nvPr/>
        </p:nvSpPr>
        <p:spPr bwMode="auto">
          <a:xfrm>
            <a:off x="1521515" y="3248508"/>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 rIns="0" bIns="317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8E8E8E"/>
                </a:solidFill>
                <a:effectLst/>
                <a:latin typeface="Roboto"/>
              </a:rPr>
              <a:t>Description:</a:t>
            </a:r>
            <a:r>
              <a:rPr kumimoji="0" lang="en-US" altLang="en-US" sz="1200" b="0" i="0" u="none" strike="noStrike" cap="none" normalizeH="0" baseline="0" dirty="0" smtClean="0">
                <a:ln>
                  <a:noFill/>
                </a:ln>
                <a:solidFill>
                  <a:srgbClr val="8E8E8E"/>
                </a:solidFill>
                <a:effectLst/>
                <a:latin typeface="Roboto"/>
              </a:rPr>
              <a:t> One off production is where an item is made to the specification of a client. </a:t>
            </a:r>
            <a:br>
              <a:rPr kumimoji="0" lang="en-US" altLang="en-US" sz="1200" b="0" i="0" u="none" strike="noStrike" cap="none" normalizeH="0" baseline="0" dirty="0" smtClean="0">
                <a:ln>
                  <a:noFill/>
                </a:ln>
                <a:solidFill>
                  <a:srgbClr val="8E8E8E"/>
                </a:solidFill>
                <a:effectLst/>
                <a:latin typeface="Roboto"/>
              </a:rPr>
            </a:br>
            <a:r>
              <a:rPr kumimoji="0" lang="en-US" altLang="en-US" sz="1200" b="1" i="0" u="none" strike="noStrike" cap="none" normalizeH="0" baseline="0" dirty="0" smtClean="0">
                <a:ln>
                  <a:noFill/>
                </a:ln>
                <a:solidFill>
                  <a:srgbClr val="8E8E8E"/>
                </a:solidFill>
                <a:effectLst/>
                <a:latin typeface="Roboto"/>
              </a:rPr>
              <a:t>For example;</a:t>
            </a:r>
            <a:r>
              <a:rPr kumimoji="0" lang="en-US" altLang="en-US" sz="1200" b="0" i="0" u="none" strike="noStrike" cap="none" normalizeH="0" baseline="0" dirty="0" smtClean="0">
                <a:ln>
                  <a:noFill/>
                </a:ln>
                <a:solidFill>
                  <a:srgbClr val="8E8E8E"/>
                </a:solidFill>
                <a:effectLst/>
                <a:latin typeface="Roboto"/>
              </a:rPr>
              <a:t> wedding dresses, one of a kind furniture, bars.</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67073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9563" y="1402704"/>
            <a:ext cx="5574314" cy="1658547"/>
          </a:xfrm>
          <a:prstGeom prst="rect">
            <a:avLst/>
          </a:prstGeom>
        </p:spPr>
      </p:pic>
      <p:sp>
        <p:nvSpPr>
          <p:cNvPr id="5" name="TextBox 4"/>
          <p:cNvSpPr txBox="1"/>
          <p:nvPr/>
        </p:nvSpPr>
        <p:spPr>
          <a:xfrm>
            <a:off x="7650478" y="2006637"/>
            <a:ext cx="2226365"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B</a:t>
            </a:r>
            <a:r>
              <a:rPr lang="en-GB" sz="4000" b="1" dirty="0" smtClean="0">
                <a:latin typeface="Arial" panose="020B0604020202020204" pitchFamily="34" charset="0"/>
                <a:cs typeface="Arial" panose="020B0604020202020204" pitchFamily="34" charset="0"/>
              </a:rPr>
              <a:t>atch</a:t>
            </a:r>
            <a:endParaRPr lang="en-GB" sz="4000" b="1" dirty="0">
              <a:latin typeface="Arial" panose="020B0604020202020204" pitchFamily="34" charset="0"/>
              <a:cs typeface="Arial" panose="020B0604020202020204" pitchFamily="34" charset="0"/>
            </a:endParaRPr>
          </a:p>
        </p:txBody>
      </p:sp>
      <p:sp>
        <p:nvSpPr>
          <p:cNvPr id="6"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Manufacturing methods</a:t>
            </a:r>
            <a:endParaRPr lang="en-GB" b="1" dirty="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896572292"/>
              </p:ext>
            </p:extLst>
          </p:nvPr>
        </p:nvGraphicFramePr>
        <p:xfrm>
          <a:off x="838200" y="4053349"/>
          <a:ext cx="6286500" cy="2834640"/>
        </p:xfrm>
        <a:graphic>
          <a:graphicData uri="http://schemas.openxmlformats.org/drawingml/2006/table">
            <a:tbl>
              <a:tblPr/>
              <a:tblGrid>
                <a:gridCol w="3145501">
                  <a:extLst>
                    <a:ext uri="{9D8B030D-6E8A-4147-A177-3AD203B41FA5}">
                      <a16:colId xmlns:a16="http://schemas.microsoft.com/office/drawing/2014/main" val="393807011"/>
                    </a:ext>
                  </a:extLst>
                </a:gridCol>
                <a:gridCol w="3140999">
                  <a:extLst>
                    <a:ext uri="{9D8B030D-6E8A-4147-A177-3AD203B41FA5}">
                      <a16:colId xmlns:a16="http://schemas.microsoft.com/office/drawing/2014/main" val="817871130"/>
                    </a:ext>
                  </a:extLst>
                </a:gridCol>
              </a:tblGrid>
              <a:tr h="0">
                <a:tc>
                  <a:txBody>
                    <a:bodyPr/>
                    <a:lstStyle/>
                    <a:p>
                      <a:pPr algn="l" fontAlgn="t">
                        <a:buFont typeface="Arial" panose="020B0604020202020204" pitchFamily="34" charset="0"/>
                        <a:buChar char="•"/>
                      </a:pPr>
                      <a:r>
                        <a:rPr lang="en-GB" b="1">
                          <a:effectLst/>
                        </a:rPr>
                        <a:t>Advantages:</a:t>
                      </a:r>
                      <a:r>
                        <a:rPr lang="en-GB">
                          <a:effectLst/>
                        </a:rPr>
                        <a:t/>
                      </a:r>
                      <a:br>
                        <a:rPr lang="en-GB">
                          <a:effectLst/>
                        </a:rPr>
                      </a:br>
                      <a:r>
                        <a:rPr lang="en-GB">
                          <a:effectLst/>
                        </a:rPr>
                        <a:t>Because more products are made using the same template the cost is reduced</a:t>
                      </a:r>
                    </a:p>
                    <a:p>
                      <a:pPr algn="l" fontAlgn="t">
                        <a:buFont typeface="Arial" panose="020B0604020202020204" pitchFamily="34" charset="0"/>
                        <a:buChar char="•"/>
                      </a:pPr>
                      <a:r>
                        <a:rPr lang="en-GB">
                          <a:effectLst/>
                        </a:rPr>
                        <a:t>Gives the customer and client more choice (e.g. colour)</a:t>
                      </a:r>
                    </a:p>
                    <a:p>
                      <a:pPr algn="l" fontAlgn="t">
                        <a:buFont typeface="Arial" panose="020B0604020202020204" pitchFamily="34" charset="0"/>
                        <a:buChar char="•"/>
                      </a:pPr>
                      <a:r>
                        <a:rPr lang="en-GB">
                          <a:effectLst/>
                        </a:rPr>
                        <a:t>Materials can be bought in bulk so the item is cheaper</a:t>
                      </a:r>
                    </a:p>
                  </a:txBody>
                  <a:tcPr marL="95250" marR="95250">
                    <a:lnL>
                      <a:noFill/>
                    </a:lnL>
                    <a:lnR>
                      <a:noFill/>
                    </a:lnR>
                    <a:lnT>
                      <a:noFill/>
                    </a:lnT>
                    <a:lnB>
                      <a:noFill/>
                    </a:lnB>
                  </a:tcPr>
                </a:tc>
                <a:tc>
                  <a:txBody>
                    <a:bodyPr/>
                    <a:lstStyle/>
                    <a:p>
                      <a:pPr algn="l" fontAlgn="t">
                        <a:buFont typeface="Arial" panose="020B0604020202020204" pitchFamily="34" charset="0"/>
                        <a:buChar char="•"/>
                      </a:pPr>
                      <a:r>
                        <a:rPr lang="en-GB" b="1" dirty="0">
                          <a:effectLst/>
                        </a:rPr>
                        <a:t>Disadvantages:</a:t>
                      </a:r>
                      <a:r>
                        <a:rPr lang="en-GB" dirty="0">
                          <a:effectLst/>
                        </a:rPr>
                        <a:t/>
                      </a:r>
                      <a:br>
                        <a:rPr lang="en-GB" dirty="0">
                          <a:effectLst/>
                        </a:rPr>
                      </a:br>
                      <a:r>
                        <a:rPr lang="en-GB" dirty="0">
                          <a:effectLst/>
                        </a:rPr>
                        <a:t>Workers are less engaged than with one off as work can be repetitive</a:t>
                      </a:r>
                    </a:p>
                    <a:p>
                      <a:pPr algn="l" fontAlgn="t">
                        <a:buFont typeface="Arial" panose="020B0604020202020204" pitchFamily="34" charset="0"/>
                        <a:buChar char="•"/>
                      </a:pPr>
                      <a:r>
                        <a:rPr lang="en-GB" dirty="0">
                          <a:effectLst/>
                        </a:rPr>
                        <a:t>You need to somewhere to store the materials until they are used (for example storing yellow plastic granules until you finish making with all the other colours</a:t>
                      </a:r>
                    </a:p>
                  </a:txBody>
                  <a:tcPr marL="95250" marR="95250">
                    <a:lnL>
                      <a:noFill/>
                    </a:lnL>
                    <a:lnR>
                      <a:noFill/>
                    </a:lnR>
                    <a:lnT>
                      <a:noFill/>
                    </a:lnT>
                    <a:lnB>
                      <a:noFill/>
                    </a:lnB>
                  </a:tcPr>
                </a:tc>
                <a:extLst>
                  <a:ext uri="{0D108BD9-81ED-4DB2-BD59-A6C34878D82A}">
                    <a16:rowId xmlns:a16="http://schemas.microsoft.com/office/drawing/2014/main" val="1112099772"/>
                  </a:ext>
                </a:extLst>
              </a:tr>
            </a:tbl>
          </a:graphicData>
        </a:graphic>
      </p:graphicFrame>
      <p:sp>
        <p:nvSpPr>
          <p:cNvPr id="8" name="Rectangle 1"/>
          <p:cNvSpPr>
            <a:spLocks noChangeArrowheads="1"/>
          </p:cNvSpPr>
          <p:nvPr/>
        </p:nvSpPr>
        <p:spPr bwMode="auto">
          <a:xfrm>
            <a:off x="289560" y="3158252"/>
            <a:ext cx="10548068" cy="8950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1740" rIns="0" bIns="317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8E8E8E"/>
                </a:solidFill>
                <a:effectLst/>
                <a:latin typeface="Roboto"/>
              </a:rPr>
              <a:t>Description:</a:t>
            </a:r>
            <a:r>
              <a:rPr kumimoji="0" lang="en-US" altLang="en-US" sz="1200" b="0" i="0" u="none" strike="noStrike" cap="none" normalizeH="0" baseline="0" dirty="0" smtClean="0">
                <a:ln>
                  <a:noFill/>
                </a:ln>
                <a:solidFill>
                  <a:srgbClr val="8E8E8E"/>
                </a:solidFill>
                <a:effectLst/>
                <a:latin typeface="Roboto"/>
              </a:rPr>
              <a:t> this is where a set number of products are manufactured at one time. The product may be changed slightly and then the same number of products is manufactured again before stopping and being changed again.</a:t>
            </a:r>
            <a:br>
              <a:rPr kumimoji="0" lang="en-US" altLang="en-US" sz="1200" b="0" i="0" u="none" strike="noStrike" cap="none" normalizeH="0" baseline="0" dirty="0" smtClean="0">
                <a:ln>
                  <a:noFill/>
                </a:ln>
                <a:solidFill>
                  <a:srgbClr val="8E8E8E"/>
                </a:solidFill>
                <a:effectLst/>
                <a:latin typeface="Roboto"/>
              </a:rPr>
            </a:br>
            <a:r>
              <a:rPr kumimoji="0" lang="en-US" altLang="en-US" sz="1200" b="1" i="0" u="none" strike="noStrike" cap="none" normalizeH="0" baseline="0" dirty="0" smtClean="0">
                <a:ln>
                  <a:noFill/>
                </a:ln>
                <a:solidFill>
                  <a:srgbClr val="8E8E8E"/>
                </a:solidFill>
                <a:effectLst/>
                <a:latin typeface="Roboto"/>
              </a:rPr>
              <a:t>For example; </a:t>
            </a:r>
            <a:r>
              <a:rPr kumimoji="0" lang="en-US" altLang="en-US" sz="1200" b="0" i="0" u="none" strike="noStrike" cap="none" normalizeH="0" baseline="0" dirty="0" smtClean="0">
                <a:ln>
                  <a:noFill/>
                </a:ln>
                <a:solidFill>
                  <a:srgbClr val="8E8E8E"/>
                </a:solidFill>
                <a:effectLst/>
                <a:latin typeface="Roboto"/>
              </a:rPr>
              <a:t>garments like t-shirts (the pattern, materials or size might be changed each time), bread, </a:t>
            </a:r>
            <a:r>
              <a:rPr kumimoji="0" lang="en-US" altLang="en-US" sz="1200" b="0" i="0" u="none" strike="noStrike" cap="none" normalizeH="0" baseline="0" dirty="0" err="1" smtClean="0">
                <a:ln>
                  <a:noFill/>
                </a:ln>
                <a:solidFill>
                  <a:srgbClr val="8E8E8E"/>
                </a:solidFill>
                <a:effectLst/>
                <a:latin typeface="Roboto"/>
              </a:rPr>
              <a:t>coloured</a:t>
            </a:r>
            <a:r>
              <a:rPr kumimoji="0" lang="en-US" altLang="en-US" sz="1200" b="0" i="0" u="none" strike="noStrike" cap="none" normalizeH="0" baseline="0" dirty="0" smtClean="0">
                <a:ln>
                  <a:noFill/>
                </a:ln>
                <a:solidFill>
                  <a:srgbClr val="8E8E8E"/>
                </a:solidFill>
                <a:effectLst/>
                <a:latin typeface="Roboto"/>
              </a:rPr>
              <a:t> plastic cups.</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10155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0600" y="1660952"/>
            <a:ext cx="4957242" cy="1448008"/>
          </a:xfrm>
          <a:prstGeom prst="rect">
            <a:avLst/>
          </a:prstGeom>
        </p:spPr>
      </p:pic>
      <p:sp>
        <p:nvSpPr>
          <p:cNvPr id="5" name="TextBox 4"/>
          <p:cNvSpPr txBox="1"/>
          <p:nvPr/>
        </p:nvSpPr>
        <p:spPr>
          <a:xfrm>
            <a:off x="6696320" y="2015624"/>
            <a:ext cx="2226365" cy="830997"/>
          </a:xfrm>
          <a:prstGeom prst="rect">
            <a:avLst/>
          </a:prstGeom>
          <a:noFill/>
        </p:spPr>
        <p:txBody>
          <a:bodyPr wrap="square" rtlCol="0">
            <a:spAutoFit/>
          </a:bodyPr>
          <a:lstStyle/>
          <a:p>
            <a:r>
              <a:rPr lang="en-GB" sz="4800" b="1" dirty="0">
                <a:latin typeface="Arial" panose="020B0604020202020204" pitchFamily="34" charset="0"/>
                <a:cs typeface="Arial" panose="020B0604020202020204" pitchFamily="34" charset="0"/>
              </a:rPr>
              <a:t>M</a:t>
            </a:r>
            <a:r>
              <a:rPr lang="en-GB" sz="4800" b="1" dirty="0" smtClean="0">
                <a:latin typeface="Arial" panose="020B0604020202020204" pitchFamily="34" charset="0"/>
                <a:cs typeface="Arial" panose="020B0604020202020204" pitchFamily="34" charset="0"/>
              </a:rPr>
              <a:t>ass</a:t>
            </a:r>
            <a:endParaRPr lang="en-GB" sz="4800" b="1" dirty="0">
              <a:latin typeface="Arial" panose="020B0604020202020204" pitchFamily="34" charset="0"/>
              <a:cs typeface="Arial" panose="020B0604020202020204" pitchFamily="34" charset="0"/>
            </a:endParaRPr>
          </a:p>
        </p:txBody>
      </p:sp>
      <p:sp>
        <p:nvSpPr>
          <p:cNvPr id="6"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latin typeface="Arial" panose="020B0604020202020204" pitchFamily="34" charset="0"/>
                <a:cs typeface="Arial" panose="020B0604020202020204" pitchFamily="34" charset="0"/>
              </a:rPr>
              <a:t>Manufacturing methods</a:t>
            </a:r>
            <a:endParaRPr lang="en-GB" b="1" dirty="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441631309"/>
              </p:ext>
            </p:extLst>
          </p:nvPr>
        </p:nvGraphicFramePr>
        <p:xfrm>
          <a:off x="933118" y="3738696"/>
          <a:ext cx="6286500" cy="3108960"/>
        </p:xfrm>
        <a:graphic>
          <a:graphicData uri="http://schemas.openxmlformats.org/drawingml/2006/table">
            <a:tbl>
              <a:tblPr/>
              <a:tblGrid>
                <a:gridCol w="3145501">
                  <a:extLst>
                    <a:ext uri="{9D8B030D-6E8A-4147-A177-3AD203B41FA5}">
                      <a16:colId xmlns:a16="http://schemas.microsoft.com/office/drawing/2014/main" val="2546273397"/>
                    </a:ext>
                  </a:extLst>
                </a:gridCol>
                <a:gridCol w="3140999">
                  <a:extLst>
                    <a:ext uri="{9D8B030D-6E8A-4147-A177-3AD203B41FA5}">
                      <a16:colId xmlns:a16="http://schemas.microsoft.com/office/drawing/2014/main" val="2429951906"/>
                    </a:ext>
                  </a:extLst>
                </a:gridCol>
              </a:tblGrid>
              <a:tr h="0">
                <a:tc>
                  <a:txBody>
                    <a:bodyPr/>
                    <a:lstStyle/>
                    <a:p>
                      <a:pPr algn="l" fontAlgn="t">
                        <a:buFont typeface="Arial" panose="020B0604020202020204" pitchFamily="34" charset="0"/>
                        <a:buChar char="•"/>
                      </a:pPr>
                      <a:r>
                        <a:rPr lang="en-GB" b="1">
                          <a:effectLst/>
                        </a:rPr>
                        <a:t>Advantages:</a:t>
                      </a:r>
                      <a:r>
                        <a:rPr lang="en-GB">
                          <a:effectLst/>
                        </a:rPr>
                        <a:t/>
                      </a:r>
                      <a:br>
                        <a:rPr lang="en-GB">
                          <a:effectLst/>
                        </a:rPr>
                      </a:br>
                      <a:r>
                        <a:rPr lang="en-GB">
                          <a:effectLst/>
                        </a:rPr>
                        <a:t>The cost of making the moulds and templates are spread out over a large number of products</a:t>
                      </a:r>
                    </a:p>
                    <a:p>
                      <a:pPr algn="l" fontAlgn="t">
                        <a:buFont typeface="Arial" panose="020B0604020202020204" pitchFamily="34" charset="0"/>
                        <a:buChar char="•"/>
                      </a:pPr>
                      <a:r>
                        <a:rPr lang="en-GB">
                          <a:effectLst/>
                        </a:rPr>
                        <a:t>Lower labour costs</a:t>
                      </a:r>
                    </a:p>
                    <a:p>
                      <a:pPr algn="l" fontAlgn="t">
                        <a:buFont typeface="Arial" panose="020B0604020202020204" pitchFamily="34" charset="0"/>
                        <a:buChar char="•"/>
                      </a:pPr>
                      <a:r>
                        <a:rPr lang="en-GB">
                          <a:effectLst/>
                        </a:rPr>
                        <a:t>Materials can be bought in bulk, this reduces the products cost</a:t>
                      </a:r>
                    </a:p>
                    <a:p>
                      <a:pPr algn="l" fontAlgn="t">
                        <a:buFont typeface="Arial" panose="020B0604020202020204" pitchFamily="34" charset="0"/>
                        <a:buChar char="•"/>
                      </a:pPr>
                      <a:r>
                        <a:rPr lang="en-GB">
                          <a:effectLst/>
                        </a:rPr>
                        <a:t>A large number of items are quickly produced</a:t>
                      </a:r>
                    </a:p>
                  </a:txBody>
                  <a:tcPr marL="95250" marR="95250">
                    <a:lnL>
                      <a:noFill/>
                    </a:lnL>
                    <a:lnR>
                      <a:noFill/>
                    </a:lnR>
                    <a:lnT>
                      <a:noFill/>
                    </a:lnT>
                    <a:lnB>
                      <a:noFill/>
                    </a:lnB>
                  </a:tcPr>
                </a:tc>
                <a:tc>
                  <a:txBody>
                    <a:bodyPr/>
                    <a:lstStyle/>
                    <a:p>
                      <a:pPr algn="l" fontAlgn="t">
                        <a:buFont typeface="Arial" panose="020B0604020202020204" pitchFamily="34" charset="0"/>
                        <a:buChar char="•"/>
                      </a:pPr>
                      <a:r>
                        <a:rPr lang="en-GB" b="1" dirty="0">
                          <a:effectLst/>
                        </a:rPr>
                        <a:t>Disadvantages:</a:t>
                      </a:r>
                      <a:r>
                        <a:rPr lang="en-GB" dirty="0">
                          <a:effectLst/>
                        </a:rPr>
                        <a:t/>
                      </a:r>
                      <a:br>
                        <a:rPr lang="en-GB" dirty="0">
                          <a:effectLst/>
                        </a:rPr>
                      </a:br>
                      <a:r>
                        <a:rPr lang="en-GB" dirty="0">
                          <a:effectLst/>
                        </a:rPr>
                        <a:t>Machinery is expensive to buy and production lines also cost a lot to set up</a:t>
                      </a:r>
                    </a:p>
                    <a:p>
                      <a:pPr algn="l" fontAlgn="t">
                        <a:buFont typeface="Arial" panose="020B0604020202020204" pitchFamily="34" charset="0"/>
                        <a:buChar char="•"/>
                      </a:pPr>
                      <a:r>
                        <a:rPr lang="en-GB" dirty="0">
                          <a:effectLst/>
                        </a:rPr>
                        <a:t>Production lines are difficult to adapt and change</a:t>
                      </a:r>
                    </a:p>
                    <a:p>
                      <a:pPr algn="l" fontAlgn="t">
                        <a:buFont typeface="Arial" panose="020B0604020202020204" pitchFamily="34" charset="0"/>
                        <a:buChar char="•"/>
                      </a:pPr>
                      <a:r>
                        <a:rPr lang="en-GB" dirty="0">
                          <a:effectLst/>
                        </a:rPr>
                        <a:t>If any part of the production line breaks then production will completely </a:t>
                      </a:r>
                      <a:r>
                        <a:rPr lang="en-GB" dirty="0" err="1">
                          <a:effectLst/>
                        </a:rPr>
                        <a:t>sto</a:t>
                      </a:r>
                      <a:endParaRPr lang="en-GB" dirty="0">
                        <a:effectLst/>
                      </a:endParaRPr>
                    </a:p>
                  </a:txBody>
                  <a:tcPr marL="95250" marR="95250">
                    <a:lnL>
                      <a:noFill/>
                    </a:lnL>
                    <a:lnR>
                      <a:noFill/>
                    </a:lnR>
                    <a:lnT>
                      <a:noFill/>
                    </a:lnT>
                    <a:lnB>
                      <a:noFill/>
                    </a:lnB>
                  </a:tcPr>
                </a:tc>
                <a:extLst>
                  <a:ext uri="{0D108BD9-81ED-4DB2-BD59-A6C34878D82A}">
                    <a16:rowId xmlns:a16="http://schemas.microsoft.com/office/drawing/2014/main" val="3475002793"/>
                  </a:ext>
                </a:extLst>
              </a:tr>
            </a:tbl>
          </a:graphicData>
        </a:graphic>
      </p:graphicFrame>
      <p:sp>
        <p:nvSpPr>
          <p:cNvPr id="8" name="Rectangle 1"/>
          <p:cNvSpPr>
            <a:spLocks noChangeArrowheads="1"/>
          </p:cNvSpPr>
          <p:nvPr/>
        </p:nvSpPr>
        <p:spPr bwMode="auto">
          <a:xfrm>
            <a:off x="933118" y="3281496"/>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 rIns="0" bIns="317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8E8E8E"/>
                </a:solidFill>
                <a:effectLst/>
                <a:latin typeface="Roboto"/>
              </a:rPr>
              <a:t>Description: </a:t>
            </a:r>
            <a:r>
              <a:rPr kumimoji="0" lang="en-US" altLang="en-US" sz="1200" b="0" i="0" u="none" strike="noStrike" cap="none" normalizeH="0" baseline="0" dirty="0" smtClean="0">
                <a:ln>
                  <a:noFill/>
                </a:ln>
                <a:solidFill>
                  <a:srgbClr val="8E8E8E"/>
                </a:solidFill>
                <a:effectLst/>
                <a:latin typeface="Roboto"/>
              </a:rPr>
              <a:t>this is where a very large number of products are manufactured. Often in a production line.</a:t>
            </a:r>
            <a:br>
              <a:rPr kumimoji="0" lang="en-US" altLang="en-US" sz="1200" b="0" i="0" u="none" strike="noStrike" cap="none" normalizeH="0" baseline="0" dirty="0" smtClean="0">
                <a:ln>
                  <a:noFill/>
                </a:ln>
                <a:solidFill>
                  <a:srgbClr val="8E8E8E"/>
                </a:solidFill>
                <a:effectLst/>
                <a:latin typeface="Roboto"/>
              </a:rPr>
            </a:br>
            <a:r>
              <a:rPr kumimoji="0" lang="en-US" altLang="en-US" sz="1200" b="1" i="0" u="none" strike="noStrike" cap="none" normalizeH="0" baseline="0" dirty="0" smtClean="0">
                <a:ln>
                  <a:noFill/>
                </a:ln>
                <a:solidFill>
                  <a:srgbClr val="8E8E8E"/>
                </a:solidFill>
                <a:effectLst/>
                <a:latin typeface="Roboto"/>
              </a:rPr>
              <a:t>For example; </a:t>
            </a:r>
            <a:r>
              <a:rPr kumimoji="0" lang="en-US" altLang="en-US" sz="1200" b="0" i="0" u="none" strike="noStrike" cap="none" normalizeH="0" baseline="0" dirty="0" smtClean="0">
                <a:ln>
                  <a:noFill/>
                </a:ln>
                <a:solidFill>
                  <a:srgbClr val="8E8E8E"/>
                </a:solidFill>
                <a:effectLst/>
                <a:latin typeface="Roboto"/>
              </a:rPr>
              <a:t>socks and jeans, bottles, plastic knives and forks.</a:t>
            </a:r>
            <a:endParaRPr kumimoji="0" lang="en-US"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907634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63962" y="1527315"/>
            <a:ext cx="6822802" cy="1999695"/>
          </a:xfrm>
          <a:prstGeom prst="rect">
            <a:avLst/>
          </a:prstGeom>
        </p:spPr>
      </p:pic>
      <p:sp>
        <p:nvSpPr>
          <p:cNvPr id="5" name="TextBox 4"/>
          <p:cNvSpPr txBox="1"/>
          <p:nvPr/>
        </p:nvSpPr>
        <p:spPr>
          <a:xfrm>
            <a:off x="4247317" y="3597851"/>
            <a:ext cx="2226365" cy="369332"/>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Continuous</a:t>
            </a:r>
            <a:endParaRPr lang="en-GB" b="1"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337635599"/>
              </p:ext>
            </p:extLst>
          </p:nvPr>
        </p:nvGraphicFramePr>
        <p:xfrm>
          <a:off x="838200" y="3895676"/>
          <a:ext cx="9658562" cy="2834640"/>
        </p:xfrm>
        <a:graphic>
          <a:graphicData uri="http://schemas.openxmlformats.org/drawingml/2006/table">
            <a:tbl>
              <a:tblPr/>
              <a:tblGrid>
                <a:gridCol w="4832739">
                  <a:extLst>
                    <a:ext uri="{9D8B030D-6E8A-4147-A177-3AD203B41FA5}">
                      <a16:colId xmlns:a16="http://schemas.microsoft.com/office/drawing/2014/main" val="1322851738"/>
                    </a:ext>
                  </a:extLst>
                </a:gridCol>
                <a:gridCol w="4825823">
                  <a:extLst>
                    <a:ext uri="{9D8B030D-6E8A-4147-A177-3AD203B41FA5}">
                      <a16:colId xmlns:a16="http://schemas.microsoft.com/office/drawing/2014/main" val="503567417"/>
                    </a:ext>
                  </a:extLst>
                </a:gridCol>
              </a:tblGrid>
              <a:tr h="2616442">
                <a:tc>
                  <a:txBody>
                    <a:bodyPr/>
                    <a:lstStyle/>
                    <a:p>
                      <a:pPr algn="l" fontAlgn="t">
                        <a:buFont typeface="Arial" panose="020B0604020202020204" pitchFamily="34" charset="0"/>
                        <a:buChar char="•"/>
                      </a:pPr>
                      <a:r>
                        <a:rPr lang="en-GB" sz="2000" b="1" dirty="0">
                          <a:effectLst/>
                        </a:rPr>
                        <a:t>Advantages:</a:t>
                      </a:r>
                      <a:r>
                        <a:rPr lang="en-GB" sz="2000" dirty="0">
                          <a:effectLst/>
                        </a:rPr>
                        <a:t/>
                      </a:r>
                      <a:br>
                        <a:rPr lang="en-GB" sz="2000" dirty="0">
                          <a:effectLst/>
                        </a:rPr>
                      </a:br>
                      <a:r>
                        <a:rPr lang="en-GB" sz="2000" dirty="0">
                          <a:effectLst/>
                        </a:rPr>
                        <a:t>The cost of making the moulds and templates are spread out across an infinite amount of products</a:t>
                      </a:r>
                    </a:p>
                    <a:p>
                      <a:pPr algn="l" fontAlgn="t">
                        <a:buFont typeface="Arial" panose="020B0604020202020204" pitchFamily="34" charset="0"/>
                        <a:buChar char="•"/>
                      </a:pPr>
                      <a:r>
                        <a:rPr lang="en-GB" sz="2000" dirty="0">
                          <a:effectLst/>
                        </a:rPr>
                        <a:t>Lower labour costs</a:t>
                      </a:r>
                    </a:p>
                    <a:p>
                      <a:pPr algn="l" fontAlgn="t">
                        <a:buFont typeface="Arial" panose="020B0604020202020204" pitchFamily="34" charset="0"/>
                        <a:buChar char="•"/>
                      </a:pPr>
                      <a:r>
                        <a:rPr lang="en-GB" sz="2000" dirty="0">
                          <a:effectLst/>
                        </a:rPr>
                        <a:t>Materials can be bought in bulk, this reduces the products cost</a:t>
                      </a:r>
                    </a:p>
                    <a:p>
                      <a:pPr algn="l" fontAlgn="t">
                        <a:buFont typeface="Arial" panose="020B0604020202020204" pitchFamily="34" charset="0"/>
                        <a:buChar char="•"/>
                      </a:pPr>
                      <a:r>
                        <a:rPr lang="en-GB" sz="2000" dirty="0">
                          <a:effectLst/>
                        </a:rPr>
                        <a:t>A large number of items are quickly produced</a:t>
                      </a:r>
                    </a:p>
                  </a:txBody>
                  <a:tcPr marL="95250" marR="95250">
                    <a:lnL>
                      <a:noFill/>
                    </a:lnL>
                    <a:lnR>
                      <a:noFill/>
                    </a:lnR>
                    <a:lnT>
                      <a:noFill/>
                    </a:lnT>
                    <a:lnB>
                      <a:noFill/>
                    </a:lnB>
                    <a:solidFill>
                      <a:srgbClr val="FFFFFF"/>
                    </a:solidFill>
                  </a:tcPr>
                </a:tc>
                <a:tc>
                  <a:txBody>
                    <a:bodyPr/>
                    <a:lstStyle/>
                    <a:p>
                      <a:pPr algn="l" fontAlgn="t">
                        <a:buFont typeface="Arial" panose="020B0604020202020204" pitchFamily="34" charset="0"/>
                        <a:buChar char="•"/>
                      </a:pPr>
                      <a:r>
                        <a:rPr lang="en-GB" sz="2000" b="1" dirty="0">
                          <a:effectLst/>
                        </a:rPr>
                        <a:t>Disadvantages:</a:t>
                      </a:r>
                      <a:r>
                        <a:rPr lang="en-GB" sz="2000" dirty="0">
                          <a:effectLst/>
                        </a:rPr>
                        <a:t/>
                      </a:r>
                      <a:br>
                        <a:rPr lang="en-GB" sz="2000" dirty="0">
                          <a:effectLst/>
                        </a:rPr>
                      </a:br>
                      <a:r>
                        <a:rPr lang="en-GB" sz="2000" dirty="0">
                          <a:effectLst/>
                        </a:rPr>
                        <a:t>Machinery is expensive to buy and production lines also cost a lot to set up</a:t>
                      </a:r>
                    </a:p>
                    <a:p>
                      <a:pPr algn="l" fontAlgn="t">
                        <a:buFont typeface="Arial" panose="020B0604020202020204" pitchFamily="34" charset="0"/>
                        <a:buChar char="•"/>
                      </a:pPr>
                      <a:r>
                        <a:rPr lang="en-GB" sz="2000" dirty="0">
                          <a:effectLst/>
                        </a:rPr>
                        <a:t>Production lines are difficult to adapt and change</a:t>
                      </a:r>
                    </a:p>
                    <a:p>
                      <a:pPr algn="l" fontAlgn="t">
                        <a:buFont typeface="Arial" panose="020B0604020202020204" pitchFamily="34" charset="0"/>
                        <a:buChar char="•"/>
                      </a:pPr>
                      <a:r>
                        <a:rPr lang="en-GB" sz="2000" dirty="0">
                          <a:effectLst/>
                        </a:rPr>
                        <a:t>If any part of the production line breaks then production will completely stop</a:t>
                      </a:r>
                    </a:p>
                  </a:txBody>
                  <a:tcPr marL="95250" marR="95250">
                    <a:lnL>
                      <a:noFill/>
                    </a:lnL>
                    <a:lnR>
                      <a:noFill/>
                    </a:lnR>
                    <a:lnT>
                      <a:noFill/>
                    </a:lnT>
                    <a:lnB>
                      <a:noFill/>
                    </a:lnB>
                    <a:solidFill>
                      <a:srgbClr val="FFFFFF"/>
                    </a:solidFill>
                  </a:tcPr>
                </a:tc>
                <a:extLst>
                  <a:ext uri="{0D108BD9-81ED-4DB2-BD59-A6C34878D82A}">
                    <a16:rowId xmlns:a16="http://schemas.microsoft.com/office/drawing/2014/main" val="3325772652"/>
                  </a:ext>
                </a:extLst>
              </a:tr>
            </a:tbl>
          </a:graphicData>
        </a:graphic>
      </p:graphicFrame>
      <p:sp>
        <p:nvSpPr>
          <p:cNvPr id="7" name="Title 1"/>
          <p:cNvSpPr txBox="1">
            <a:spLocks/>
          </p:cNvSpPr>
          <p:nvPr/>
        </p:nvSpPr>
        <p:spPr>
          <a:xfrm>
            <a:off x="838200" y="3266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latin typeface="Arial" panose="020B0604020202020204" pitchFamily="34" charset="0"/>
                <a:cs typeface="Arial" panose="020B0604020202020204" pitchFamily="34" charset="0"/>
              </a:rPr>
              <a:t>Manufacturing methods</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0563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6925" y="1227194"/>
            <a:ext cx="6079391" cy="1876951"/>
          </a:xfrm>
          <a:prstGeom prst="rect">
            <a:avLst/>
          </a:prstGeom>
        </p:spPr>
      </p:pic>
      <p:sp>
        <p:nvSpPr>
          <p:cNvPr id="5" name="TextBox 4"/>
          <p:cNvSpPr txBox="1"/>
          <p:nvPr/>
        </p:nvSpPr>
        <p:spPr>
          <a:xfrm>
            <a:off x="7443746" y="1720836"/>
            <a:ext cx="2789583" cy="1077218"/>
          </a:xfrm>
          <a:prstGeom prst="rect">
            <a:avLst/>
          </a:prstGeom>
          <a:noFill/>
        </p:spPr>
        <p:txBody>
          <a:bodyPr wrap="square" rtlCol="0">
            <a:spAutoFit/>
          </a:bodyPr>
          <a:lstStyle/>
          <a:p>
            <a:r>
              <a:rPr lang="en-GB" sz="3200" b="1" dirty="0" smtClean="0">
                <a:latin typeface="Arial" panose="020B0604020202020204" pitchFamily="34" charset="0"/>
                <a:cs typeface="Arial" panose="020B0604020202020204" pitchFamily="34" charset="0"/>
              </a:rPr>
              <a:t>Just in time (JIT)</a:t>
            </a:r>
            <a:endParaRPr lang="en-GB" sz="3200" b="1" dirty="0">
              <a:latin typeface="Arial" panose="020B0604020202020204" pitchFamily="34" charset="0"/>
              <a:cs typeface="Arial" panose="020B0604020202020204" pitchFamily="34" charset="0"/>
            </a:endParaRPr>
          </a:p>
        </p:txBody>
      </p:sp>
      <p:sp>
        <p:nvSpPr>
          <p:cNvPr id="7" name="Title 1"/>
          <p:cNvSpPr txBox="1">
            <a:spLocks/>
          </p:cNvSpPr>
          <p:nvPr/>
        </p:nvSpPr>
        <p:spPr>
          <a:xfrm>
            <a:off x="480391" y="1199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latin typeface="Arial" panose="020B0604020202020204" pitchFamily="34" charset="0"/>
                <a:cs typeface="Arial" panose="020B0604020202020204" pitchFamily="34" charset="0"/>
              </a:rPr>
              <a:t>Manufacturing methods</a:t>
            </a:r>
            <a:endParaRPr lang="en-GB" b="1" dirty="0">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50465277"/>
              </p:ext>
            </p:extLst>
          </p:nvPr>
        </p:nvGraphicFramePr>
        <p:xfrm>
          <a:off x="1025718" y="3225054"/>
          <a:ext cx="8137598" cy="4351338"/>
        </p:xfrm>
        <a:graphic>
          <a:graphicData uri="http://schemas.openxmlformats.org/drawingml/2006/table">
            <a:tbl>
              <a:tblPr/>
              <a:tblGrid>
                <a:gridCol w="4071713">
                  <a:extLst>
                    <a:ext uri="{9D8B030D-6E8A-4147-A177-3AD203B41FA5}">
                      <a16:colId xmlns:a16="http://schemas.microsoft.com/office/drawing/2014/main" val="1821689876"/>
                    </a:ext>
                  </a:extLst>
                </a:gridCol>
                <a:gridCol w="4065885">
                  <a:extLst>
                    <a:ext uri="{9D8B030D-6E8A-4147-A177-3AD203B41FA5}">
                      <a16:colId xmlns:a16="http://schemas.microsoft.com/office/drawing/2014/main" val="3686899818"/>
                    </a:ext>
                  </a:extLst>
                </a:gridCol>
              </a:tblGrid>
              <a:tr h="4351338">
                <a:tc>
                  <a:txBody>
                    <a:bodyPr/>
                    <a:lstStyle/>
                    <a:p>
                      <a:pPr algn="l" fontAlgn="t">
                        <a:buFont typeface="Arial" panose="020B0604020202020204" pitchFamily="34" charset="0"/>
                        <a:buChar char="•"/>
                      </a:pPr>
                      <a:r>
                        <a:rPr lang="en-GB" sz="1600" b="1">
                          <a:effectLst/>
                        </a:rPr>
                        <a:t>Advantages:</a:t>
                      </a:r>
                      <a:r>
                        <a:rPr lang="en-GB" sz="1600">
                          <a:effectLst/>
                        </a:rPr>
                        <a:t/>
                      </a:r>
                      <a:br>
                        <a:rPr lang="en-GB" sz="1600">
                          <a:effectLst/>
                        </a:rPr>
                      </a:br>
                      <a:r>
                        <a:rPr lang="en-GB" sz="1600">
                          <a:effectLst/>
                        </a:rPr>
                        <a:t>No costs from the storage of goods or materials</a:t>
                      </a:r>
                      <a:br>
                        <a:rPr lang="en-GB" sz="1600">
                          <a:effectLst/>
                        </a:rPr>
                      </a:br>
                      <a:endParaRPr lang="en-GB" sz="1600">
                        <a:effectLst/>
                      </a:endParaRPr>
                    </a:p>
                    <a:p>
                      <a:pPr algn="l" fontAlgn="t">
                        <a:buFont typeface="Arial" panose="020B0604020202020204" pitchFamily="34" charset="0"/>
                        <a:buChar char="•"/>
                      </a:pPr>
                      <a:r>
                        <a:rPr lang="en-GB" sz="1600">
                          <a:effectLst/>
                        </a:rPr>
                        <a:t>The cost of making the moulds and templates are spread out over a large number of products</a:t>
                      </a:r>
                    </a:p>
                    <a:p>
                      <a:pPr algn="l" fontAlgn="t">
                        <a:buFont typeface="Arial" panose="020B0604020202020204" pitchFamily="34" charset="0"/>
                        <a:buChar char="•"/>
                      </a:pPr>
                      <a:r>
                        <a:rPr lang="en-GB" sz="1600">
                          <a:effectLst/>
                        </a:rPr>
                        <a:t>Lower labour costs</a:t>
                      </a:r>
                    </a:p>
                    <a:p>
                      <a:pPr algn="l" fontAlgn="t">
                        <a:buFont typeface="Arial" panose="020B0604020202020204" pitchFamily="34" charset="0"/>
                        <a:buChar char="•"/>
                      </a:pPr>
                      <a:r>
                        <a:rPr lang="en-GB" sz="1600">
                          <a:effectLst/>
                        </a:rPr>
                        <a:t>A large number of items are quickly produced</a:t>
                      </a:r>
                    </a:p>
                  </a:txBody>
                  <a:tcPr marL="87166" marR="87166" marT="41840" marB="41840">
                    <a:lnL>
                      <a:noFill/>
                    </a:lnL>
                    <a:lnR>
                      <a:noFill/>
                    </a:lnR>
                    <a:lnT>
                      <a:noFill/>
                    </a:lnT>
                    <a:lnB>
                      <a:noFill/>
                    </a:lnB>
                    <a:solidFill>
                      <a:srgbClr val="FFFFFF"/>
                    </a:solidFill>
                  </a:tcPr>
                </a:tc>
                <a:tc>
                  <a:txBody>
                    <a:bodyPr/>
                    <a:lstStyle/>
                    <a:p>
                      <a:pPr algn="l" fontAlgn="t">
                        <a:buFont typeface="Arial" panose="020B0604020202020204" pitchFamily="34" charset="0"/>
                        <a:buChar char="•"/>
                      </a:pPr>
                      <a:r>
                        <a:rPr lang="en-GB" sz="1600" b="1" dirty="0">
                          <a:effectLst/>
                        </a:rPr>
                        <a:t>Disadvantages:</a:t>
                      </a:r>
                      <a:r>
                        <a:rPr lang="en-GB" sz="1600" dirty="0">
                          <a:effectLst/>
                        </a:rPr>
                        <a:t/>
                      </a:r>
                      <a:br>
                        <a:rPr lang="en-GB" sz="1600" dirty="0">
                          <a:effectLst/>
                        </a:rPr>
                      </a:br>
                      <a:r>
                        <a:rPr lang="en-GB" sz="1600" dirty="0">
                          <a:effectLst/>
                        </a:rPr>
                        <a:t>If stock isn't delivered on time then production shuts down</a:t>
                      </a:r>
                    </a:p>
                    <a:p>
                      <a:pPr algn="l" fontAlgn="t">
                        <a:buFont typeface="Arial" panose="020B0604020202020204" pitchFamily="34" charset="0"/>
                        <a:buChar char="•"/>
                      </a:pPr>
                      <a:r>
                        <a:rPr lang="en-GB" sz="1600" dirty="0">
                          <a:effectLst/>
                        </a:rPr>
                        <a:t>Materials cannot be bought in bulk, only the amount needed as the materials aren't stored</a:t>
                      </a:r>
                    </a:p>
                    <a:p>
                      <a:pPr algn="l" fontAlgn="t">
                        <a:buFont typeface="Arial" panose="020B0604020202020204" pitchFamily="34" charset="0"/>
                        <a:buChar char="•"/>
                      </a:pPr>
                      <a:r>
                        <a:rPr lang="en-GB" sz="1600" dirty="0">
                          <a:effectLst/>
                        </a:rPr>
                        <a:t>Machinery is expensive to buy and production lines also cost a lot to set up</a:t>
                      </a:r>
                    </a:p>
                    <a:p>
                      <a:pPr algn="l" fontAlgn="t">
                        <a:buFont typeface="Arial" panose="020B0604020202020204" pitchFamily="34" charset="0"/>
                        <a:buChar char="•"/>
                      </a:pPr>
                      <a:r>
                        <a:rPr lang="en-GB" sz="1600" dirty="0">
                          <a:effectLst/>
                        </a:rPr>
                        <a:t>The software to run Just in Time is expensive to set up and so is monitoring stock levels</a:t>
                      </a:r>
                    </a:p>
                    <a:p>
                      <a:pPr algn="l" fontAlgn="t">
                        <a:buFont typeface="Arial" panose="020B0604020202020204" pitchFamily="34" charset="0"/>
                        <a:buChar char="•"/>
                      </a:pPr>
                      <a:r>
                        <a:rPr lang="en-GB" sz="1600" dirty="0">
                          <a:effectLst/>
                        </a:rPr>
                        <a:t>Production lines are difficult to adapt and change</a:t>
                      </a:r>
                    </a:p>
                    <a:p>
                      <a:pPr algn="l" fontAlgn="t">
                        <a:buFont typeface="Arial" panose="020B0604020202020204" pitchFamily="34" charset="0"/>
                        <a:buChar char="•"/>
                      </a:pPr>
                      <a:r>
                        <a:rPr lang="en-GB" sz="1600" dirty="0">
                          <a:effectLst/>
                        </a:rPr>
                        <a:t>If any part of the production line breaks then production will completely </a:t>
                      </a:r>
                      <a:r>
                        <a:rPr lang="en-GB" sz="1600" dirty="0" smtClean="0">
                          <a:effectLst/>
                        </a:rPr>
                        <a:t>stop</a:t>
                      </a:r>
                      <a:endParaRPr lang="en-GB" sz="1600" dirty="0">
                        <a:effectLst/>
                      </a:endParaRPr>
                    </a:p>
                  </a:txBody>
                  <a:tcPr marL="87166" marR="87166" marT="41840" marB="41840">
                    <a:lnL>
                      <a:noFill/>
                    </a:lnL>
                    <a:lnR>
                      <a:noFill/>
                    </a:lnR>
                    <a:lnT>
                      <a:noFill/>
                    </a:lnT>
                    <a:lnB>
                      <a:noFill/>
                    </a:lnB>
                    <a:solidFill>
                      <a:srgbClr val="FFFFFF"/>
                    </a:solidFill>
                  </a:tcPr>
                </a:tc>
                <a:extLst>
                  <a:ext uri="{0D108BD9-81ED-4DB2-BD59-A6C34878D82A}">
                    <a16:rowId xmlns:a16="http://schemas.microsoft.com/office/drawing/2014/main" val="41293342"/>
                  </a:ext>
                </a:extLst>
              </a:tr>
            </a:tbl>
          </a:graphicData>
        </a:graphic>
      </p:graphicFrame>
    </p:spTree>
    <p:extLst>
      <p:ext uri="{BB962C8B-B14F-4D97-AF65-F5344CB8AC3E}">
        <p14:creationId xmlns:p14="http://schemas.microsoft.com/office/powerpoint/2010/main" val="35410647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Exam Technique</a:t>
            </a:r>
            <a:br>
              <a:rPr lang="en-GB" b="1" dirty="0" smtClean="0">
                <a:latin typeface="Arial" panose="020B0604020202020204" pitchFamily="34" charset="0"/>
                <a:cs typeface="Arial" panose="020B0604020202020204" pitchFamily="34" charset="0"/>
              </a:rPr>
            </a:br>
            <a:endParaRPr lang="en-GB" b="1" dirty="0">
              <a:latin typeface="Arial" panose="020B0604020202020204" pitchFamily="34" charset="0"/>
              <a:cs typeface="Arial" panose="020B0604020202020204" pitchFamily="34" charset="0"/>
            </a:endParaRPr>
          </a:p>
        </p:txBody>
      </p:sp>
      <p:sp>
        <p:nvSpPr>
          <p:cNvPr id="4" name="TextBox 3"/>
          <p:cNvSpPr txBox="1"/>
          <p:nvPr/>
        </p:nvSpPr>
        <p:spPr>
          <a:xfrm>
            <a:off x="563419" y="1274709"/>
            <a:ext cx="3537528" cy="3139321"/>
          </a:xfrm>
          <a:prstGeom prst="rect">
            <a:avLst/>
          </a:prstGeom>
          <a:noFill/>
          <a:ln w="12700">
            <a:solidFill>
              <a:schemeClr val="tx1"/>
            </a:solidFill>
          </a:ln>
        </p:spPr>
        <p:txBody>
          <a:bodyPr wrap="square" rtlCol="0">
            <a:spAutoFit/>
          </a:bodyPr>
          <a:lstStyle/>
          <a:p>
            <a:r>
              <a:rPr lang="en-GB" b="1" dirty="0" smtClean="0">
                <a:latin typeface="Arial" panose="020B0604020202020204" pitchFamily="34" charset="0"/>
                <a:cs typeface="Arial" panose="020B0604020202020204" pitchFamily="34" charset="0"/>
              </a:rPr>
              <a:t>Timing- questions</a:t>
            </a:r>
          </a:p>
          <a:p>
            <a:pPr marL="285750" indent="-285750">
              <a:buFont typeface="Arial" panose="020B0604020202020204" pitchFamily="34" charset="0"/>
              <a:buChar char="•"/>
            </a:pPr>
            <a:r>
              <a:rPr lang="en-GB" dirty="0" smtClean="0"/>
              <a:t>Exam Duration : </a:t>
            </a:r>
            <a:r>
              <a:rPr lang="en-GB" b="1" dirty="0" smtClean="0"/>
              <a:t>2 hours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Question 1: 30 minutes</a:t>
            </a:r>
          </a:p>
          <a:p>
            <a:pPr marL="285750" indent="-285750">
              <a:buFont typeface="Arial" panose="020B0604020202020204" pitchFamily="34" charset="0"/>
              <a:buChar char="•"/>
            </a:pPr>
            <a:r>
              <a:rPr lang="en-GB" dirty="0" smtClean="0"/>
              <a:t>Question 2: 10 minutes</a:t>
            </a:r>
          </a:p>
          <a:p>
            <a:pPr marL="285750" indent="-285750">
              <a:buFont typeface="Arial" panose="020B0604020202020204" pitchFamily="34" charset="0"/>
              <a:buChar char="•"/>
            </a:pPr>
            <a:r>
              <a:rPr lang="en-GB" dirty="0" smtClean="0"/>
              <a:t>Question 3: 15 minutes</a:t>
            </a:r>
          </a:p>
          <a:p>
            <a:pPr marL="285750" indent="-285750">
              <a:buFont typeface="Arial" panose="020B0604020202020204" pitchFamily="34" charset="0"/>
              <a:buChar char="•"/>
            </a:pPr>
            <a:r>
              <a:rPr lang="en-GB" dirty="0" smtClean="0"/>
              <a:t>Question 4: 15 minutes</a:t>
            </a:r>
          </a:p>
          <a:p>
            <a:pPr marL="285750" indent="-285750">
              <a:buFont typeface="Arial" panose="020B0604020202020204" pitchFamily="34" charset="0"/>
              <a:buChar char="•"/>
            </a:pPr>
            <a:r>
              <a:rPr lang="en-GB" dirty="0" smtClean="0"/>
              <a:t>Question 5: 20 minutes</a:t>
            </a:r>
          </a:p>
          <a:p>
            <a:pPr marL="285750" indent="-285750">
              <a:buFont typeface="Arial" panose="020B0604020202020204" pitchFamily="34" charset="0"/>
              <a:buChar char="•"/>
            </a:pPr>
            <a:r>
              <a:rPr lang="en-GB" dirty="0" smtClean="0"/>
              <a:t>Question 6: 15 minutes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Ensure to stick to these times!</a:t>
            </a:r>
          </a:p>
        </p:txBody>
      </p:sp>
      <p:sp>
        <p:nvSpPr>
          <p:cNvPr id="5" name="TextBox 4"/>
          <p:cNvSpPr txBox="1"/>
          <p:nvPr/>
        </p:nvSpPr>
        <p:spPr>
          <a:xfrm>
            <a:off x="4306455" y="1274709"/>
            <a:ext cx="3537528" cy="2585323"/>
          </a:xfrm>
          <a:prstGeom prst="rect">
            <a:avLst/>
          </a:prstGeom>
          <a:noFill/>
          <a:ln w="12700">
            <a:solidFill>
              <a:schemeClr val="tx1"/>
            </a:solidFill>
          </a:ln>
        </p:spPr>
        <p:txBody>
          <a:bodyPr wrap="square" rtlCol="0">
            <a:spAutoFit/>
          </a:bodyPr>
          <a:lstStyle/>
          <a:p>
            <a:r>
              <a:rPr lang="en-GB" b="1" dirty="0" smtClean="0">
                <a:latin typeface="Arial" panose="020B0604020202020204" pitchFamily="34" charset="0"/>
                <a:cs typeface="Arial" panose="020B0604020202020204" pitchFamily="34" charset="0"/>
              </a:rPr>
              <a:t>Question Choice</a:t>
            </a:r>
          </a:p>
          <a:p>
            <a:pPr marL="285750" indent="-285750">
              <a:buFont typeface="Arial" panose="020B0604020202020204" pitchFamily="34" charset="0"/>
              <a:buChar char="•"/>
            </a:pPr>
            <a:r>
              <a:rPr lang="en-GB" dirty="0" smtClean="0"/>
              <a:t>Ensure to answer the correct design question. </a:t>
            </a:r>
            <a:endParaRPr lang="en-GB" dirty="0"/>
          </a:p>
          <a:p>
            <a:pPr marL="285750" indent="-285750">
              <a:buFont typeface="Arial" panose="020B0604020202020204" pitchFamily="34" charset="0"/>
              <a:buChar char="•"/>
            </a:pPr>
            <a:r>
              <a:rPr lang="en-GB" dirty="0" smtClean="0"/>
              <a:t>Do not choose a textiles or food product when  completing a design question! </a:t>
            </a:r>
          </a:p>
          <a:p>
            <a:pPr marL="285750" indent="-285750">
              <a:buFont typeface="Arial" panose="020B0604020202020204" pitchFamily="34" charset="0"/>
              <a:buChar char="•"/>
            </a:pPr>
            <a:r>
              <a:rPr lang="en-GB" dirty="0" smtClean="0"/>
              <a:t>Choose a Wood, Metals, Plastic, Paper, Card, electronics or CAD/ CAM product </a:t>
            </a:r>
          </a:p>
        </p:txBody>
      </p:sp>
      <p:sp>
        <p:nvSpPr>
          <p:cNvPr id="6" name="TextBox 5"/>
          <p:cNvSpPr txBox="1"/>
          <p:nvPr/>
        </p:nvSpPr>
        <p:spPr>
          <a:xfrm>
            <a:off x="8049491" y="259527"/>
            <a:ext cx="3763817" cy="6186309"/>
          </a:xfrm>
          <a:prstGeom prst="rect">
            <a:avLst/>
          </a:prstGeom>
          <a:noFill/>
          <a:ln w="12700">
            <a:solidFill>
              <a:schemeClr val="tx1"/>
            </a:solidFill>
          </a:ln>
        </p:spPr>
        <p:txBody>
          <a:bodyPr wrap="square" rtlCol="0">
            <a:spAutoFit/>
          </a:bodyPr>
          <a:lstStyle/>
          <a:p>
            <a:r>
              <a:rPr lang="en-GB" b="1" dirty="0" smtClean="0">
                <a:latin typeface="Arial" panose="020B0604020202020204" pitchFamily="34" charset="0"/>
                <a:cs typeface="Arial" panose="020B0604020202020204" pitchFamily="34" charset="0"/>
              </a:rPr>
              <a:t>Marks</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Look at the marks awarded for each question:</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1 mark- state one fact</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2 marks- state one fact and then expand or elaborate with an example</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4 mark- either state 4 individual facts  or 2 facts and then give an example</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5 and above marks as above.</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All Design questions:</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You must answer the question!</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Ensure to annotate against any criteria given</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Use crayons to add colour (you get extra marks)</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Use a range of 2D/ 3D drawings</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Ensure to state specific materials, do not write wood, plastic or metal. Example, Pine, aluminium or Acrylic</a:t>
            </a:r>
          </a:p>
        </p:txBody>
      </p:sp>
      <p:sp>
        <p:nvSpPr>
          <p:cNvPr id="7" name="TextBox 6"/>
          <p:cNvSpPr txBox="1"/>
          <p:nvPr/>
        </p:nvSpPr>
        <p:spPr>
          <a:xfrm>
            <a:off x="4327236" y="4004823"/>
            <a:ext cx="3537528" cy="1754326"/>
          </a:xfrm>
          <a:prstGeom prst="rect">
            <a:avLst/>
          </a:prstGeom>
          <a:noFill/>
          <a:ln w="12700">
            <a:solidFill>
              <a:schemeClr val="tx1"/>
            </a:solidFill>
          </a:ln>
        </p:spPr>
        <p:txBody>
          <a:bodyPr wrap="square" rtlCol="0">
            <a:spAutoFit/>
          </a:bodyPr>
          <a:lstStyle/>
          <a:p>
            <a:r>
              <a:rPr lang="en-GB" b="1" dirty="0" smtClean="0">
                <a:latin typeface="Arial" panose="020B0604020202020204" pitchFamily="34" charset="0"/>
                <a:cs typeface="Arial" panose="020B0604020202020204" pitchFamily="34" charset="0"/>
              </a:rPr>
              <a:t>Equipment</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Black pen</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Pencil</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Ruler</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Rubber</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Crayons!</a:t>
            </a:r>
          </a:p>
        </p:txBody>
      </p:sp>
    </p:spTree>
    <p:extLst>
      <p:ext uri="{BB962C8B-B14F-4D97-AF65-F5344CB8AC3E}">
        <p14:creationId xmlns:p14="http://schemas.microsoft.com/office/powerpoint/2010/main" val="382277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96454" y="1383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latin typeface="Arial" panose="020B0604020202020204" pitchFamily="34" charset="0"/>
                <a:cs typeface="Arial" panose="020B0604020202020204" pitchFamily="34" charset="0"/>
              </a:rPr>
              <a:t>Manufacturing methods</a:t>
            </a:r>
            <a:endParaRPr lang="en-GB" b="1"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31047885"/>
              </p:ext>
            </p:extLst>
          </p:nvPr>
        </p:nvGraphicFramePr>
        <p:xfrm>
          <a:off x="402055" y="2008864"/>
          <a:ext cx="6286500" cy="3657600"/>
        </p:xfrm>
        <a:graphic>
          <a:graphicData uri="http://schemas.openxmlformats.org/drawingml/2006/table">
            <a:tbl>
              <a:tblPr/>
              <a:tblGrid>
                <a:gridCol w="441630">
                  <a:extLst>
                    <a:ext uri="{9D8B030D-6E8A-4147-A177-3AD203B41FA5}">
                      <a16:colId xmlns:a16="http://schemas.microsoft.com/office/drawing/2014/main" val="2419628603"/>
                    </a:ext>
                  </a:extLst>
                </a:gridCol>
                <a:gridCol w="5844870">
                  <a:extLst>
                    <a:ext uri="{9D8B030D-6E8A-4147-A177-3AD203B41FA5}">
                      <a16:colId xmlns:a16="http://schemas.microsoft.com/office/drawing/2014/main" val="1526020077"/>
                    </a:ext>
                  </a:extLst>
                </a:gridCol>
              </a:tblGrid>
              <a:tr h="0">
                <a:tc>
                  <a:txBody>
                    <a:bodyPr/>
                    <a:lstStyle/>
                    <a:p>
                      <a:pPr algn="r" fontAlgn="t"/>
                      <a:endParaRPr lang="en-GB">
                        <a:effectLst/>
                      </a:endParaRPr>
                    </a:p>
                  </a:txBody>
                  <a:tcPr marL="95250" marR="95250">
                    <a:lnL>
                      <a:noFill/>
                    </a:lnL>
                    <a:lnR>
                      <a:noFill/>
                    </a:lnR>
                    <a:lnT>
                      <a:noFill/>
                    </a:lnT>
                    <a:lnB>
                      <a:noFill/>
                    </a:lnB>
                  </a:tcPr>
                </a:tc>
                <a:tc>
                  <a:txBody>
                    <a:bodyPr/>
                    <a:lstStyle/>
                    <a:p>
                      <a:pPr algn="l" fontAlgn="t"/>
                      <a:r>
                        <a:rPr lang="en-GB" b="1" dirty="0">
                          <a:effectLst/>
                        </a:rPr>
                        <a:t>CAD:</a:t>
                      </a:r>
                      <a:r>
                        <a:rPr lang="en-GB" dirty="0">
                          <a:effectLst/>
                        </a:rPr>
                        <a:t> Computer Aided Design - this is a piece of software that allows you to design products in 2D or 3D. In school we use 2D Design,  </a:t>
                      </a:r>
                      <a:r>
                        <a:rPr lang="en-GB" dirty="0" err="1">
                          <a:effectLst/>
                        </a:rPr>
                        <a:t>ProDesktop</a:t>
                      </a:r>
                      <a:r>
                        <a:rPr lang="en-GB" dirty="0">
                          <a:effectLst/>
                        </a:rPr>
                        <a:t> and Google </a:t>
                      </a:r>
                      <a:r>
                        <a:rPr lang="en-GB" dirty="0" err="1">
                          <a:effectLst/>
                        </a:rPr>
                        <a:t>Sketchup</a:t>
                      </a:r>
                      <a:r>
                        <a:rPr lang="en-GB" dirty="0">
                          <a:effectLst/>
                        </a:rPr>
                        <a:t>. </a:t>
                      </a:r>
                      <a:br>
                        <a:rPr lang="en-GB" dirty="0">
                          <a:effectLst/>
                        </a:rPr>
                      </a:br>
                      <a:r>
                        <a:rPr lang="en-GB" dirty="0">
                          <a:effectLst/>
                        </a:rPr>
                        <a:t/>
                      </a:r>
                      <a:br>
                        <a:rPr lang="en-GB" dirty="0">
                          <a:effectLst/>
                        </a:rPr>
                      </a:br>
                      <a:r>
                        <a:rPr lang="en-GB" b="1" dirty="0">
                          <a:effectLst/>
                        </a:rPr>
                        <a:t>CAM:</a:t>
                      </a:r>
                      <a:r>
                        <a:rPr lang="en-GB" dirty="0">
                          <a:effectLst/>
                        </a:rPr>
                        <a:t> Computer Aided Manufacture - this is a piece of equipment of which it’s movements are guided by computers. In school  we have the CNC </a:t>
                      </a:r>
                      <a:r>
                        <a:rPr lang="en-GB" dirty="0" smtClean="0">
                          <a:effectLst/>
                        </a:rPr>
                        <a:t>lathe </a:t>
                      </a:r>
                      <a:r>
                        <a:rPr lang="en-GB" dirty="0">
                          <a:effectLst/>
                        </a:rPr>
                        <a:t>and the Laser Cutter. </a:t>
                      </a:r>
                      <a:br>
                        <a:rPr lang="en-GB" dirty="0">
                          <a:effectLst/>
                        </a:rPr>
                      </a:br>
                      <a:r>
                        <a:rPr lang="en-GB" dirty="0">
                          <a:effectLst/>
                        </a:rPr>
                        <a:t/>
                      </a:r>
                      <a:br>
                        <a:rPr lang="en-GB" dirty="0">
                          <a:effectLst/>
                        </a:rPr>
                      </a:br>
                      <a:r>
                        <a:rPr lang="en-GB" b="1" dirty="0">
                          <a:effectLst/>
                        </a:rPr>
                        <a:t>CNC:</a:t>
                      </a:r>
                      <a:r>
                        <a:rPr lang="en-GB" dirty="0">
                          <a:effectLst/>
                        </a:rPr>
                        <a:t> Computer Numerical Control - essentially this means that a program converts your CAD work into numbers, these numbers are then converted into co-ordinates which plot the movement of the cutter.</a:t>
                      </a:r>
                    </a:p>
                  </a:txBody>
                  <a:tcPr marL="95250" marR="95250">
                    <a:lnL>
                      <a:noFill/>
                    </a:lnL>
                    <a:lnR>
                      <a:noFill/>
                    </a:lnR>
                    <a:lnT>
                      <a:noFill/>
                    </a:lnT>
                    <a:lnB>
                      <a:noFill/>
                    </a:lnB>
                  </a:tcPr>
                </a:tc>
                <a:extLst>
                  <a:ext uri="{0D108BD9-81ED-4DB2-BD59-A6C34878D82A}">
                    <a16:rowId xmlns:a16="http://schemas.microsoft.com/office/drawing/2014/main" val="924564002"/>
                  </a:ext>
                </a:extLst>
              </a:tr>
            </a:tbl>
          </a:graphicData>
        </a:graphic>
      </p:graphicFrame>
      <p:sp>
        <p:nvSpPr>
          <p:cNvPr id="6" name="Rectangle 1"/>
          <p:cNvSpPr>
            <a:spLocks noChangeArrowheads="1"/>
          </p:cNvSpPr>
          <p:nvPr/>
        </p:nvSpPr>
        <p:spPr bwMode="auto">
          <a:xfrm>
            <a:off x="625893" y="1364812"/>
            <a:ext cx="3804185" cy="5078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smtClean="0">
                <a:ln>
                  <a:noFill/>
                </a:ln>
                <a:solidFill>
                  <a:srgbClr val="2B2B2B"/>
                </a:solidFill>
                <a:effectLst/>
                <a:latin typeface="Roboto"/>
              </a:rPr>
              <a:t>CAD &amp; CAM Keywords</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26CFC1"/>
                </a:solidFill>
                <a:effectLst/>
                <a:latin typeface="Roboto"/>
              </a:rPr>
              <a:t> </a:t>
            </a:r>
            <a:endParaRPr kumimoji="0" lang="en-US" altLang="en-US" sz="5200" b="0" i="0" u="none" strike="noStrike" cap="none" normalizeH="0" baseline="0" dirty="0" smtClean="0">
              <a:ln>
                <a:noFill/>
              </a:ln>
              <a:solidFill>
                <a:srgbClr val="26CFC1"/>
              </a:solidFill>
              <a:effectLst/>
              <a:latin typeface="Roboto"/>
            </a:endParaRPr>
          </a:p>
        </p:txBody>
      </p:sp>
      <p:pic>
        <p:nvPicPr>
          <p:cNvPr id="1026"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193" y="2079508"/>
            <a:ext cx="533400" cy="828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8096702" y="434069"/>
            <a:ext cx="3150669" cy="2371207"/>
          </a:xfrm>
          <a:prstGeom prst="rect">
            <a:avLst/>
          </a:prstGeom>
        </p:spPr>
      </p:pic>
      <p:pic>
        <p:nvPicPr>
          <p:cNvPr id="10" name="Picture 9"/>
          <p:cNvPicPr>
            <a:picLocks noChangeAspect="1"/>
          </p:cNvPicPr>
          <p:nvPr/>
        </p:nvPicPr>
        <p:blipFill>
          <a:blip r:embed="rId4"/>
          <a:stretch>
            <a:fillRect/>
          </a:stretch>
        </p:blipFill>
        <p:spPr>
          <a:xfrm>
            <a:off x="7154929" y="2213058"/>
            <a:ext cx="2143125" cy="2143125"/>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8874492" y="3803095"/>
            <a:ext cx="2444365" cy="2857050"/>
          </a:xfrm>
          <a:prstGeom prst="rect">
            <a:avLst/>
          </a:prstGeom>
          <a:ln>
            <a:solidFill>
              <a:schemeClr val="tx1"/>
            </a:solidFill>
          </a:ln>
        </p:spPr>
      </p:pic>
    </p:spTree>
    <p:extLst>
      <p:ext uri="{BB962C8B-B14F-4D97-AF65-F5344CB8AC3E}">
        <p14:creationId xmlns:p14="http://schemas.microsoft.com/office/powerpoint/2010/main" val="31609871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Manufacturing Review..10 questions</a:t>
            </a:r>
            <a:endParaRPr lang="en-GB"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816388"/>
            <a:ext cx="10515600" cy="4351338"/>
          </a:xfrm>
        </p:spPr>
        <p:txBody>
          <a:bodyPr>
            <a:normAutofit fontScale="92500" lnSpcReduction="20000"/>
          </a:bodyPr>
          <a:lstStyle/>
          <a:p>
            <a:pPr marL="514350" indent="-514350">
              <a:buFont typeface="+mj-lt"/>
              <a:buAutoNum type="arabicPeriod"/>
            </a:pPr>
            <a:r>
              <a:rPr lang="en-GB" dirty="0" smtClean="0"/>
              <a:t>The name of the manufacturing method </a:t>
            </a:r>
            <a:r>
              <a:rPr lang="en-GB" dirty="0" smtClean="0"/>
              <a:t>where </a:t>
            </a:r>
            <a:r>
              <a:rPr lang="en-GB" dirty="0" smtClean="0"/>
              <a:t>a unique product is </a:t>
            </a:r>
            <a:r>
              <a:rPr lang="en-GB" dirty="0" smtClean="0"/>
              <a:t>designed </a:t>
            </a:r>
            <a:r>
              <a:rPr lang="en-GB" dirty="0" smtClean="0"/>
              <a:t>and made once only.</a:t>
            </a:r>
          </a:p>
          <a:p>
            <a:pPr marL="514350" indent="-514350">
              <a:buFont typeface="+mj-lt"/>
              <a:buAutoNum type="arabicPeriod"/>
            </a:pPr>
            <a:r>
              <a:rPr lang="en-GB" dirty="0" smtClean="0"/>
              <a:t>What is a disadvantage of batch production?</a:t>
            </a:r>
          </a:p>
          <a:p>
            <a:pPr marL="514350" indent="-514350">
              <a:buFont typeface="+mj-lt"/>
              <a:buAutoNum type="arabicPeriod"/>
            </a:pPr>
            <a:r>
              <a:rPr lang="en-GB" dirty="0" smtClean="0"/>
              <a:t>What is an advantage of Mass production?</a:t>
            </a:r>
          </a:p>
          <a:p>
            <a:pPr marL="514350" indent="-514350">
              <a:buFont typeface="+mj-lt"/>
              <a:buAutoNum type="arabicPeriod"/>
            </a:pPr>
            <a:r>
              <a:rPr lang="en-GB" dirty="0" smtClean="0"/>
              <a:t>State a disadvantage of continuous production.</a:t>
            </a:r>
          </a:p>
          <a:p>
            <a:pPr marL="514350" indent="-514350">
              <a:buFont typeface="+mj-lt"/>
              <a:buAutoNum type="arabicPeriod"/>
            </a:pPr>
            <a:r>
              <a:rPr lang="en-GB" dirty="0" smtClean="0"/>
              <a:t>Describe a disadvantage of JIT production.</a:t>
            </a:r>
          </a:p>
          <a:p>
            <a:pPr marL="514350" indent="-514350">
              <a:buFont typeface="+mj-lt"/>
              <a:buAutoNum type="arabicPeriod"/>
            </a:pPr>
            <a:r>
              <a:rPr lang="en-GB" dirty="0" smtClean="0"/>
              <a:t>Describe 2 advantages of CAD</a:t>
            </a:r>
          </a:p>
          <a:p>
            <a:pPr marL="514350" indent="-514350">
              <a:buFont typeface="+mj-lt"/>
              <a:buAutoNum type="arabicPeriod"/>
            </a:pPr>
            <a:r>
              <a:rPr lang="en-GB" dirty="0" smtClean="0"/>
              <a:t>Describe 2 advantages of CAM</a:t>
            </a:r>
          </a:p>
          <a:p>
            <a:pPr marL="514350" indent="-514350">
              <a:buFont typeface="+mj-lt"/>
              <a:buAutoNum type="arabicPeriod"/>
            </a:pPr>
            <a:r>
              <a:rPr lang="en-GB" dirty="0" smtClean="0"/>
              <a:t>Describe 1 disadvantage of CAD</a:t>
            </a:r>
          </a:p>
          <a:p>
            <a:pPr marL="514350" indent="-514350">
              <a:buFont typeface="+mj-lt"/>
              <a:buAutoNum type="arabicPeriod"/>
            </a:pPr>
            <a:r>
              <a:rPr lang="en-GB" dirty="0" smtClean="0"/>
              <a:t>Describe 1 disadvantage </a:t>
            </a:r>
            <a:r>
              <a:rPr lang="en-GB" dirty="0" smtClean="0"/>
              <a:t>of </a:t>
            </a:r>
            <a:r>
              <a:rPr lang="en-GB" dirty="0" smtClean="0"/>
              <a:t>CAM</a:t>
            </a:r>
          </a:p>
          <a:p>
            <a:pPr marL="514350" indent="-514350">
              <a:buFont typeface="+mj-lt"/>
              <a:buAutoNum type="arabicPeriod"/>
            </a:pPr>
            <a:r>
              <a:rPr lang="en-GB" dirty="0"/>
              <a:t> </a:t>
            </a:r>
            <a:r>
              <a:rPr lang="en-GB" dirty="0" smtClean="0"/>
              <a:t>What does CNC stand for?</a:t>
            </a:r>
          </a:p>
          <a:p>
            <a:pPr marL="514350" indent="-514350">
              <a:buFont typeface="+mj-lt"/>
              <a:buAutoNum type="arabicPeriod"/>
            </a:pPr>
            <a:endParaRPr lang="en-GB" dirty="0" smtClean="0"/>
          </a:p>
        </p:txBody>
      </p:sp>
    </p:spTree>
    <p:extLst>
      <p:ext uri="{BB962C8B-B14F-4D97-AF65-F5344CB8AC3E}">
        <p14:creationId xmlns:p14="http://schemas.microsoft.com/office/powerpoint/2010/main" val="230362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7416"/>
            <a:ext cx="10515600" cy="1325563"/>
          </a:xfrm>
        </p:spPr>
        <p:txBody>
          <a:bodyPr/>
          <a:lstStyle/>
          <a:p>
            <a:r>
              <a:rPr lang="en-GB" dirty="0" smtClean="0">
                <a:latin typeface="Arial Black" panose="020B0A04020102020204" pitchFamily="34" charset="0"/>
              </a:rPr>
              <a:t>Topics we will cover this morning</a:t>
            </a:r>
            <a:endParaRPr lang="en-GB" dirty="0">
              <a:latin typeface="Arial Black" panose="020B0A04020102020204" pitchFamily="34" charset="0"/>
            </a:endParaRPr>
          </a:p>
        </p:txBody>
      </p:sp>
      <p:graphicFrame>
        <p:nvGraphicFramePr>
          <p:cNvPr id="4" name="Content Placeholder 3"/>
          <p:cNvGraphicFramePr>
            <a:graphicFrameLocks noGrp="1"/>
          </p:cNvGraphicFramePr>
          <p:nvPr>
            <p:ph idx="1"/>
            <p:extLst/>
          </p:nvPr>
        </p:nvGraphicFramePr>
        <p:xfrm>
          <a:off x="736601" y="1594716"/>
          <a:ext cx="10864272" cy="4582160"/>
        </p:xfrm>
        <a:graphic>
          <a:graphicData uri="http://schemas.openxmlformats.org/drawingml/2006/table">
            <a:tbl>
              <a:tblPr firstRow="1" bandRow="1">
                <a:tableStyleId>{5C22544A-7EE6-4342-B048-85BDC9FD1C3A}</a:tableStyleId>
              </a:tblPr>
              <a:tblGrid>
                <a:gridCol w="1810712">
                  <a:extLst>
                    <a:ext uri="{9D8B030D-6E8A-4147-A177-3AD203B41FA5}">
                      <a16:colId xmlns:a16="http://schemas.microsoft.com/office/drawing/2014/main" val="3809340084"/>
                    </a:ext>
                  </a:extLst>
                </a:gridCol>
                <a:gridCol w="1810712">
                  <a:extLst>
                    <a:ext uri="{9D8B030D-6E8A-4147-A177-3AD203B41FA5}">
                      <a16:colId xmlns:a16="http://schemas.microsoft.com/office/drawing/2014/main" val="892950583"/>
                    </a:ext>
                  </a:extLst>
                </a:gridCol>
                <a:gridCol w="1810712">
                  <a:extLst>
                    <a:ext uri="{9D8B030D-6E8A-4147-A177-3AD203B41FA5}">
                      <a16:colId xmlns:a16="http://schemas.microsoft.com/office/drawing/2014/main" val="2264727210"/>
                    </a:ext>
                  </a:extLst>
                </a:gridCol>
                <a:gridCol w="1810712">
                  <a:extLst>
                    <a:ext uri="{9D8B030D-6E8A-4147-A177-3AD203B41FA5}">
                      <a16:colId xmlns:a16="http://schemas.microsoft.com/office/drawing/2014/main" val="52209507"/>
                    </a:ext>
                  </a:extLst>
                </a:gridCol>
                <a:gridCol w="1968165">
                  <a:extLst>
                    <a:ext uri="{9D8B030D-6E8A-4147-A177-3AD203B41FA5}">
                      <a16:colId xmlns:a16="http://schemas.microsoft.com/office/drawing/2014/main" val="4031345786"/>
                    </a:ext>
                  </a:extLst>
                </a:gridCol>
                <a:gridCol w="1653259">
                  <a:extLst>
                    <a:ext uri="{9D8B030D-6E8A-4147-A177-3AD203B41FA5}">
                      <a16:colId xmlns:a16="http://schemas.microsoft.com/office/drawing/2014/main" val="105987454"/>
                    </a:ext>
                  </a:extLst>
                </a:gridCol>
              </a:tblGrid>
              <a:tr h="370840">
                <a:tc>
                  <a:txBody>
                    <a:bodyPr/>
                    <a:lstStyle/>
                    <a:p>
                      <a:r>
                        <a:rPr lang="en-GB" b="0" dirty="0" smtClean="0">
                          <a:latin typeface="Arial" panose="020B0604020202020204" pitchFamily="34" charset="0"/>
                          <a:cs typeface="Arial" panose="020B0604020202020204" pitchFamily="34" charset="0"/>
                        </a:rPr>
                        <a:t>Exam technique</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Materials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Forming</a:t>
                      </a:r>
                      <a:r>
                        <a:rPr lang="en-GB" b="0" baseline="0" dirty="0" smtClean="0">
                          <a:latin typeface="Arial" panose="020B0604020202020204" pitchFamily="34" charset="0"/>
                          <a:cs typeface="Arial" panose="020B0604020202020204" pitchFamily="34" charset="0"/>
                        </a:rPr>
                        <a:t> processes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Manufacturing</a:t>
                      </a:r>
                      <a:r>
                        <a:rPr lang="en-GB" b="0" baseline="0" dirty="0" smtClean="0">
                          <a:latin typeface="Arial" panose="020B0604020202020204" pitchFamily="34" charset="0"/>
                          <a:cs typeface="Arial" panose="020B0604020202020204" pitchFamily="34" charset="0"/>
                        </a:rPr>
                        <a:t> methods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Packaging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Human Factors</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04856641"/>
                  </a:ext>
                </a:extLst>
              </a:tr>
              <a:tr h="370840">
                <a:tc>
                  <a:txBody>
                    <a:bodyPr/>
                    <a:lstStyle/>
                    <a:p>
                      <a:r>
                        <a:rPr lang="en-GB" b="0" i="0" dirty="0" smtClean="0">
                          <a:latin typeface="Arial" panose="020B0604020202020204" pitchFamily="34" charset="0"/>
                          <a:cs typeface="Arial" panose="020B0604020202020204" pitchFamily="34" charset="0"/>
                        </a:rPr>
                        <a:t>Timing-</a:t>
                      </a:r>
                      <a:r>
                        <a:rPr lang="en-GB" b="0" i="0" baseline="0" dirty="0" smtClean="0">
                          <a:latin typeface="Arial" panose="020B0604020202020204" pitchFamily="34" charset="0"/>
                          <a:cs typeface="Arial" panose="020B0604020202020204" pitchFamily="34" charset="0"/>
                        </a:rPr>
                        <a:t> questions</a:t>
                      </a:r>
                      <a:endParaRPr lang="en-GB" b="0" i="0" dirty="0">
                        <a:latin typeface="Arial" panose="020B0604020202020204" pitchFamily="34" charset="0"/>
                        <a:cs typeface="Arial" panose="020B0604020202020204" pitchFamily="34" charset="0"/>
                      </a:endParaRPr>
                    </a:p>
                  </a:txBody>
                  <a:tcPr/>
                </a:tc>
                <a:tc>
                  <a:txBody>
                    <a:bodyPr/>
                    <a:lstStyle/>
                    <a:p>
                      <a:r>
                        <a:rPr lang="en-GB" b="0" i="0" dirty="0" smtClean="0">
                          <a:latin typeface="Arial" panose="020B0604020202020204" pitchFamily="34" charset="0"/>
                          <a:cs typeface="Arial" panose="020B0604020202020204" pitchFamily="34" charset="0"/>
                        </a:rPr>
                        <a:t>Woods</a:t>
                      </a:r>
                      <a:endParaRPr lang="en-GB" b="0" i="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Die Cutting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One off</a:t>
                      </a:r>
                    </a:p>
                  </a:txBody>
                  <a:tcPr/>
                </a:tc>
                <a:tc>
                  <a:txBody>
                    <a:bodyPr/>
                    <a:lstStyle/>
                    <a:p>
                      <a:r>
                        <a:rPr lang="en-GB" b="0" dirty="0" smtClean="0">
                          <a:latin typeface="Arial" panose="020B0604020202020204" pitchFamily="34" charset="0"/>
                          <a:cs typeface="Arial" panose="020B0604020202020204" pitchFamily="34" charset="0"/>
                        </a:rPr>
                        <a:t>Nets/ Developments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Anthropometrics</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61648303"/>
                  </a:ext>
                </a:extLst>
              </a:tr>
              <a:tr h="370840">
                <a:tc>
                  <a:txBody>
                    <a:bodyPr/>
                    <a:lstStyle/>
                    <a:p>
                      <a:r>
                        <a:rPr lang="en-GB" b="0" dirty="0" smtClean="0">
                          <a:latin typeface="Arial" panose="020B0604020202020204" pitchFamily="34" charset="0"/>
                          <a:cs typeface="Arial" panose="020B0604020202020204" pitchFamily="34" charset="0"/>
                        </a:rPr>
                        <a:t>Question choice &amp; layout</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Metals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Offset Lithography</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Batch</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Logo’s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Ergonomics</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4231475"/>
                  </a:ext>
                </a:extLst>
              </a:tr>
              <a:tr h="370840">
                <a:tc>
                  <a:txBody>
                    <a:bodyPr/>
                    <a:lstStyle/>
                    <a:p>
                      <a:r>
                        <a:rPr lang="en-GB" b="0" dirty="0" smtClean="0">
                          <a:latin typeface="Arial" panose="020B0604020202020204" pitchFamily="34" charset="0"/>
                          <a:cs typeface="Arial" panose="020B0604020202020204" pitchFamily="34" charset="0"/>
                        </a:rPr>
                        <a:t>Marks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Plastics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Vacuum</a:t>
                      </a:r>
                      <a:r>
                        <a:rPr lang="en-GB" b="0" baseline="0" dirty="0" smtClean="0">
                          <a:latin typeface="Arial" panose="020B0604020202020204" pitchFamily="34" charset="0"/>
                          <a:cs typeface="Arial" panose="020B0604020202020204" pitchFamily="34" charset="0"/>
                        </a:rPr>
                        <a:t> Forming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Mass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Purpose of packaging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5</a:t>
                      </a:r>
                      <a:r>
                        <a:rPr lang="en-GB" b="0" baseline="30000" dirty="0" smtClean="0">
                          <a:latin typeface="Arial" panose="020B0604020202020204" pitchFamily="34" charset="0"/>
                          <a:cs typeface="Arial" panose="020B0604020202020204" pitchFamily="34" charset="0"/>
                        </a:rPr>
                        <a:t>th</a:t>
                      </a:r>
                      <a:r>
                        <a:rPr lang="en-GB" b="0" dirty="0" smtClean="0">
                          <a:latin typeface="Arial" panose="020B0604020202020204" pitchFamily="34" charset="0"/>
                          <a:cs typeface="Arial" panose="020B0604020202020204" pitchFamily="34" charset="0"/>
                        </a:rPr>
                        <a:t>, 50</a:t>
                      </a:r>
                      <a:r>
                        <a:rPr lang="en-GB" b="0" baseline="30000" dirty="0" smtClean="0">
                          <a:latin typeface="Arial" panose="020B0604020202020204" pitchFamily="34" charset="0"/>
                          <a:cs typeface="Arial" panose="020B0604020202020204" pitchFamily="34" charset="0"/>
                        </a:rPr>
                        <a:t>th</a:t>
                      </a:r>
                      <a:r>
                        <a:rPr lang="en-GB" b="0" dirty="0" smtClean="0">
                          <a:latin typeface="Arial" panose="020B0604020202020204" pitchFamily="34" charset="0"/>
                          <a:cs typeface="Arial" panose="020B0604020202020204" pitchFamily="34" charset="0"/>
                        </a:rPr>
                        <a:t>, 95</a:t>
                      </a:r>
                      <a:r>
                        <a:rPr lang="en-GB" b="0" baseline="30000" dirty="0" smtClean="0">
                          <a:latin typeface="Arial" panose="020B0604020202020204" pitchFamily="34" charset="0"/>
                          <a:cs typeface="Arial" panose="020B0604020202020204" pitchFamily="34" charset="0"/>
                        </a:rPr>
                        <a:t>th</a:t>
                      </a:r>
                      <a:r>
                        <a:rPr lang="en-GB" b="0" dirty="0" smtClean="0">
                          <a:latin typeface="Arial" panose="020B0604020202020204" pitchFamily="34" charset="0"/>
                          <a:cs typeface="Arial" panose="020B0604020202020204" pitchFamily="34" charset="0"/>
                        </a:rPr>
                        <a:t> percentile</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69085320"/>
                  </a:ext>
                </a:extLst>
              </a:tr>
              <a:tr h="370840">
                <a:tc>
                  <a:txBody>
                    <a:bodyPr/>
                    <a:lstStyle/>
                    <a:p>
                      <a:r>
                        <a:rPr lang="en-GB" b="0" baseline="0" dirty="0" smtClean="0">
                          <a:latin typeface="Arial" panose="020B0604020202020204" pitchFamily="34" charset="0"/>
                          <a:cs typeface="Arial" panose="020B0604020202020204" pitchFamily="34" charset="0"/>
                        </a:rPr>
                        <a:t> Equipment</a:t>
                      </a:r>
                    </a:p>
                  </a:txBody>
                  <a:tcPr/>
                </a:tc>
                <a:tc>
                  <a:txBody>
                    <a:bodyPr/>
                    <a:lstStyle/>
                    <a:p>
                      <a:r>
                        <a:rPr lang="en-GB" b="0" dirty="0" smtClean="0">
                          <a:latin typeface="Arial" panose="020B0604020202020204" pitchFamily="34" charset="0"/>
                          <a:cs typeface="Arial" panose="020B0604020202020204" pitchFamily="34" charset="0"/>
                        </a:rPr>
                        <a:t>Paper</a:t>
                      </a:r>
                      <a:r>
                        <a:rPr lang="en-GB" b="0" baseline="0" dirty="0" smtClean="0">
                          <a:latin typeface="Arial" panose="020B0604020202020204" pitchFamily="34" charset="0"/>
                          <a:cs typeface="Arial" panose="020B0604020202020204" pitchFamily="34" charset="0"/>
                        </a:rPr>
                        <a:t>/ Card</a:t>
                      </a:r>
                    </a:p>
                  </a:txBody>
                  <a:tcPr/>
                </a:tc>
                <a:tc>
                  <a:txBody>
                    <a:bodyPr/>
                    <a:lstStyle/>
                    <a:p>
                      <a:r>
                        <a:rPr lang="en-GB" b="0" dirty="0" smtClean="0">
                          <a:latin typeface="Arial" panose="020B0604020202020204" pitchFamily="34" charset="0"/>
                          <a:cs typeface="Arial" panose="020B0604020202020204" pitchFamily="34" charset="0"/>
                        </a:rPr>
                        <a:t>Injection Moulding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Continuous</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7261939"/>
                  </a:ext>
                </a:extLst>
              </a:tr>
              <a:tr h="370840">
                <a:tc>
                  <a:txBody>
                    <a:bodyPr/>
                    <a:lstStyle/>
                    <a:p>
                      <a:r>
                        <a:rPr lang="en-GB" b="0" dirty="0" smtClean="0">
                          <a:latin typeface="Arial" panose="020B0604020202020204" pitchFamily="34" charset="0"/>
                          <a:cs typeface="Arial" panose="020B0604020202020204" pitchFamily="34" charset="0"/>
                        </a:rPr>
                        <a:t>Key words/ phrases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Smart Materials</a:t>
                      </a:r>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JIT</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1523817"/>
                  </a:ext>
                </a:extLst>
              </a:tr>
              <a:tr h="370840">
                <a:tc>
                  <a:txBody>
                    <a:bodyPr/>
                    <a:lstStyle/>
                    <a:p>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New Materials</a:t>
                      </a:r>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CAD/ CAM</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475651"/>
                  </a:ext>
                </a:extLst>
              </a:tr>
              <a:tr h="370840">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CNC</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46601041"/>
                  </a:ext>
                </a:extLst>
              </a:tr>
            </a:tbl>
          </a:graphicData>
        </a:graphic>
      </p:graphicFrame>
      <p:sp>
        <p:nvSpPr>
          <p:cNvPr id="3" name="Rectangle 2"/>
          <p:cNvSpPr/>
          <p:nvPr/>
        </p:nvSpPr>
        <p:spPr>
          <a:xfrm>
            <a:off x="4379694" y="1594716"/>
            <a:ext cx="1789043" cy="45254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00741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Forming processes- Die Cutting</a:t>
            </a:r>
            <a:endParaRPr lang="en-GB"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96264" y="1388538"/>
            <a:ext cx="2600325" cy="1762125"/>
          </a:xfrm>
          <a:prstGeom prst="rect">
            <a:avLst/>
          </a:prstGeom>
          <a:ln>
            <a:solidFill>
              <a:schemeClr val="tx1"/>
            </a:solidFill>
          </a:ln>
        </p:spPr>
      </p:pic>
      <p:pic>
        <p:nvPicPr>
          <p:cNvPr id="6" name="Picture 5"/>
          <p:cNvPicPr>
            <a:picLocks noChangeAspect="1"/>
          </p:cNvPicPr>
          <p:nvPr/>
        </p:nvPicPr>
        <p:blipFill rotWithShape="1">
          <a:blip r:embed="rId3"/>
          <a:srcRect t="5929" r="3467" b="11882"/>
          <a:stretch/>
        </p:blipFill>
        <p:spPr>
          <a:xfrm>
            <a:off x="3196589" y="3394881"/>
            <a:ext cx="4139398" cy="2639834"/>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7034168" y="1432421"/>
            <a:ext cx="4801095" cy="3436483"/>
          </a:xfrm>
          <a:prstGeom prst="rect">
            <a:avLst/>
          </a:prstGeom>
          <a:ln>
            <a:solidFill>
              <a:schemeClr val="tx1"/>
            </a:solidFill>
          </a:ln>
        </p:spPr>
      </p:pic>
      <p:sp>
        <p:nvSpPr>
          <p:cNvPr id="8" name="TextBox 7"/>
          <p:cNvSpPr txBox="1"/>
          <p:nvPr/>
        </p:nvSpPr>
        <p:spPr>
          <a:xfrm>
            <a:off x="3570966" y="1530936"/>
            <a:ext cx="2981739" cy="1477328"/>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Automated process</a:t>
            </a:r>
          </a:p>
          <a:p>
            <a:pPr marL="285750" indent="-285750">
              <a:buFont typeface="Arial" panose="020B0604020202020204" pitchFamily="34" charset="0"/>
              <a:buChar char="•"/>
            </a:pPr>
            <a:r>
              <a:rPr lang="en-GB" dirty="0" smtClean="0"/>
              <a:t>Used in batch and mass production</a:t>
            </a:r>
          </a:p>
          <a:p>
            <a:pPr marL="285750" indent="-285750">
              <a:buFont typeface="Arial" panose="020B0604020202020204" pitchFamily="34" charset="0"/>
              <a:buChar char="•"/>
            </a:pPr>
            <a:r>
              <a:rPr lang="en-GB" dirty="0" smtClean="0"/>
              <a:t>Used to manufacture a range of packaging</a:t>
            </a:r>
            <a:endParaRPr lang="en-GB" dirty="0"/>
          </a:p>
        </p:txBody>
      </p:sp>
    </p:spTree>
    <p:extLst>
      <p:ext uri="{BB962C8B-B14F-4D97-AF65-F5344CB8AC3E}">
        <p14:creationId xmlns:p14="http://schemas.microsoft.com/office/powerpoint/2010/main" val="122827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Forming processes- Offset lithography</a:t>
            </a:r>
            <a:endParaRPr lang="en-GB"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63271" y="1449124"/>
            <a:ext cx="6429292" cy="4821969"/>
          </a:xfrm>
          <a:prstGeom prst="rect">
            <a:avLst/>
          </a:prstGeom>
        </p:spPr>
      </p:pic>
      <p:pic>
        <p:nvPicPr>
          <p:cNvPr id="4" name="Picture 3"/>
          <p:cNvPicPr>
            <a:picLocks noChangeAspect="1"/>
          </p:cNvPicPr>
          <p:nvPr/>
        </p:nvPicPr>
        <p:blipFill rotWithShape="1">
          <a:blip r:embed="rId3"/>
          <a:srcRect l="1737" t="-10104" r="624" b="10043"/>
          <a:stretch/>
        </p:blipFill>
        <p:spPr>
          <a:xfrm>
            <a:off x="7394099" y="1907782"/>
            <a:ext cx="4532087" cy="3415553"/>
          </a:xfrm>
          <a:prstGeom prst="rect">
            <a:avLst/>
          </a:prstGeom>
        </p:spPr>
      </p:pic>
    </p:spTree>
    <p:extLst>
      <p:ext uri="{BB962C8B-B14F-4D97-AF65-F5344CB8AC3E}">
        <p14:creationId xmlns:p14="http://schemas.microsoft.com/office/powerpoint/2010/main" val="36826607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Forming processes- Vacuum Forming</a:t>
            </a:r>
            <a:endParaRPr lang="en-GB"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8270624" y="4294667"/>
            <a:ext cx="3692729" cy="2511056"/>
          </a:xfrm>
          <a:prstGeom prst="rect">
            <a:avLst/>
          </a:prstGeom>
        </p:spPr>
      </p:pic>
      <p:pic>
        <p:nvPicPr>
          <p:cNvPr id="6" name="Picture 5"/>
          <p:cNvPicPr>
            <a:picLocks noChangeAspect="1"/>
          </p:cNvPicPr>
          <p:nvPr/>
        </p:nvPicPr>
        <p:blipFill>
          <a:blip r:embed="rId3"/>
          <a:stretch>
            <a:fillRect/>
          </a:stretch>
        </p:blipFill>
        <p:spPr>
          <a:xfrm>
            <a:off x="612591" y="1678395"/>
            <a:ext cx="3164958" cy="3164958"/>
          </a:xfrm>
          <a:prstGeom prst="rect">
            <a:avLst/>
          </a:prstGeom>
        </p:spPr>
      </p:pic>
      <p:pic>
        <p:nvPicPr>
          <p:cNvPr id="7" name="Picture 6"/>
          <p:cNvPicPr>
            <a:picLocks noChangeAspect="1"/>
          </p:cNvPicPr>
          <p:nvPr/>
        </p:nvPicPr>
        <p:blipFill>
          <a:blip r:embed="rId4"/>
          <a:stretch>
            <a:fillRect/>
          </a:stretch>
        </p:blipFill>
        <p:spPr>
          <a:xfrm>
            <a:off x="5025434" y="1421882"/>
            <a:ext cx="2381250" cy="2381250"/>
          </a:xfrm>
          <a:prstGeom prst="rect">
            <a:avLst/>
          </a:prstGeom>
        </p:spPr>
      </p:pic>
      <p:pic>
        <p:nvPicPr>
          <p:cNvPr id="8" name="Picture 7"/>
          <p:cNvPicPr>
            <a:picLocks noChangeAspect="1"/>
          </p:cNvPicPr>
          <p:nvPr/>
        </p:nvPicPr>
        <p:blipFill>
          <a:blip r:embed="rId5"/>
          <a:stretch>
            <a:fillRect/>
          </a:stretch>
        </p:blipFill>
        <p:spPr>
          <a:xfrm>
            <a:off x="8221404" y="1212942"/>
            <a:ext cx="2924840" cy="2924840"/>
          </a:xfrm>
          <a:prstGeom prst="rect">
            <a:avLst/>
          </a:prstGeom>
        </p:spPr>
      </p:pic>
      <p:pic>
        <p:nvPicPr>
          <p:cNvPr id="9" name="Picture 8"/>
          <p:cNvPicPr>
            <a:picLocks noChangeAspect="1"/>
          </p:cNvPicPr>
          <p:nvPr/>
        </p:nvPicPr>
        <p:blipFill>
          <a:blip r:embed="rId6"/>
          <a:stretch>
            <a:fillRect/>
          </a:stretch>
        </p:blipFill>
        <p:spPr>
          <a:xfrm>
            <a:off x="2420679" y="4929298"/>
            <a:ext cx="5800725" cy="1876425"/>
          </a:xfrm>
          <a:prstGeom prst="rect">
            <a:avLst/>
          </a:prstGeom>
        </p:spPr>
      </p:pic>
    </p:spTree>
    <p:extLst>
      <p:ext uri="{BB962C8B-B14F-4D97-AF65-F5344CB8AC3E}">
        <p14:creationId xmlns:p14="http://schemas.microsoft.com/office/powerpoint/2010/main" val="11154002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Forming processes- Vacuum Forming</a:t>
            </a:r>
            <a:endParaRPr lang="en-GB" b="1"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928577" y="1871329"/>
            <a:ext cx="5748670" cy="4311503"/>
          </a:xfrm>
          <a:prstGeom prst="rect">
            <a:avLst/>
          </a:prstGeom>
        </p:spPr>
      </p:pic>
      <p:sp>
        <p:nvSpPr>
          <p:cNvPr id="3" name="TextBox 2"/>
          <p:cNvSpPr txBox="1"/>
          <p:nvPr/>
        </p:nvSpPr>
        <p:spPr>
          <a:xfrm>
            <a:off x="7102549" y="1871329"/>
            <a:ext cx="4146698" cy="3970318"/>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t>Suitable for batch production</a:t>
            </a:r>
          </a:p>
          <a:p>
            <a:pPr marL="285750" indent="-285750">
              <a:buFont typeface="Arial" panose="020B0604020202020204" pitchFamily="34" charset="0"/>
              <a:buChar char="•"/>
            </a:pPr>
            <a:r>
              <a:rPr lang="en-GB" sz="2800" dirty="0" err="1" smtClean="0"/>
              <a:t>Molds</a:t>
            </a:r>
            <a:r>
              <a:rPr lang="en-GB" sz="2800" dirty="0" smtClean="0"/>
              <a:t>/ formers made from wood, metal and sometimes </a:t>
            </a:r>
            <a:r>
              <a:rPr lang="en-GB" sz="2800" dirty="0" err="1" smtClean="0"/>
              <a:t>hardplastics</a:t>
            </a:r>
            <a:endParaRPr lang="en-GB" sz="2800" dirty="0" smtClean="0"/>
          </a:p>
          <a:p>
            <a:pPr marL="285750" indent="-285750">
              <a:buFont typeface="Arial" panose="020B0604020202020204" pitchFamily="34" charset="0"/>
              <a:buChar char="•"/>
            </a:pPr>
            <a:r>
              <a:rPr lang="en-GB" sz="2800" dirty="0" smtClean="0"/>
              <a:t>Holes in the </a:t>
            </a:r>
            <a:r>
              <a:rPr lang="en-GB" sz="2800" dirty="0" err="1" smtClean="0"/>
              <a:t>molds</a:t>
            </a:r>
            <a:r>
              <a:rPr lang="en-GB" sz="2800" dirty="0" smtClean="0"/>
              <a:t> are to ensure the plastic gets sucked tight around the </a:t>
            </a:r>
            <a:r>
              <a:rPr lang="en-GB" sz="2800" dirty="0" err="1" smtClean="0"/>
              <a:t>mold</a:t>
            </a:r>
            <a:r>
              <a:rPr lang="en-GB" sz="2800" dirty="0" smtClean="0"/>
              <a:t>.</a:t>
            </a:r>
            <a:endParaRPr lang="en-GB" sz="2800" dirty="0"/>
          </a:p>
        </p:txBody>
      </p:sp>
    </p:spTree>
    <p:extLst>
      <p:ext uri="{BB962C8B-B14F-4D97-AF65-F5344CB8AC3E}">
        <p14:creationId xmlns:p14="http://schemas.microsoft.com/office/powerpoint/2010/main" val="39342972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Forming processes- Blow &amp; Injection moulding</a:t>
            </a:r>
            <a:endParaRPr lang="en-GB"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933893" y="3983960"/>
            <a:ext cx="4172393" cy="2781595"/>
          </a:xfrm>
          <a:prstGeom prst="rect">
            <a:avLst/>
          </a:prstGeom>
        </p:spPr>
      </p:pic>
      <p:pic>
        <p:nvPicPr>
          <p:cNvPr id="5" name="Picture 4"/>
          <p:cNvPicPr>
            <a:picLocks noChangeAspect="1"/>
          </p:cNvPicPr>
          <p:nvPr/>
        </p:nvPicPr>
        <p:blipFill>
          <a:blip r:embed="rId3"/>
          <a:stretch>
            <a:fillRect/>
          </a:stretch>
        </p:blipFill>
        <p:spPr>
          <a:xfrm>
            <a:off x="6810375" y="1310572"/>
            <a:ext cx="4543425" cy="1876425"/>
          </a:xfrm>
          <a:prstGeom prst="rect">
            <a:avLst/>
          </a:prstGeom>
        </p:spPr>
      </p:pic>
      <p:pic>
        <p:nvPicPr>
          <p:cNvPr id="6" name="Picture 5"/>
          <p:cNvPicPr>
            <a:picLocks noChangeAspect="1"/>
          </p:cNvPicPr>
          <p:nvPr/>
        </p:nvPicPr>
        <p:blipFill>
          <a:blip r:embed="rId4"/>
          <a:stretch>
            <a:fillRect/>
          </a:stretch>
        </p:blipFill>
        <p:spPr>
          <a:xfrm>
            <a:off x="4878353" y="3764585"/>
            <a:ext cx="3524250" cy="2647950"/>
          </a:xfrm>
          <a:prstGeom prst="rect">
            <a:avLst/>
          </a:prstGeom>
        </p:spPr>
      </p:pic>
      <p:sp>
        <p:nvSpPr>
          <p:cNvPr id="7" name="Rectangle 6"/>
          <p:cNvSpPr/>
          <p:nvPr/>
        </p:nvSpPr>
        <p:spPr>
          <a:xfrm>
            <a:off x="7097762" y="3249558"/>
            <a:ext cx="3121367" cy="369332"/>
          </a:xfrm>
          <a:prstGeom prst="rect">
            <a:avLst/>
          </a:prstGeom>
        </p:spPr>
        <p:txBody>
          <a:bodyPr wrap="none">
            <a:spAutoFit/>
          </a:bodyPr>
          <a:lstStyle/>
          <a:p>
            <a:r>
              <a:rPr lang="en-GB" b="1" dirty="0">
                <a:solidFill>
                  <a:srgbClr val="222222"/>
                </a:solidFill>
                <a:latin typeface="Arial" panose="020B0604020202020204" pitchFamily="34" charset="0"/>
              </a:rPr>
              <a:t>Polyethylene terephthalate</a:t>
            </a:r>
            <a:endParaRPr lang="en-GB" dirty="0"/>
          </a:p>
        </p:txBody>
      </p:sp>
      <p:pic>
        <p:nvPicPr>
          <p:cNvPr id="8" name="Picture 7"/>
          <p:cNvPicPr>
            <a:picLocks noChangeAspect="1"/>
          </p:cNvPicPr>
          <p:nvPr/>
        </p:nvPicPr>
        <p:blipFill>
          <a:blip r:embed="rId5"/>
          <a:stretch>
            <a:fillRect/>
          </a:stretch>
        </p:blipFill>
        <p:spPr>
          <a:xfrm>
            <a:off x="1133919" y="1684885"/>
            <a:ext cx="3544408" cy="2299075"/>
          </a:xfrm>
          <a:prstGeom prst="rect">
            <a:avLst/>
          </a:prstGeom>
        </p:spPr>
      </p:pic>
      <p:sp>
        <p:nvSpPr>
          <p:cNvPr id="9" name="TextBox 8"/>
          <p:cNvSpPr txBox="1"/>
          <p:nvPr/>
        </p:nvSpPr>
        <p:spPr>
          <a:xfrm>
            <a:off x="8294505" y="3764585"/>
            <a:ext cx="3059295" cy="3139321"/>
          </a:xfrm>
          <a:prstGeom prst="rect">
            <a:avLst/>
          </a:prstGeom>
          <a:noFill/>
        </p:spPr>
        <p:txBody>
          <a:bodyPr wrap="square" rtlCol="0">
            <a:spAutoFit/>
          </a:bodyPr>
          <a:lstStyle/>
          <a:p>
            <a:r>
              <a:rPr lang="en-GB" b="1" dirty="0"/>
              <a:t>Acrylonitrile Butadiene Styrene</a:t>
            </a:r>
            <a:r>
              <a:rPr lang="en-GB" dirty="0"/>
              <a:t>. </a:t>
            </a:r>
            <a:r>
              <a:rPr lang="en-GB" b="1" dirty="0"/>
              <a:t>Acrylonitrile Butadiene Styrene</a:t>
            </a:r>
            <a:r>
              <a:rPr lang="en-GB" dirty="0"/>
              <a:t> (</a:t>
            </a:r>
            <a:r>
              <a:rPr lang="en-GB" b="1" dirty="0"/>
              <a:t>ABS</a:t>
            </a:r>
            <a:r>
              <a:rPr lang="en-GB" dirty="0"/>
              <a:t>), is an opaque thermoplastic and amorphous polymer. ...</a:t>
            </a:r>
          </a:p>
          <a:p>
            <a:r>
              <a:rPr lang="en-GB" b="1" dirty="0"/>
              <a:t>Polyethylene</a:t>
            </a:r>
            <a:r>
              <a:rPr lang="en-GB" dirty="0"/>
              <a:t>. ...</a:t>
            </a:r>
          </a:p>
          <a:p>
            <a:r>
              <a:rPr lang="en-GB" b="1" dirty="0"/>
              <a:t>Polycarbonate</a:t>
            </a:r>
            <a:r>
              <a:rPr lang="en-GB" dirty="0"/>
              <a:t>. ...</a:t>
            </a:r>
          </a:p>
          <a:p>
            <a:r>
              <a:rPr lang="en-GB" b="1" dirty="0"/>
              <a:t>Polyamide</a:t>
            </a:r>
            <a:r>
              <a:rPr lang="en-GB" dirty="0"/>
              <a:t> (</a:t>
            </a:r>
            <a:r>
              <a:rPr lang="en-GB" b="1" dirty="0"/>
              <a:t>Nylon</a:t>
            </a:r>
            <a:r>
              <a:rPr lang="en-GB" dirty="0"/>
              <a:t>) ...</a:t>
            </a:r>
          </a:p>
          <a:p>
            <a:r>
              <a:rPr lang="en-GB" dirty="0"/>
              <a:t>High Impact </a:t>
            </a:r>
            <a:r>
              <a:rPr lang="en-GB" b="1" dirty="0"/>
              <a:t>Polystyrene</a:t>
            </a:r>
            <a:r>
              <a:rPr lang="en-GB" dirty="0"/>
              <a:t>. ...</a:t>
            </a:r>
          </a:p>
          <a:p>
            <a:r>
              <a:rPr lang="en-GB" b="1" dirty="0"/>
              <a:t>Polypropylene</a:t>
            </a:r>
            <a:r>
              <a:rPr lang="en-GB" dirty="0"/>
              <a:t>.</a:t>
            </a:r>
          </a:p>
          <a:p>
            <a:endParaRPr lang="en-GB" dirty="0"/>
          </a:p>
        </p:txBody>
      </p:sp>
    </p:spTree>
    <p:extLst>
      <p:ext uri="{BB962C8B-B14F-4D97-AF65-F5344CB8AC3E}">
        <p14:creationId xmlns:p14="http://schemas.microsoft.com/office/powerpoint/2010/main" val="68852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Forming processes Review..10 questions</a:t>
            </a:r>
            <a:endParaRPr lang="en-GB"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816388"/>
            <a:ext cx="10515600" cy="4351338"/>
          </a:xfrm>
        </p:spPr>
        <p:txBody>
          <a:bodyPr>
            <a:normAutofit fontScale="92500" lnSpcReduction="20000"/>
          </a:bodyPr>
          <a:lstStyle/>
          <a:p>
            <a:pPr marL="514350" indent="-514350">
              <a:buFont typeface="+mj-lt"/>
              <a:buAutoNum type="arabicPeriod"/>
            </a:pPr>
            <a:r>
              <a:rPr lang="en-GB" dirty="0" smtClean="0"/>
              <a:t>Name the process for cutting out card packaging</a:t>
            </a:r>
          </a:p>
          <a:p>
            <a:pPr marL="514350" indent="-514350">
              <a:buFont typeface="+mj-lt"/>
              <a:buAutoNum type="arabicPeriod"/>
            </a:pPr>
            <a:r>
              <a:rPr lang="en-GB" dirty="0" smtClean="0"/>
              <a:t>Which method of manufacture would this be suitable for?</a:t>
            </a:r>
          </a:p>
          <a:p>
            <a:pPr marL="514350" indent="-514350">
              <a:buFont typeface="+mj-lt"/>
              <a:buAutoNum type="arabicPeriod"/>
            </a:pPr>
            <a:r>
              <a:rPr lang="en-GB" dirty="0" smtClean="0"/>
              <a:t>Name the printing process for printing in colour for mass production.</a:t>
            </a:r>
          </a:p>
          <a:p>
            <a:pPr marL="514350" indent="-514350">
              <a:buFont typeface="+mj-lt"/>
              <a:buAutoNum type="arabicPeriod"/>
            </a:pPr>
            <a:r>
              <a:rPr lang="en-GB" dirty="0" smtClean="0"/>
              <a:t>What colours are used in this process?</a:t>
            </a:r>
          </a:p>
          <a:p>
            <a:pPr marL="514350" indent="-514350">
              <a:buFont typeface="+mj-lt"/>
              <a:buAutoNum type="arabicPeriod"/>
            </a:pPr>
            <a:r>
              <a:rPr lang="en-GB" dirty="0" smtClean="0"/>
              <a:t>Manufacturing process to make plastic bottles?</a:t>
            </a:r>
          </a:p>
          <a:p>
            <a:pPr marL="514350" indent="-514350">
              <a:buFont typeface="+mj-lt"/>
              <a:buAutoNum type="arabicPeriod"/>
            </a:pPr>
            <a:r>
              <a:rPr lang="en-GB" dirty="0" smtClean="0"/>
              <a:t>Plastic used to make plastic bottles?</a:t>
            </a:r>
          </a:p>
          <a:p>
            <a:pPr marL="514350" indent="-514350">
              <a:buFont typeface="+mj-lt"/>
              <a:buAutoNum type="arabicPeriod"/>
            </a:pPr>
            <a:r>
              <a:rPr lang="en-GB" dirty="0" smtClean="0"/>
              <a:t>Manufacturing process to make most plastic products</a:t>
            </a:r>
          </a:p>
          <a:p>
            <a:pPr marL="514350" indent="-514350">
              <a:buFont typeface="+mj-lt"/>
              <a:buAutoNum type="arabicPeriod"/>
            </a:pPr>
            <a:r>
              <a:rPr lang="en-GB" dirty="0" smtClean="0"/>
              <a:t>Name 2 plastics used for injection </a:t>
            </a:r>
            <a:r>
              <a:rPr lang="en-GB" dirty="0" err="1" smtClean="0"/>
              <a:t>molding</a:t>
            </a:r>
            <a:endParaRPr lang="en-GB" dirty="0" smtClean="0"/>
          </a:p>
          <a:p>
            <a:pPr marL="514350" indent="-514350">
              <a:buFont typeface="+mj-lt"/>
              <a:buAutoNum type="arabicPeriod"/>
            </a:pPr>
            <a:r>
              <a:rPr lang="en-GB" dirty="0" smtClean="0"/>
              <a:t>Process to make plastic packaging for Easter Egg boxes?</a:t>
            </a:r>
          </a:p>
          <a:p>
            <a:pPr marL="514350" indent="-514350">
              <a:buFont typeface="+mj-lt"/>
              <a:buAutoNum type="arabicPeriod"/>
            </a:pPr>
            <a:r>
              <a:rPr lang="en-GB" dirty="0" smtClean="0"/>
              <a:t>Explain why this process is suitable for mass production but not continuous?</a:t>
            </a:r>
          </a:p>
          <a:p>
            <a:pPr marL="514350" indent="-514350">
              <a:buFont typeface="+mj-lt"/>
              <a:buAutoNum type="arabicPeriod"/>
            </a:pPr>
            <a:endParaRPr lang="en-GB" dirty="0" smtClean="0"/>
          </a:p>
          <a:p>
            <a:pPr marL="514350" indent="-514350">
              <a:buFont typeface="+mj-lt"/>
              <a:buAutoNum type="arabicPeriod"/>
            </a:pPr>
            <a:endParaRPr lang="en-GB" dirty="0" smtClean="0"/>
          </a:p>
        </p:txBody>
      </p:sp>
    </p:spTree>
    <p:extLst>
      <p:ext uri="{BB962C8B-B14F-4D97-AF65-F5344CB8AC3E}">
        <p14:creationId xmlns:p14="http://schemas.microsoft.com/office/powerpoint/2010/main" val="76470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7416"/>
            <a:ext cx="10515600" cy="1325563"/>
          </a:xfrm>
        </p:spPr>
        <p:txBody>
          <a:bodyPr/>
          <a:lstStyle/>
          <a:p>
            <a:r>
              <a:rPr lang="en-GB" dirty="0" smtClean="0">
                <a:latin typeface="Arial Black" panose="020B0A04020102020204" pitchFamily="34" charset="0"/>
              </a:rPr>
              <a:t>Topics we will cover this morning</a:t>
            </a:r>
            <a:endParaRPr lang="en-GB" dirty="0">
              <a:latin typeface="Arial Black" panose="020B0A04020102020204" pitchFamily="34" charset="0"/>
            </a:endParaRPr>
          </a:p>
        </p:txBody>
      </p:sp>
      <p:graphicFrame>
        <p:nvGraphicFramePr>
          <p:cNvPr id="4" name="Content Placeholder 3"/>
          <p:cNvGraphicFramePr>
            <a:graphicFrameLocks noGrp="1"/>
          </p:cNvGraphicFramePr>
          <p:nvPr>
            <p:ph idx="1"/>
            <p:extLst/>
          </p:nvPr>
        </p:nvGraphicFramePr>
        <p:xfrm>
          <a:off x="736601" y="1594716"/>
          <a:ext cx="10864272" cy="4582160"/>
        </p:xfrm>
        <a:graphic>
          <a:graphicData uri="http://schemas.openxmlformats.org/drawingml/2006/table">
            <a:tbl>
              <a:tblPr firstRow="1" bandRow="1">
                <a:tableStyleId>{5C22544A-7EE6-4342-B048-85BDC9FD1C3A}</a:tableStyleId>
              </a:tblPr>
              <a:tblGrid>
                <a:gridCol w="1810712">
                  <a:extLst>
                    <a:ext uri="{9D8B030D-6E8A-4147-A177-3AD203B41FA5}">
                      <a16:colId xmlns:a16="http://schemas.microsoft.com/office/drawing/2014/main" val="3809340084"/>
                    </a:ext>
                  </a:extLst>
                </a:gridCol>
                <a:gridCol w="1810712">
                  <a:extLst>
                    <a:ext uri="{9D8B030D-6E8A-4147-A177-3AD203B41FA5}">
                      <a16:colId xmlns:a16="http://schemas.microsoft.com/office/drawing/2014/main" val="892950583"/>
                    </a:ext>
                  </a:extLst>
                </a:gridCol>
                <a:gridCol w="1810712">
                  <a:extLst>
                    <a:ext uri="{9D8B030D-6E8A-4147-A177-3AD203B41FA5}">
                      <a16:colId xmlns:a16="http://schemas.microsoft.com/office/drawing/2014/main" val="2264727210"/>
                    </a:ext>
                  </a:extLst>
                </a:gridCol>
                <a:gridCol w="1810712">
                  <a:extLst>
                    <a:ext uri="{9D8B030D-6E8A-4147-A177-3AD203B41FA5}">
                      <a16:colId xmlns:a16="http://schemas.microsoft.com/office/drawing/2014/main" val="52209507"/>
                    </a:ext>
                  </a:extLst>
                </a:gridCol>
                <a:gridCol w="1968165">
                  <a:extLst>
                    <a:ext uri="{9D8B030D-6E8A-4147-A177-3AD203B41FA5}">
                      <a16:colId xmlns:a16="http://schemas.microsoft.com/office/drawing/2014/main" val="4031345786"/>
                    </a:ext>
                  </a:extLst>
                </a:gridCol>
                <a:gridCol w="1653259">
                  <a:extLst>
                    <a:ext uri="{9D8B030D-6E8A-4147-A177-3AD203B41FA5}">
                      <a16:colId xmlns:a16="http://schemas.microsoft.com/office/drawing/2014/main" val="105987454"/>
                    </a:ext>
                  </a:extLst>
                </a:gridCol>
              </a:tblGrid>
              <a:tr h="370840">
                <a:tc>
                  <a:txBody>
                    <a:bodyPr/>
                    <a:lstStyle/>
                    <a:p>
                      <a:r>
                        <a:rPr lang="en-GB" b="0" dirty="0" smtClean="0">
                          <a:latin typeface="Arial" panose="020B0604020202020204" pitchFamily="34" charset="0"/>
                          <a:cs typeface="Arial" panose="020B0604020202020204" pitchFamily="34" charset="0"/>
                        </a:rPr>
                        <a:t>Exam technique</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Materials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Forming</a:t>
                      </a:r>
                      <a:r>
                        <a:rPr lang="en-GB" b="0" baseline="0" dirty="0" smtClean="0">
                          <a:latin typeface="Arial" panose="020B0604020202020204" pitchFamily="34" charset="0"/>
                          <a:cs typeface="Arial" panose="020B0604020202020204" pitchFamily="34" charset="0"/>
                        </a:rPr>
                        <a:t> processes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Manufacturing</a:t>
                      </a:r>
                      <a:r>
                        <a:rPr lang="en-GB" b="0" baseline="0" dirty="0" smtClean="0">
                          <a:latin typeface="Arial" panose="020B0604020202020204" pitchFamily="34" charset="0"/>
                          <a:cs typeface="Arial" panose="020B0604020202020204" pitchFamily="34" charset="0"/>
                        </a:rPr>
                        <a:t> methods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Packaging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Human Factors</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04856641"/>
                  </a:ext>
                </a:extLst>
              </a:tr>
              <a:tr h="370840">
                <a:tc>
                  <a:txBody>
                    <a:bodyPr/>
                    <a:lstStyle/>
                    <a:p>
                      <a:r>
                        <a:rPr lang="en-GB" b="0" i="0" dirty="0" smtClean="0">
                          <a:latin typeface="Arial" panose="020B0604020202020204" pitchFamily="34" charset="0"/>
                          <a:cs typeface="Arial" panose="020B0604020202020204" pitchFamily="34" charset="0"/>
                        </a:rPr>
                        <a:t>Timing-</a:t>
                      </a:r>
                      <a:r>
                        <a:rPr lang="en-GB" b="0" i="0" baseline="0" dirty="0" smtClean="0">
                          <a:latin typeface="Arial" panose="020B0604020202020204" pitchFamily="34" charset="0"/>
                          <a:cs typeface="Arial" panose="020B0604020202020204" pitchFamily="34" charset="0"/>
                        </a:rPr>
                        <a:t> questions</a:t>
                      </a:r>
                      <a:endParaRPr lang="en-GB" b="0" i="0" dirty="0">
                        <a:latin typeface="Arial" panose="020B0604020202020204" pitchFamily="34" charset="0"/>
                        <a:cs typeface="Arial" panose="020B0604020202020204" pitchFamily="34" charset="0"/>
                      </a:endParaRPr>
                    </a:p>
                  </a:txBody>
                  <a:tcPr/>
                </a:tc>
                <a:tc>
                  <a:txBody>
                    <a:bodyPr/>
                    <a:lstStyle/>
                    <a:p>
                      <a:r>
                        <a:rPr lang="en-GB" b="0" i="0" dirty="0" smtClean="0">
                          <a:latin typeface="Arial" panose="020B0604020202020204" pitchFamily="34" charset="0"/>
                          <a:cs typeface="Arial" panose="020B0604020202020204" pitchFamily="34" charset="0"/>
                        </a:rPr>
                        <a:t>Woods</a:t>
                      </a:r>
                      <a:endParaRPr lang="en-GB" b="0" i="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Die Cutting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One off</a:t>
                      </a:r>
                    </a:p>
                  </a:txBody>
                  <a:tcPr/>
                </a:tc>
                <a:tc>
                  <a:txBody>
                    <a:bodyPr/>
                    <a:lstStyle/>
                    <a:p>
                      <a:r>
                        <a:rPr lang="en-GB" b="0" dirty="0" smtClean="0">
                          <a:latin typeface="Arial" panose="020B0604020202020204" pitchFamily="34" charset="0"/>
                          <a:cs typeface="Arial" panose="020B0604020202020204" pitchFamily="34" charset="0"/>
                        </a:rPr>
                        <a:t>Nets/ Developments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Anthropometrics</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61648303"/>
                  </a:ext>
                </a:extLst>
              </a:tr>
              <a:tr h="370840">
                <a:tc>
                  <a:txBody>
                    <a:bodyPr/>
                    <a:lstStyle/>
                    <a:p>
                      <a:r>
                        <a:rPr lang="en-GB" b="0" dirty="0" smtClean="0">
                          <a:latin typeface="Arial" panose="020B0604020202020204" pitchFamily="34" charset="0"/>
                          <a:cs typeface="Arial" panose="020B0604020202020204" pitchFamily="34" charset="0"/>
                        </a:rPr>
                        <a:t>Question choice &amp; layout</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Metals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Offset Lithography</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Batch</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Logo’s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Ergonomics</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4231475"/>
                  </a:ext>
                </a:extLst>
              </a:tr>
              <a:tr h="370840">
                <a:tc>
                  <a:txBody>
                    <a:bodyPr/>
                    <a:lstStyle/>
                    <a:p>
                      <a:r>
                        <a:rPr lang="en-GB" b="0" dirty="0" smtClean="0">
                          <a:latin typeface="Arial" panose="020B0604020202020204" pitchFamily="34" charset="0"/>
                          <a:cs typeface="Arial" panose="020B0604020202020204" pitchFamily="34" charset="0"/>
                        </a:rPr>
                        <a:t>Marks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Plastics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Vacuum</a:t>
                      </a:r>
                      <a:r>
                        <a:rPr lang="en-GB" b="0" baseline="0" dirty="0" smtClean="0">
                          <a:latin typeface="Arial" panose="020B0604020202020204" pitchFamily="34" charset="0"/>
                          <a:cs typeface="Arial" panose="020B0604020202020204" pitchFamily="34" charset="0"/>
                        </a:rPr>
                        <a:t> Forming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Mass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Purpose of packaging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5</a:t>
                      </a:r>
                      <a:r>
                        <a:rPr lang="en-GB" b="0" baseline="30000" dirty="0" smtClean="0">
                          <a:latin typeface="Arial" panose="020B0604020202020204" pitchFamily="34" charset="0"/>
                          <a:cs typeface="Arial" panose="020B0604020202020204" pitchFamily="34" charset="0"/>
                        </a:rPr>
                        <a:t>th</a:t>
                      </a:r>
                      <a:r>
                        <a:rPr lang="en-GB" b="0" dirty="0" smtClean="0">
                          <a:latin typeface="Arial" panose="020B0604020202020204" pitchFamily="34" charset="0"/>
                          <a:cs typeface="Arial" panose="020B0604020202020204" pitchFamily="34" charset="0"/>
                        </a:rPr>
                        <a:t>, 50</a:t>
                      </a:r>
                      <a:r>
                        <a:rPr lang="en-GB" b="0" baseline="30000" dirty="0" smtClean="0">
                          <a:latin typeface="Arial" panose="020B0604020202020204" pitchFamily="34" charset="0"/>
                          <a:cs typeface="Arial" panose="020B0604020202020204" pitchFamily="34" charset="0"/>
                        </a:rPr>
                        <a:t>th</a:t>
                      </a:r>
                      <a:r>
                        <a:rPr lang="en-GB" b="0" dirty="0" smtClean="0">
                          <a:latin typeface="Arial" panose="020B0604020202020204" pitchFamily="34" charset="0"/>
                          <a:cs typeface="Arial" panose="020B0604020202020204" pitchFamily="34" charset="0"/>
                        </a:rPr>
                        <a:t>, 95</a:t>
                      </a:r>
                      <a:r>
                        <a:rPr lang="en-GB" b="0" baseline="30000" dirty="0" smtClean="0">
                          <a:latin typeface="Arial" panose="020B0604020202020204" pitchFamily="34" charset="0"/>
                          <a:cs typeface="Arial" panose="020B0604020202020204" pitchFamily="34" charset="0"/>
                        </a:rPr>
                        <a:t>th</a:t>
                      </a:r>
                      <a:r>
                        <a:rPr lang="en-GB" b="0" dirty="0" smtClean="0">
                          <a:latin typeface="Arial" panose="020B0604020202020204" pitchFamily="34" charset="0"/>
                          <a:cs typeface="Arial" panose="020B0604020202020204" pitchFamily="34" charset="0"/>
                        </a:rPr>
                        <a:t> percentile</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69085320"/>
                  </a:ext>
                </a:extLst>
              </a:tr>
              <a:tr h="370840">
                <a:tc>
                  <a:txBody>
                    <a:bodyPr/>
                    <a:lstStyle/>
                    <a:p>
                      <a:r>
                        <a:rPr lang="en-GB" b="0" baseline="0" dirty="0" smtClean="0">
                          <a:latin typeface="Arial" panose="020B0604020202020204" pitchFamily="34" charset="0"/>
                          <a:cs typeface="Arial" panose="020B0604020202020204" pitchFamily="34" charset="0"/>
                        </a:rPr>
                        <a:t> Equipment</a:t>
                      </a:r>
                    </a:p>
                  </a:txBody>
                  <a:tcPr/>
                </a:tc>
                <a:tc>
                  <a:txBody>
                    <a:bodyPr/>
                    <a:lstStyle/>
                    <a:p>
                      <a:r>
                        <a:rPr lang="en-GB" b="0" dirty="0" smtClean="0">
                          <a:latin typeface="Arial" panose="020B0604020202020204" pitchFamily="34" charset="0"/>
                          <a:cs typeface="Arial" panose="020B0604020202020204" pitchFamily="34" charset="0"/>
                        </a:rPr>
                        <a:t>Paper</a:t>
                      </a:r>
                      <a:r>
                        <a:rPr lang="en-GB" b="0" baseline="0" dirty="0" smtClean="0">
                          <a:latin typeface="Arial" panose="020B0604020202020204" pitchFamily="34" charset="0"/>
                          <a:cs typeface="Arial" panose="020B0604020202020204" pitchFamily="34" charset="0"/>
                        </a:rPr>
                        <a:t>/ Card</a:t>
                      </a:r>
                    </a:p>
                  </a:txBody>
                  <a:tcPr/>
                </a:tc>
                <a:tc>
                  <a:txBody>
                    <a:bodyPr/>
                    <a:lstStyle/>
                    <a:p>
                      <a:r>
                        <a:rPr lang="en-GB" b="0" dirty="0" smtClean="0">
                          <a:latin typeface="Arial" panose="020B0604020202020204" pitchFamily="34" charset="0"/>
                          <a:cs typeface="Arial" panose="020B0604020202020204" pitchFamily="34" charset="0"/>
                        </a:rPr>
                        <a:t>Injection Moulding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Continuous</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7261939"/>
                  </a:ext>
                </a:extLst>
              </a:tr>
              <a:tr h="370840">
                <a:tc>
                  <a:txBody>
                    <a:bodyPr/>
                    <a:lstStyle/>
                    <a:p>
                      <a:r>
                        <a:rPr lang="en-GB" b="0" dirty="0" smtClean="0">
                          <a:latin typeface="Arial" panose="020B0604020202020204" pitchFamily="34" charset="0"/>
                          <a:cs typeface="Arial" panose="020B0604020202020204" pitchFamily="34" charset="0"/>
                        </a:rPr>
                        <a:t>Key words/ phrases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Smart Materials</a:t>
                      </a:r>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JIT</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1523817"/>
                  </a:ext>
                </a:extLst>
              </a:tr>
              <a:tr h="370840">
                <a:tc>
                  <a:txBody>
                    <a:bodyPr/>
                    <a:lstStyle/>
                    <a:p>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New Materials</a:t>
                      </a:r>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CAD/ CAM</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475651"/>
                  </a:ext>
                </a:extLst>
              </a:tr>
              <a:tr h="370840">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CNC</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46601041"/>
                  </a:ext>
                </a:extLst>
              </a:tr>
            </a:tbl>
          </a:graphicData>
        </a:graphic>
      </p:graphicFrame>
      <p:sp>
        <p:nvSpPr>
          <p:cNvPr id="3" name="Rectangle 2"/>
          <p:cNvSpPr/>
          <p:nvPr/>
        </p:nvSpPr>
        <p:spPr>
          <a:xfrm>
            <a:off x="7973499" y="1594716"/>
            <a:ext cx="1789043" cy="45254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58244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Exam Technique: language used</a:t>
            </a:r>
            <a:endParaRPr lang="en-GB" dirty="0"/>
          </a:p>
        </p:txBody>
      </p:sp>
      <p:sp>
        <p:nvSpPr>
          <p:cNvPr id="3" name="Content Placeholder 2"/>
          <p:cNvSpPr>
            <a:spLocks noGrp="1"/>
          </p:cNvSpPr>
          <p:nvPr>
            <p:ph idx="1"/>
          </p:nvPr>
        </p:nvSpPr>
        <p:spPr/>
        <p:txBody>
          <a:bodyPr/>
          <a:lstStyle/>
          <a:p>
            <a:r>
              <a:rPr lang="en-GB" b="1" i="1" dirty="0" smtClean="0"/>
              <a:t>‘</a:t>
            </a:r>
            <a:r>
              <a:rPr lang="en-GB" b="1" i="1" dirty="0" smtClean="0">
                <a:latin typeface="Arial" panose="020B0604020202020204" pitchFamily="34" charset="0"/>
                <a:cs typeface="Arial" panose="020B0604020202020204" pitchFamily="34" charset="0"/>
              </a:rPr>
              <a:t>Design criteria’- </a:t>
            </a:r>
            <a:r>
              <a:rPr lang="en-GB" dirty="0" smtClean="0">
                <a:latin typeface="Arial" panose="020B0604020202020204" pitchFamily="34" charset="0"/>
                <a:cs typeface="Arial" panose="020B0604020202020204" pitchFamily="34" charset="0"/>
              </a:rPr>
              <a:t>think of ACESSFM. You can state or write about any of the key words- </a:t>
            </a:r>
            <a:r>
              <a:rPr lang="en-GB" b="1" dirty="0" smtClean="0">
                <a:solidFill>
                  <a:srgbClr val="FF0000"/>
                </a:solidFill>
                <a:latin typeface="Arial" panose="020B0604020202020204" pitchFamily="34" charset="0"/>
                <a:cs typeface="Arial" panose="020B0604020202020204" pitchFamily="34" charset="0"/>
              </a:rPr>
              <a:t>Aesthetics, Construction, Environment, Safety, Size, Function or Manufacture and Materials</a:t>
            </a:r>
          </a:p>
          <a:p>
            <a:r>
              <a:rPr lang="en-GB" b="1" i="1" dirty="0" smtClean="0">
                <a:latin typeface="Arial" panose="020B0604020202020204" pitchFamily="34" charset="0"/>
                <a:cs typeface="Arial" panose="020B0604020202020204" pitchFamily="34" charset="0"/>
              </a:rPr>
              <a:t>‘Use notes and sketches’-</a:t>
            </a:r>
            <a:r>
              <a:rPr lang="en-GB" dirty="0" smtClean="0">
                <a:latin typeface="Arial" panose="020B0604020202020204" pitchFamily="34" charset="0"/>
                <a:cs typeface="Arial" panose="020B0604020202020204" pitchFamily="34" charset="0"/>
              </a:rPr>
              <a:t> ensure to draw and annotate in detail!</a:t>
            </a:r>
          </a:p>
          <a:p>
            <a:r>
              <a:rPr lang="en-GB" b="1" i="1" dirty="0" smtClean="0">
                <a:latin typeface="Arial" panose="020B0604020202020204" pitchFamily="34" charset="0"/>
                <a:cs typeface="Arial" panose="020B0604020202020204" pitchFamily="34" charset="0"/>
              </a:rPr>
              <a:t>‘Explain’, ‘Describe’</a:t>
            </a:r>
          </a:p>
          <a:p>
            <a:r>
              <a:rPr lang="en-GB" b="1" i="1" dirty="0" smtClean="0"/>
              <a:t>‘You are advised to spend about 20 minutes on this question’</a:t>
            </a:r>
            <a:endParaRPr lang="en-GB" b="1" i="1" dirty="0" smtClean="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265360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Packaging- Function</a:t>
            </a:r>
            <a:endParaRPr lang="en-GB" b="1" dirty="0">
              <a:latin typeface="Arial" panose="020B0604020202020204" pitchFamily="34" charset="0"/>
              <a:cs typeface="Arial" panose="020B0604020202020204" pitchFamily="34" charset="0"/>
            </a:endParaRPr>
          </a:p>
        </p:txBody>
      </p:sp>
      <p:grpSp>
        <p:nvGrpSpPr>
          <p:cNvPr id="20" name="Group 19"/>
          <p:cNvGrpSpPr/>
          <p:nvPr/>
        </p:nvGrpSpPr>
        <p:grpSpPr>
          <a:xfrm>
            <a:off x="3623930" y="1690688"/>
            <a:ext cx="2621890" cy="2201863"/>
            <a:chOff x="3578260" y="1690688"/>
            <a:chExt cx="2621890" cy="2201863"/>
          </a:xfrm>
        </p:grpSpPr>
        <p:sp>
          <p:nvSpPr>
            <p:cNvPr id="10" name="TextBox 9"/>
            <p:cNvSpPr txBox="1"/>
            <p:nvPr/>
          </p:nvSpPr>
          <p:spPr>
            <a:xfrm>
              <a:off x="4097079" y="1690688"/>
              <a:ext cx="1584252" cy="369332"/>
            </a:xfrm>
            <a:prstGeom prst="rect">
              <a:avLst/>
            </a:prstGeom>
            <a:noFill/>
          </p:spPr>
          <p:txBody>
            <a:bodyPr wrap="square" rtlCol="0">
              <a:spAutoFit/>
            </a:bodyPr>
            <a:lstStyle/>
            <a:p>
              <a:r>
                <a:rPr lang="en-GB" dirty="0" smtClean="0"/>
                <a:t>PRESERVE</a:t>
              </a:r>
              <a:endParaRPr lang="en-GB" dirty="0"/>
            </a:p>
          </p:txBody>
        </p:sp>
        <p:pic>
          <p:nvPicPr>
            <p:cNvPr id="11" name="Picture 10"/>
            <p:cNvPicPr>
              <a:picLocks noChangeAspect="1"/>
            </p:cNvPicPr>
            <p:nvPr/>
          </p:nvPicPr>
          <p:blipFill>
            <a:blip r:embed="rId2"/>
            <a:stretch>
              <a:fillRect/>
            </a:stretch>
          </p:blipFill>
          <p:spPr>
            <a:xfrm>
              <a:off x="3578260" y="2139951"/>
              <a:ext cx="2621890" cy="1752600"/>
            </a:xfrm>
            <a:prstGeom prst="rect">
              <a:avLst/>
            </a:prstGeom>
          </p:spPr>
        </p:pic>
      </p:grpSp>
      <p:grpSp>
        <p:nvGrpSpPr>
          <p:cNvPr id="19" name="Group 18"/>
          <p:cNvGrpSpPr/>
          <p:nvPr/>
        </p:nvGrpSpPr>
        <p:grpSpPr>
          <a:xfrm>
            <a:off x="838200" y="1715386"/>
            <a:ext cx="2571750" cy="2207142"/>
            <a:chOff x="838200" y="1715386"/>
            <a:chExt cx="2571750" cy="2207142"/>
          </a:xfrm>
        </p:grpSpPr>
        <p:pic>
          <p:nvPicPr>
            <p:cNvPr id="3" name="Picture 2"/>
            <p:cNvPicPr>
              <a:picLocks noChangeAspect="1"/>
            </p:cNvPicPr>
            <p:nvPr/>
          </p:nvPicPr>
          <p:blipFill>
            <a:blip r:embed="rId3"/>
            <a:stretch>
              <a:fillRect/>
            </a:stretch>
          </p:blipFill>
          <p:spPr>
            <a:xfrm>
              <a:off x="838200" y="2169928"/>
              <a:ext cx="2571750" cy="1752600"/>
            </a:xfrm>
            <a:prstGeom prst="rect">
              <a:avLst/>
            </a:prstGeom>
          </p:spPr>
        </p:pic>
        <p:sp>
          <p:nvSpPr>
            <p:cNvPr id="12" name="TextBox 11"/>
            <p:cNvSpPr txBox="1"/>
            <p:nvPr/>
          </p:nvSpPr>
          <p:spPr>
            <a:xfrm>
              <a:off x="1417674" y="1715386"/>
              <a:ext cx="1584252" cy="369332"/>
            </a:xfrm>
            <a:prstGeom prst="rect">
              <a:avLst/>
            </a:prstGeom>
            <a:noFill/>
          </p:spPr>
          <p:txBody>
            <a:bodyPr wrap="square" rtlCol="0">
              <a:spAutoFit/>
            </a:bodyPr>
            <a:lstStyle/>
            <a:p>
              <a:r>
                <a:rPr lang="en-GB" dirty="0" smtClean="0"/>
                <a:t>PROTECT</a:t>
              </a:r>
              <a:endParaRPr lang="en-GB" dirty="0"/>
            </a:p>
          </p:txBody>
        </p:sp>
      </p:grpSp>
      <p:grpSp>
        <p:nvGrpSpPr>
          <p:cNvPr id="22" name="Group 21"/>
          <p:cNvGrpSpPr/>
          <p:nvPr/>
        </p:nvGrpSpPr>
        <p:grpSpPr>
          <a:xfrm>
            <a:off x="9299279" y="1800596"/>
            <a:ext cx="1838325" cy="2217182"/>
            <a:chOff x="9299279" y="1800596"/>
            <a:chExt cx="1838325" cy="2217182"/>
          </a:xfrm>
        </p:grpSpPr>
        <p:sp>
          <p:nvSpPr>
            <p:cNvPr id="14" name="TextBox 13"/>
            <p:cNvSpPr txBox="1"/>
            <p:nvPr/>
          </p:nvSpPr>
          <p:spPr>
            <a:xfrm>
              <a:off x="9426316" y="1800596"/>
              <a:ext cx="1584252" cy="369332"/>
            </a:xfrm>
            <a:prstGeom prst="rect">
              <a:avLst/>
            </a:prstGeom>
            <a:noFill/>
          </p:spPr>
          <p:txBody>
            <a:bodyPr wrap="square" rtlCol="0">
              <a:spAutoFit/>
            </a:bodyPr>
            <a:lstStyle/>
            <a:p>
              <a:r>
                <a:rPr lang="en-GB" dirty="0" smtClean="0"/>
                <a:t>DISPLAY</a:t>
              </a:r>
              <a:endParaRPr lang="en-GB" dirty="0"/>
            </a:p>
          </p:txBody>
        </p:sp>
        <p:pic>
          <p:nvPicPr>
            <p:cNvPr id="15" name="Picture 14"/>
            <p:cNvPicPr>
              <a:picLocks noChangeAspect="1"/>
            </p:cNvPicPr>
            <p:nvPr/>
          </p:nvPicPr>
          <p:blipFill>
            <a:blip r:embed="rId4"/>
            <a:stretch>
              <a:fillRect/>
            </a:stretch>
          </p:blipFill>
          <p:spPr>
            <a:xfrm>
              <a:off x="9299279" y="2169928"/>
              <a:ext cx="1838325" cy="1847850"/>
            </a:xfrm>
            <a:prstGeom prst="rect">
              <a:avLst/>
            </a:prstGeom>
          </p:spPr>
        </p:pic>
      </p:grpSp>
      <p:grpSp>
        <p:nvGrpSpPr>
          <p:cNvPr id="21" name="Group 20"/>
          <p:cNvGrpSpPr/>
          <p:nvPr/>
        </p:nvGrpSpPr>
        <p:grpSpPr>
          <a:xfrm>
            <a:off x="6103642" y="1800596"/>
            <a:ext cx="2581275" cy="1974294"/>
            <a:chOff x="6096000" y="1800596"/>
            <a:chExt cx="2581275" cy="1974294"/>
          </a:xfrm>
        </p:grpSpPr>
        <p:pic>
          <p:nvPicPr>
            <p:cNvPr id="13" name="Picture 12"/>
            <p:cNvPicPr>
              <a:picLocks noChangeAspect="1"/>
            </p:cNvPicPr>
            <p:nvPr/>
          </p:nvPicPr>
          <p:blipFill>
            <a:blip r:embed="rId5"/>
            <a:stretch>
              <a:fillRect/>
            </a:stretch>
          </p:blipFill>
          <p:spPr>
            <a:xfrm>
              <a:off x="6096000" y="2317565"/>
              <a:ext cx="2581275" cy="1457325"/>
            </a:xfrm>
            <a:prstGeom prst="rect">
              <a:avLst/>
            </a:prstGeom>
          </p:spPr>
        </p:pic>
        <p:sp>
          <p:nvSpPr>
            <p:cNvPr id="16" name="TextBox 15"/>
            <p:cNvSpPr txBox="1"/>
            <p:nvPr/>
          </p:nvSpPr>
          <p:spPr>
            <a:xfrm>
              <a:off x="6638299" y="1800596"/>
              <a:ext cx="1584252" cy="369332"/>
            </a:xfrm>
            <a:prstGeom prst="rect">
              <a:avLst/>
            </a:prstGeom>
            <a:noFill/>
          </p:spPr>
          <p:txBody>
            <a:bodyPr wrap="square" rtlCol="0">
              <a:spAutoFit/>
            </a:bodyPr>
            <a:lstStyle/>
            <a:p>
              <a:r>
                <a:rPr lang="en-GB" dirty="0" smtClean="0"/>
                <a:t>INFORM</a:t>
              </a:r>
              <a:endParaRPr lang="en-GB" dirty="0"/>
            </a:p>
          </p:txBody>
        </p:sp>
      </p:grpSp>
      <p:grpSp>
        <p:nvGrpSpPr>
          <p:cNvPr id="23" name="Group 22"/>
          <p:cNvGrpSpPr/>
          <p:nvPr/>
        </p:nvGrpSpPr>
        <p:grpSpPr>
          <a:xfrm>
            <a:off x="4814887" y="4070165"/>
            <a:ext cx="2562225" cy="2293382"/>
            <a:chOff x="4517176" y="4185203"/>
            <a:chExt cx="2562225" cy="2293382"/>
          </a:xfrm>
        </p:grpSpPr>
        <p:pic>
          <p:nvPicPr>
            <p:cNvPr id="17" name="Picture 16"/>
            <p:cNvPicPr>
              <a:picLocks noChangeAspect="1"/>
            </p:cNvPicPr>
            <p:nvPr/>
          </p:nvPicPr>
          <p:blipFill>
            <a:blip r:embed="rId6"/>
            <a:stretch>
              <a:fillRect/>
            </a:stretch>
          </p:blipFill>
          <p:spPr>
            <a:xfrm>
              <a:off x="4517176" y="4554535"/>
              <a:ext cx="2562225" cy="1924050"/>
            </a:xfrm>
            <a:prstGeom prst="rect">
              <a:avLst/>
            </a:prstGeom>
          </p:spPr>
        </p:pic>
        <p:sp>
          <p:nvSpPr>
            <p:cNvPr id="18" name="TextBox 17"/>
            <p:cNvSpPr txBox="1"/>
            <p:nvPr/>
          </p:nvSpPr>
          <p:spPr>
            <a:xfrm>
              <a:off x="5111936" y="4185203"/>
              <a:ext cx="1584252" cy="369332"/>
            </a:xfrm>
            <a:prstGeom prst="rect">
              <a:avLst/>
            </a:prstGeom>
            <a:noFill/>
          </p:spPr>
          <p:txBody>
            <a:bodyPr wrap="square" rtlCol="0">
              <a:spAutoFit/>
            </a:bodyPr>
            <a:lstStyle/>
            <a:p>
              <a:r>
                <a:rPr lang="en-GB" dirty="0" smtClean="0"/>
                <a:t>TRANSPORT</a:t>
              </a:r>
              <a:endParaRPr lang="en-GB" dirty="0"/>
            </a:p>
          </p:txBody>
        </p:sp>
      </p:grpSp>
    </p:spTree>
    <p:extLst>
      <p:ext uri="{BB962C8B-B14F-4D97-AF65-F5344CB8AC3E}">
        <p14:creationId xmlns:p14="http://schemas.microsoft.com/office/powerpoint/2010/main" val="424485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Packaging- Common types</a:t>
            </a:r>
            <a:endParaRPr lang="en-GB"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srcRect l="9341" t="23489" r="7752" b="22145"/>
          <a:stretch/>
        </p:blipFill>
        <p:spPr>
          <a:xfrm>
            <a:off x="556437" y="1690688"/>
            <a:ext cx="11079126" cy="4086691"/>
          </a:xfrm>
          <a:prstGeom prst="rect">
            <a:avLst/>
          </a:prstGeom>
          <a:ln w="12700">
            <a:solidFill>
              <a:schemeClr val="tx1"/>
            </a:solidFill>
          </a:ln>
        </p:spPr>
      </p:pic>
    </p:spTree>
    <p:extLst>
      <p:ext uri="{BB962C8B-B14F-4D97-AF65-F5344CB8AC3E}">
        <p14:creationId xmlns:p14="http://schemas.microsoft.com/office/powerpoint/2010/main" val="13988218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Packaging- Common types</a:t>
            </a:r>
            <a:endParaRPr lang="en-GB"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838200" y="1690688"/>
            <a:ext cx="6806166" cy="4537444"/>
          </a:xfrm>
          <a:prstGeom prst="rect">
            <a:avLst/>
          </a:prstGeom>
        </p:spPr>
      </p:pic>
      <p:sp>
        <p:nvSpPr>
          <p:cNvPr id="5" name="TextBox 4"/>
          <p:cNvSpPr txBox="1"/>
          <p:nvPr/>
        </p:nvSpPr>
        <p:spPr>
          <a:xfrm>
            <a:off x="8272130" y="1824665"/>
            <a:ext cx="3081670" cy="3170099"/>
          </a:xfrm>
          <a:prstGeom prst="rect">
            <a:avLst/>
          </a:prstGeom>
          <a:noFill/>
        </p:spPr>
        <p:txBody>
          <a:bodyPr wrap="square" rtlCol="0">
            <a:spAutoFit/>
          </a:bodyPr>
          <a:lstStyle/>
          <a:p>
            <a:r>
              <a:rPr lang="en-GB" sz="4000" b="1" dirty="0" smtClean="0"/>
              <a:t>Over packaging!</a:t>
            </a:r>
          </a:p>
          <a:p>
            <a:endParaRPr lang="en-GB" sz="4000" b="1" dirty="0"/>
          </a:p>
          <a:p>
            <a:r>
              <a:rPr lang="en-GB" sz="4000" b="1" dirty="0" smtClean="0"/>
              <a:t>What so bad about this? </a:t>
            </a:r>
            <a:endParaRPr lang="en-GB" sz="4000" b="1" dirty="0"/>
          </a:p>
        </p:txBody>
      </p:sp>
    </p:spTree>
    <p:extLst>
      <p:ext uri="{BB962C8B-B14F-4D97-AF65-F5344CB8AC3E}">
        <p14:creationId xmlns:p14="http://schemas.microsoft.com/office/powerpoint/2010/main" val="18474254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Packaging- Logo’s</a:t>
            </a:r>
            <a:endParaRPr lang="en-GB"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b="9107"/>
          <a:stretch/>
        </p:blipFill>
        <p:spPr>
          <a:xfrm>
            <a:off x="365125" y="1447800"/>
            <a:ext cx="6947188" cy="5181600"/>
          </a:xfrm>
          <a:prstGeom prst="rect">
            <a:avLst/>
          </a:prstGeom>
        </p:spPr>
      </p:pic>
      <p:pic>
        <p:nvPicPr>
          <p:cNvPr id="4" name="Picture 3"/>
          <p:cNvPicPr>
            <a:picLocks noChangeAspect="1"/>
          </p:cNvPicPr>
          <p:nvPr/>
        </p:nvPicPr>
        <p:blipFill>
          <a:blip r:embed="rId3"/>
          <a:stretch>
            <a:fillRect/>
          </a:stretch>
        </p:blipFill>
        <p:spPr>
          <a:xfrm>
            <a:off x="7632700" y="0"/>
            <a:ext cx="4457700" cy="6792686"/>
          </a:xfrm>
          <a:prstGeom prst="rect">
            <a:avLst/>
          </a:prstGeom>
        </p:spPr>
      </p:pic>
    </p:spTree>
    <p:extLst>
      <p:ext uri="{BB962C8B-B14F-4D97-AF65-F5344CB8AC3E}">
        <p14:creationId xmlns:p14="http://schemas.microsoft.com/office/powerpoint/2010/main" val="11847613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185996"/>
            <a:ext cx="10515600" cy="1325563"/>
          </a:xfrm>
        </p:spPr>
        <p:txBody>
          <a:bodyPr/>
          <a:lstStyle/>
          <a:p>
            <a:r>
              <a:rPr lang="en-GB" b="1" dirty="0" smtClean="0">
                <a:latin typeface="Arial" panose="020B0604020202020204" pitchFamily="34" charset="0"/>
                <a:cs typeface="Arial" panose="020B0604020202020204" pitchFamily="34" charset="0"/>
              </a:rPr>
              <a:t>Packaging- sustainable?</a:t>
            </a:r>
            <a:endParaRPr lang="en-GB" b="1" dirty="0">
              <a:latin typeface="Arial" panose="020B0604020202020204" pitchFamily="34" charset="0"/>
              <a:cs typeface="Arial" panose="020B0604020202020204" pitchFamily="34" charset="0"/>
            </a:endParaRPr>
          </a:p>
        </p:txBody>
      </p:sp>
      <p:sp>
        <p:nvSpPr>
          <p:cNvPr id="5" name="AutoShape 2" descr="Image result for PET recycling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Image result for PET recycling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2"/>
          <a:stretch>
            <a:fillRect/>
          </a:stretch>
        </p:blipFill>
        <p:spPr>
          <a:xfrm>
            <a:off x="307975" y="1337928"/>
            <a:ext cx="7357730" cy="5229017"/>
          </a:xfrm>
          <a:prstGeom prst="rect">
            <a:avLst/>
          </a:prstGeom>
        </p:spPr>
      </p:pic>
    </p:spTree>
    <p:extLst>
      <p:ext uri="{BB962C8B-B14F-4D97-AF65-F5344CB8AC3E}">
        <p14:creationId xmlns:p14="http://schemas.microsoft.com/office/powerpoint/2010/main" val="27923598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185996"/>
            <a:ext cx="10515600" cy="1325563"/>
          </a:xfrm>
        </p:spPr>
        <p:txBody>
          <a:bodyPr/>
          <a:lstStyle/>
          <a:p>
            <a:r>
              <a:rPr lang="en-GB" b="1" dirty="0" smtClean="0">
                <a:latin typeface="Arial" panose="020B0604020202020204" pitchFamily="34" charset="0"/>
                <a:cs typeface="Arial" panose="020B0604020202020204" pitchFamily="34" charset="0"/>
              </a:rPr>
              <a:t>Packaging- sustainable?</a:t>
            </a:r>
            <a:endParaRPr lang="en-GB" b="1" dirty="0">
              <a:latin typeface="Arial" panose="020B0604020202020204" pitchFamily="34" charset="0"/>
              <a:cs typeface="Arial" panose="020B0604020202020204" pitchFamily="34" charset="0"/>
            </a:endParaRPr>
          </a:p>
        </p:txBody>
      </p:sp>
      <p:sp>
        <p:nvSpPr>
          <p:cNvPr id="5" name="AutoShape 2" descr="Image result for PET recycling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Image result for PET recycling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2"/>
          <a:stretch>
            <a:fillRect/>
          </a:stretch>
        </p:blipFill>
        <p:spPr>
          <a:xfrm>
            <a:off x="307974" y="1216841"/>
            <a:ext cx="9144369" cy="5344112"/>
          </a:xfrm>
          <a:prstGeom prst="rect">
            <a:avLst/>
          </a:prstGeom>
        </p:spPr>
      </p:pic>
    </p:spTree>
    <p:extLst>
      <p:ext uri="{BB962C8B-B14F-4D97-AF65-F5344CB8AC3E}">
        <p14:creationId xmlns:p14="http://schemas.microsoft.com/office/powerpoint/2010/main" val="4235860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Packaging </a:t>
            </a:r>
            <a:r>
              <a:rPr lang="en-GB" b="1" dirty="0">
                <a:latin typeface="Arial" panose="020B0604020202020204" pitchFamily="34" charset="0"/>
                <a:cs typeface="Arial" panose="020B0604020202020204" pitchFamily="34" charset="0"/>
              </a:rPr>
              <a:t>r</a:t>
            </a:r>
            <a:r>
              <a:rPr lang="en-GB" b="1" dirty="0" smtClean="0">
                <a:latin typeface="Arial" panose="020B0604020202020204" pitchFamily="34" charset="0"/>
                <a:cs typeface="Arial" panose="020B0604020202020204" pitchFamily="34" charset="0"/>
              </a:rPr>
              <a:t>eview..10 questions</a:t>
            </a:r>
            <a:endParaRPr lang="en-GB"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816388"/>
            <a:ext cx="10515600" cy="4351338"/>
          </a:xfrm>
        </p:spPr>
        <p:txBody>
          <a:bodyPr>
            <a:normAutofit/>
          </a:bodyPr>
          <a:lstStyle/>
          <a:p>
            <a:pPr marL="514350" indent="-514350">
              <a:buFont typeface="+mj-lt"/>
              <a:buAutoNum type="arabicPeriod"/>
            </a:pPr>
            <a:r>
              <a:rPr lang="en-GB" dirty="0" smtClean="0"/>
              <a:t>Name this logo</a:t>
            </a:r>
          </a:p>
          <a:p>
            <a:pPr marL="514350" indent="-514350">
              <a:buFont typeface="+mj-lt"/>
              <a:buAutoNum type="arabicPeriod"/>
            </a:pPr>
            <a:endParaRPr lang="en-GB" dirty="0" smtClean="0"/>
          </a:p>
          <a:p>
            <a:pPr marL="514350" indent="-514350">
              <a:buFont typeface="+mj-lt"/>
              <a:buAutoNum type="arabicPeriod"/>
            </a:pPr>
            <a:r>
              <a:rPr lang="en-GB" dirty="0" smtClean="0"/>
              <a:t>What does this logo indicate?</a:t>
            </a:r>
          </a:p>
          <a:p>
            <a:pPr marL="514350" indent="-514350">
              <a:buFont typeface="+mj-lt"/>
              <a:buAutoNum type="arabicPeriod"/>
            </a:pPr>
            <a:endParaRPr lang="en-GB" dirty="0" smtClean="0"/>
          </a:p>
          <a:p>
            <a:pPr marL="514350" indent="-514350">
              <a:buFont typeface="+mj-lt"/>
              <a:buAutoNum type="arabicPeriod"/>
            </a:pPr>
            <a:r>
              <a:rPr lang="en-GB" dirty="0" smtClean="0"/>
              <a:t>How would you improve this packaging to make it more environmentally friendly?</a:t>
            </a:r>
          </a:p>
        </p:txBody>
      </p:sp>
      <p:pic>
        <p:nvPicPr>
          <p:cNvPr id="4" name="Picture 3"/>
          <p:cNvPicPr>
            <a:picLocks noChangeAspect="1"/>
          </p:cNvPicPr>
          <p:nvPr/>
        </p:nvPicPr>
        <p:blipFill>
          <a:blip r:embed="rId2"/>
          <a:stretch>
            <a:fillRect/>
          </a:stretch>
        </p:blipFill>
        <p:spPr>
          <a:xfrm>
            <a:off x="3858954" y="1436813"/>
            <a:ext cx="4133850" cy="1104900"/>
          </a:xfrm>
          <a:prstGeom prst="rect">
            <a:avLst/>
          </a:prstGeom>
        </p:spPr>
      </p:pic>
      <p:pic>
        <p:nvPicPr>
          <p:cNvPr id="5" name="Picture 4"/>
          <p:cNvPicPr>
            <a:picLocks noChangeAspect="1"/>
          </p:cNvPicPr>
          <p:nvPr/>
        </p:nvPicPr>
        <p:blipFill>
          <a:blip r:embed="rId3"/>
          <a:stretch>
            <a:fillRect/>
          </a:stretch>
        </p:blipFill>
        <p:spPr>
          <a:xfrm>
            <a:off x="6426370" y="2667413"/>
            <a:ext cx="955408" cy="1225624"/>
          </a:xfrm>
          <a:prstGeom prst="rect">
            <a:avLst/>
          </a:prstGeom>
        </p:spPr>
      </p:pic>
    </p:spTree>
    <p:extLst>
      <p:ext uri="{BB962C8B-B14F-4D97-AF65-F5344CB8AC3E}">
        <p14:creationId xmlns:p14="http://schemas.microsoft.com/office/powerpoint/2010/main" val="351580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1745411" y="198843"/>
            <a:ext cx="8701178" cy="6529366"/>
          </a:xfrm>
          <a:prstGeom prst="rect">
            <a:avLst/>
          </a:prstGeom>
        </p:spPr>
      </p:pic>
    </p:spTree>
    <p:extLst>
      <p:ext uri="{BB962C8B-B14F-4D97-AF65-F5344CB8AC3E}">
        <p14:creationId xmlns:p14="http://schemas.microsoft.com/office/powerpoint/2010/main" val="26682406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317" y="357174"/>
            <a:ext cx="10515600" cy="1325563"/>
          </a:xfrm>
        </p:spPr>
        <p:txBody>
          <a:bodyPr/>
          <a:lstStyle/>
          <a:p>
            <a:r>
              <a:rPr lang="en-GB" b="1" dirty="0" smtClean="0">
                <a:latin typeface="Arial" panose="020B0604020202020204" pitchFamily="34" charset="0"/>
                <a:cs typeface="Arial" panose="020B0604020202020204" pitchFamily="34" charset="0"/>
              </a:rPr>
              <a:t>Design Question</a:t>
            </a:r>
            <a:endParaRPr lang="en-GB"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9424597" y="733406"/>
            <a:ext cx="2062038" cy="2062038"/>
          </a:xfrm>
          <a:prstGeom prst="rect">
            <a:avLst/>
          </a:prstGeom>
        </p:spPr>
      </p:pic>
      <p:sp>
        <p:nvSpPr>
          <p:cNvPr id="5" name="TextBox 4"/>
          <p:cNvSpPr txBox="1"/>
          <p:nvPr/>
        </p:nvSpPr>
        <p:spPr>
          <a:xfrm>
            <a:off x="469127" y="1510748"/>
            <a:ext cx="5732890" cy="4524315"/>
          </a:xfrm>
          <a:prstGeom prst="rect">
            <a:avLst/>
          </a:prstGeom>
          <a:noFill/>
        </p:spPr>
        <p:txBody>
          <a:bodyPr wrap="square" rtlCol="0">
            <a:spAutoFit/>
          </a:bodyPr>
          <a:lstStyle/>
          <a:p>
            <a:pPr marL="342900" indent="-342900">
              <a:buAutoNum type="arabicPeriod"/>
            </a:pPr>
            <a:r>
              <a:rPr lang="en-GB" dirty="0" smtClean="0">
                <a:latin typeface="Arial" panose="020B0604020202020204" pitchFamily="34" charset="0"/>
                <a:cs typeface="Arial" panose="020B0604020202020204" pitchFamily="34" charset="0"/>
              </a:rPr>
              <a:t>The following products are likely to be sold for the 2018 Football world cup. Choose one of the products and design a suitable  packaging solution that uses a range of materials.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Marks will be given for</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a creative solution suitable for </a:t>
            </a:r>
            <a:r>
              <a:rPr lang="en-GB" b="1" dirty="0" smtClean="0">
                <a:latin typeface="Arial" panose="020B0604020202020204" pitchFamily="34" charset="0"/>
                <a:cs typeface="Arial" panose="020B0604020202020204" pitchFamily="34" charset="0"/>
              </a:rPr>
              <a:t>protecting</a:t>
            </a:r>
            <a:r>
              <a:rPr lang="en-GB" dirty="0" smtClean="0">
                <a:latin typeface="Arial" panose="020B0604020202020204" pitchFamily="34" charset="0"/>
                <a:cs typeface="Arial" panose="020B0604020202020204" pitchFamily="34" charset="0"/>
              </a:rPr>
              <a:t> the product</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materials, construction and assembly techniques needed for making</a:t>
            </a:r>
          </a:p>
          <a:p>
            <a:r>
              <a:rPr lang="en-GB" dirty="0">
                <a:latin typeface="Arial" panose="020B0604020202020204" pitchFamily="34" charset="0"/>
                <a:cs typeface="Arial" panose="020B0604020202020204" pitchFamily="34" charset="0"/>
              </a:rPr>
              <a:t>• safety considerations and features necessary for your product to be fit for purpose</a:t>
            </a:r>
          </a:p>
          <a:p>
            <a:r>
              <a:rPr lang="en-GB" dirty="0">
                <a:latin typeface="Arial" panose="020B0604020202020204" pitchFamily="34" charset="0"/>
                <a:cs typeface="Arial" panose="020B0604020202020204" pitchFamily="34" charset="0"/>
              </a:rPr>
              <a:t>• how well your design is communicated</a:t>
            </a:r>
            <a:r>
              <a:rPr lang="en-GB" dirty="0" smtClean="0"/>
              <a:t>.</a:t>
            </a:r>
          </a:p>
          <a:p>
            <a:endParaRPr lang="en-GB" dirty="0"/>
          </a:p>
          <a:p>
            <a:r>
              <a:rPr lang="en-GB" dirty="0"/>
              <a:t>[15 marks]</a:t>
            </a:r>
          </a:p>
        </p:txBody>
      </p:sp>
      <p:pic>
        <p:nvPicPr>
          <p:cNvPr id="6" name="Picture 5"/>
          <p:cNvPicPr>
            <a:picLocks noChangeAspect="1"/>
          </p:cNvPicPr>
          <p:nvPr/>
        </p:nvPicPr>
        <p:blipFill>
          <a:blip r:embed="rId3"/>
          <a:stretch>
            <a:fillRect/>
          </a:stretch>
        </p:blipFill>
        <p:spPr>
          <a:xfrm>
            <a:off x="6630601" y="611174"/>
            <a:ext cx="2143125" cy="2143125"/>
          </a:xfrm>
          <a:prstGeom prst="rect">
            <a:avLst/>
          </a:prstGeom>
        </p:spPr>
      </p:pic>
      <p:pic>
        <p:nvPicPr>
          <p:cNvPr id="7" name="Picture 6"/>
          <p:cNvPicPr>
            <a:picLocks noChangeAspect="1"/>
          </p:cNvPicPr>
          <p:nvPr/>
        </p:nvPicPr>
        <p:blipFill>
          <a:blip r:embed="rId4"/>
          <a:stretch>
            <a:fillRect/>
          </a:stretch>
        </p:blipFill>
        <p:spPr>
          <a:xfrm>
            <a:off x="9414342" y="2731918"/>
            <a:ext cx="2411296" cy="2411296"/>
          </a:xfrm>
          <a:prstGeom prst="rect">
            <a:avLst/>
          </a:prstGeom>
        </p:spPr>
      </p:pic>
      <p:pic>
        <p:nvPicPr>
          <p:cNvPr id="8" name="Picture 7"/>
          <p:cNvPicPr>
            <a:picLocks noChangeAspect="1"/>
          </p:cNvPicPr>
          <p:nvPr/>
        </p:nvPicPr>
        <p:blipFill>
          <a:blip r:embed="rId5"/>
          <a:stretch>
            <a:fillRect/>
          </a:stretch>
        </p:blipFill>
        <p:spPr>
          <a:xfrm>
            <a:off x="7001782" y="3268712"/>
            <a:ext cx="1706330" cy="1706330"/>
          </a:xfrm>
          <a:prstGeom prst="rect">
            <a:avLst/>
          </a:prstGeom>
        </p:spPr>
      </p:pic>
      <p:pic>
        <p:nvPicPr>
          <p:cNvPr id="9" name="Picture 8"/>
          <p:cNvPicPr>
            <a:picLocks noChangeAspect="1"/>
          </p:cNvPicPr>
          <p:nvPr/>
        </p:nvPicPr>
        <p:blipFill>
          <a:blip r:embed="rId6"/>
          <a:stretch>
            <a:fillRect/>
          </a:stretch>
        </p:blipFill>
        <p:spPr>
          <a:xfrm>
            <a:off x="7940842" y="5431863"/>
            <a:ext cx="1114525" cy="1229102"/>
          </a:xfrm>
          <a:prstGeom prst="rect">
            <a:avLst/>
          </a:prstGeom>
        </p:spPr>
      </p:pic>
      <p:pic>
        <p:nvPicPr>
          <p:cNvPr id="10" name="Picture 9"/>
          <p:cNvPicPr>
            <a:picLocks noChangeAspect="1"/>
          </p:cNvPicPr>
          <p:nvPr/>
        </p:nvPicPr>
        <p:blipFill>
          <a:blip r:embed="rId7"/>
          <a:stretch>
            <a:fillRect/>
          </a:stretch>
        </p:blipFill>
        <p:spPr>
          <a:xfrm>
            <a:off x="9014460" y="5490569"/>
            <a:ext cx="1118949" cy="1118949"/>
          </a:xfrm>
          <a:prstGeom prst="rect">
            <a:avLst/>
          </a:prstGeom>
        </p:spPr>
      </p:pic>
      <p:pic>
        <p:nvPicPr>
          <p:cNvPr id="11" name="Picture 10"/>
          <p:cNvPicPr>
            <a:picLocks noChangeAspect="1"/>
          </p:cNvPicPr>
          <p:nvPr/>
        </p:nvPicPr>
        <p:blipFill>
          <a:blip r:embed="rId8"/>
          <a:stretch>
            <a:fillRect/>
          </a:stretch>
        </p:blipFill>
        <p:spPr>
          <a:xfrm>
            <a:off x="10327357" y="5471207"/>
            <a:ext cx="1498281" cy="1006845"/>
          </a:xfrm>
          <a:prstGeom prst="rect">
            <a:avLst/>
          </a:prstGeom>
        </p:spPr>
      </p:pic>
      <p:sp>
        <p:nvSpPr>
          <p:cNvPr id="3" name="Rectangle 2"/>
          <p:cNvSpPr/>
          <p:nvPr/>
        </p:nvSpPr>
        <p:spPr>
          <a:xfrm>
            <a:off x="6465455" y="535709"/>
            <a:ext cx="5360183" cy="47290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56118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317" y="357174"/>
            <a:ext cx="10515600" cy="1325563"/>
          </a:xfrm>
        </p:spPr>
        <p:txBody>
          <a:bodyPr/>
          <a:lstStyle/>
          <a:p>
            <a:r>
              <a:rPr lang="en-GB" b="1" dirty="0" smtClean="0">
                <a:latin typeface="Arial" panose="020B0604020202020204" pitchFamily="34" charset="0"/>
                <a:cs typeface="Arial" panose="020B0604020202020204" pitchFamily="34" charset="0"/>
              </a:rPr>
              <a:t>Design Question</a:t>
            </a:r>
            <a:endParaRPr lang="en-GB"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9014460" y="611174"/>
            <a:ext cx="2062038" cy="2062038"/>
          </a:xfrm>
          <a:prstGeom prst="rect">
            <a:avLst/>
          </a:prstGeom>
        </p:spPr>
      </p:pic>
      <p:sp>
        <p:nvSpPr>
          <p:cNvPr id="5" name="TextBox 4"/>
          <p:cNvSpPr txBox="1"/>
          <p:nvPr/>
        </p:nvSpPr>
        <p:spPr>
          <a:xfrm>
            <a:off x="469127" y="1510748"/>
            <a:ext cx="5732890" cy="5078313"/>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2. Evaluate your design and explain how your design is suitable to protect the product (4 marks)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3. </a:t>
            </a:r>
            <a:r>
              <a:rPr lang="en-GB" dirty="0"/>
              <a:t>What are the advantages of using Computer Aided Design (CAD) to develop your idea</a:t>
            </a:r>
            <a:r>
              <a:rPr lang="en-GB" dirty="0" smtClean="0"/>
              <a:t>?  (4 marks)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4. Describe one finishing technique that could be applied to the packaging to improve its aesthetics. </a:t>
            </a:r>
          </a:p>
          <a:p>
            <a:r>
              <a:rPr lang="en-GB" dirty="0" smtClean="0">
                <a:latin typeface="Arial" panose="020B0604020202020204" pitchFamily="34" charset="0"/>
                <a:cs typeface="Arial" panose="020B0604020202020204" pitchFamily="34" charset="0"/>
              </a:rPr>
              <a:t> (4 marks)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5. What is the function of packaging? Fill in the missing answers below. (2 marks)</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Protect</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Preserve</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a:t>
            </a:r>
          </a:p>
          <a:p>
            <a:pPr marL="342900" indent="-342900">
              <a:buAutoNum type="arabicPeriod"/>
            </a:pPr>
            <a:endParaRPr lang="en-GB"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6630601" y="611174"/>
            <a:ext cx="2143125" cy="2143125"/>
          </a:xfrm>
          <a:prstGeom prst="rect">
            <a:avLst/>
          </a:prstGeom>
        </p:spPr>
      </p:pic>
      <p:pic>
        <p:nvPicPr>
          <p:cNvPr id="7" name="Picture 6"/>
          <p:cNvPicPr>
            <a:picLocks noChangeAspect="1"/>
          </p:cNvPicPr>
          <p:nvPr/>
        </p:nvPicPr>
        <p:blipFill>
          <a:blip r:embed="rId4"/>
          <a:stretch>
            <a:fillRect/>
          </a:stretch>
        </p:blipFill>
        <p:spPr>
          <a:xfrm>
            <a:off x="8839831" y="2563746"/>
            <a:ext cx="2411296" cy="2411296"/>
          </a:xfrm>
          <a:prstGeom prst="rect">
            <a:avLst/>
          </a:prstGeom>
        </p:spPr>
      </p:pic>
      <p:pic>
        <p:nvPicPr>
          <p:cNvPr id="8" name="Picture 7"/>
          <p:cNvPicPr>
            <a:picLocks noChangeAspect="1"/>
          </p:cNvPicPr>
          <p:nvPr/>
        </p:nvPicPr>
        <p:blipFill>
          <a:blip r:embed="rId5"/>
          <a:stretch>
            <a:fillRect/>
          </a:stretch>
        </p:blipFill>
        <p:spPr>
          <a:xfrm>
            <a:off x="6882051" y="2754299"/>
            <a:ext cx="1706330" cy="1706330"/>
          </a:xfrm>
          <a:prstGeom prst="rect">
            <a:avLst/>
          </a:prstGeom>
        </p:spPr>
      </p:pic>
      <p:pic>
        <p:nvPicPr>
          <p:cNvPr id="9" name="Picture 8"/>
          <p:cNvPicPr>
            <a:picLocks noChangeAspect="1"/>
          </p:cNvPicPr>
          <p:nvPr/>
        </p:nvPicPr>
        <p:blipFill>
          <a:blip r:embed="rId6"/>
          <a:stretch>
            <a:fillRect/>
          </a:stretch>
        </p:blipFill>
        <p:spPr>
          <a:xfrm>
            <a:off x="7940842" y="5431863"/>
            <a:ext cx="1114525" cy="1229102"/>
          </a:xfrm>
          <a:prstGeom prst="rect">
            <a:avLst/>
          </a:prstGeom>
        </p:spPr>
      </p:pic>
      <p:pic>
        <p:nvPicPr>
          <p:cNvPr id="10" name="Picture 9"/>
          <p:cNvPicPr>
            <a:picLocks noChangeAspect="1"/>
          </p:cNvPicPr>
          <p:nvPr/>
        </p:nvPicPr>
        <p:blipFill>
          <a:blip r:embed="rId7"/>
          <a:stretch>
            <a:fillRect/>
          </a:stretch>
        </p:blipFill>
        <p:spPr>
          <a:xfrm>
            <a:off x="9014460" y="5490569"/>
            <a:ext cx="1118949" cy="1118949"/>
          </a:xfrm>
          <a:prstGeom prst="rect">
            <a:avLst/>
          </a:prstGeom>
        </p:spPr>
      </p:pic>
      <p:pic>
        <p:nvPicPr>
          <p:cNvPr id="11" name="Picture 10"/>
          <p:cNvPicPr>
            <a:picLocks noChangeAspect="1"/>
          </p:cNvPicPr>
          <p:nvPr/>
        </p:nvPicPr>
        <p:blipFill>
          <a:blip r:embed="rId8"/>
          <a:stretch>
            <a:fillRect/>
          </a:stretch>
        </p:blipFill>
        <p:spPr>
          <a:xfrm>
            <a:off x="10327357" y="5471207"/>
            <a:ext cx="1498281" cy="1006845"/>
          </a:xfrm>
          <a:prstGeom prst="rect">
            <a:avLst/>
          </a:prstGeom>
        </p:spPr>
      </p:pic>
    </p:spTree>
    <p:extLst>
      <p:ext uri="{BB962C8B-B14F-4D97-AF65-F5344CB8AC3E}">
        <p14:creationId xmlns:p14="http://schemas.microsoft.com/office/powerpoint/2010/main" val="1624157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Exam Technique: language used</a:t>
            </a:r>
            <a:endParaRPr lang="en-GB" dirty="0"/>
          </a:p>
        </p:txBody>
      </p:sp>
      <p:pic>
        <p:nvPicPr>
          <p:cNvPr id="5" name="Content Placeholder 4"/>
          <p:cNvPicPr>
            <a:picLocks noGrp="1" noChangeAspect="1"/>
          </p:cNvPicPr>
          <p:nvPr>
            <p:ph idx="1"/>
          </p:nvPr>
        </p:nvPicPr>
        <p:blipFill rotWithShape="1">
          <a:blip r:embed="rId2"/>
          <a:srcRect l="10955" t="26394" r="12032" b="15021"/>
          <a:stretch/>
        </p:blipFill>
        <p:spPr>
          <a:xfrm>
            <a:off x="744531" y="1976582"/>
            <a:ext cx="10382380" cy="4442691"/>
          </a:xfrm>
          <a:prstGeom prst="rect">
            <a:avLst/>
          </a:prstGeom>
        </p:spPr>
      </p:pic>
    </p:spTree>
    <p:extLst>
      <p:ext uri="{BB962C8B-B14F-4D97-AF65-F5344CB8AC3E}">
        <p14:creationId xmlns:p14="http://schemas.microsoft.com/office/powerpoint/2010/main" val="17869612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317" y="357174"/>
            <a:ext cx="10515600" cy="1325563"/>
          </a:xfrm>
        </p:spPr>
        <p:txBody>
          <a:bodyPr/>
          <a:lstStyle/>
          <a:p>
            <a:r>
              <a:rPr lang="en-GB" b="1" dirty="0" smtClean="0">
                <a:latin typeface="Arial" panose="020B0604020202020204" pitchFamily="34" charset="0"/>
                <a:cs typeface="Arial" panose="020B0604020202020204" pitchFamily="34" charset="0"/>
              </a:rPr>
              <a:t>Product Analysis Question</a:t>
            </a:r>
            <a:endParaRPr lang="en-GB" b="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8380859" y="1278935"/>
            <a:ext cx="3528232" cy="2500854"/>
          </a:xfrm>
          <a:prstGeom prst="rect">
            <a:avLst/>
          </a:prstGeom>
          <a:ln w="3175">
            <a:solidFill>
              <a:schemeClr val="tx1"/>
            </a:solidFill>
          </a:ln>
        </p:spPr>
      </p:pic>
      <p:pic>
        <p:nvPicPr>
          <p:cNvPr id="13" name="Picture 12"/>
          <p:cNvPicPr>
            <a:picLocks noChangeAspect="1"/>
          </p:cNvPicPr>
          <p:nvPr/>
        </p:nvPicPr>
        <p:blipFill rotWithShape="1">
          <a:blip r:embed="rId3"/>
          <a:srcRect l="17829" t="51189" r="49264" b="9122"/>
          <a:stretch/>
        </p:blipFill>
        <p:spPr>
          <a:xfrm>
            <a:off x="8380859" y="3975406"/>
            <a:ext cx="3528232" cy="2393712"/>
          </a:xfrm>
          <a:prstGeom prst="rect">
            <a:avLst/>
          </a:prstGeom>
          <a:ln>
            <a:solidFill>
              <a:schemeClr val="tx1"/>
            </a:solidFill>
          </a:ln>
        </p:spPr>
      </p:pic>
      <p:sp>
        <p:nvSpPr>
          <p:cNvPr id="15" name="TextBox 14"/>
          <p:cNvSpPr txBox="1"/>
          <p:nvPr/>
        </p:nvSpPr>
        <p:spPr>
          <a:xfrm>
            <a:off x="492981" y="1478943"/>
            <a:ext cx="7100515" cy="4524315"/>
          </a:xfrm>
          <a:prstGeom prst="rect">
            <a:avLst/>
          </a:prstGeom>
          <a:noFill/>
        </p:spPr>
        <p:txBody>
          <a:bodyPr wrap="square" rtlCol="0">
            <a:spAutoFit/>
          </a:bodyPr>
          <a:lstStyle/>
          <a:p>
            <a:pPr marL="342900" indent="-342900">
              <a:buAutoNum type="arabicPeriod"/>
            </a:pPr>
            <a:r>
              <a:rPr lang="en-GB" dirty="0" smtClean="0"/>
              <a:t>Explain how the card packaging for the graze smokehouse BBQ Crunch selection could be manufactured in industry (6 marks)</a:t>
            </a:r>
          </a:p>
          <a:p>
            <a:pPr marL="342900" indent="-342900">
              <a:buAutoNum type="arabicPeriod"/>
            </a:pPr>
            <a:r>
              <a:rPr lang="en-GB" dirty="0" smtClean="0"/>
              <a:t>What method of printing would be used to print the graphics onto the card packaging. Why would this be suitable? (4 marks)</a:t>
            </a:r>
          </a:p>
          <a:p>
            <a:pPr marL="342900" indent="-342900">
              <a:buAutoNum type="arabicPeriod"/>
            </a:pPr>
            <a:r>
              <a:rPr lang="en-GB" dirty="0" smtClean="0"/>
              <a:t>The internal packaging is made from plastic. Name a suitable plastic and manufacturing method to make this part of the packaging. </a:t>
            </a:r>
            <a:endParaRPr lang="en-GB" dirty="0"/>
          </a:p>
          <a:p>
            <a:pPr marL="342900" indent="-342900">
              <a:buAutoNum type="arabicPeriod"/>
            </a:pPr>
            <a:endParaRPr lang="en-GB" dirty="0" smtClean="0"/>
          </a:p>
          <a:p>
            <a:r>
              <a:rPr lang="en-GB" dirty="0"/>
              <a:t> </a:t>
            </a:r>
            <a:r>
              <a:rPr lang="en-GB" dirty="0" smtClean="0"/>
              <a:t>Plastic…………………………………………………………………………….</a:t>
            </a:r>
          </a:p>
          <a:p>
            <a:endParaRPr lang="en-GB" dirty="0" smtClean="0"/>
          </a:p>
          <a:p>
            <a:r>
              <a:rPr lang="en-GB" dirty="0" smtClean="0"/>
              <a:t>Manufacturing method……………………………………………………(2 marks)</a:t>
            </a:r>
          </a:p>
          <a:p>
            <a:endParaRPr lang="en-GB" dirty="0"/>
          </a:p>
          <a:p>
            <a:r>
              <a:rPr lang="en-GB" dirty="0" smtClean="0"/>
              <a:t>4. Using notes and drawings explain how you would make a batch of plastic moulds using the method you have suggested. (8 marks)</a:t>
            </a:r>
          </a:p>
          <a:p>
            <a:endParaRPr lang="en-GB" dirty="0"/>
          </a:p>
          <a:p>
            <a:r>
              <a:rPr lang="en-GB" dirty="0" smtClean="0"/>
              <a:t>5. Explain which aspects of this product could be improved to make it more environmentally friendly. (6 marks)</a:t>
            </a:r>
            <a:endParaRPr lang="en-GB" dirty="0"/>
          </a:p>
        </p:txBody>
      </p:sp>
    </p:spTree>
    <p:extLst>
      <p:ext uri="{BB962C8B-B14F-4D97-AF65-F5344CB8AC3E}">
        <p14:creationId xmlns:p14="http://schemas.microsoft.com/office/powerpoint/2010/main" val="3784849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Exam Technique: language used</a:t>
            </a:r>
            <a:endParaRPr lang="en-GB" dirty="0"/>
          </a:p>
        </p:txBody>
      </p:sp>
      <p:pic>
        <p:nvPicPr>
          <p:cNvPr id="4" name="Picture 3"/>
          <p:cNvPicPr>
            <a:picLocks noChangeAspect="1"/>
          </p:cNvPicPr>
          <p:nvPr/>
        </p:nvPicPr>
        <p:blipFill rotWithShape="1">
          <a:blip r:embed="rId2"/>
          <a:srcRect l="10595" t="20159" r="12441" b="14127"/>
          <a:stretch/>
        </p:blipFill>
        <p:spPr>
          <a:xfrm>
            <a:off x="838199" y="1295071"/>
            <a:ext cx="10515601" cy="5050416"/>
          </a:xfrm>
          <a:prstGeom prst="rect">
            <a:avLst/>
          </a:prstGeom>
        </p:spPr>
      </p:pic>
    </p:spTree>
    <p:extLst>
      <p:ext uri="{BB962C8B-B14F-4D97-AF65-F5344CB8AC3E}">
        <p14:creationId xmlns:p14="http://schemas.microsoft.com/office/powerpoint/2010/main" val="32246999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Exam Technique: language used</a:t>
            </a:r>
            <a:endParaRPr lang="en-GB" dirty="0"/>
          </a:p>
        </p:txBody>
      </p:sp>
      <p:pic>
        <p:nvPicPr>
          <p:cNvPr id="3" name="Picture 2"/>
          <p:cNvPicPr>
            <a:picLocks noChangeAspect="1"/>
          </p:cNvPicPr>
          <p:nvPr/>
        </p:nvPicPr>
        <p:blipFill rotWithShape="1">
          <a:blip r:embed="rId2"/>
          <a:srcRect l="10417" t="21111" r="13512" b="16032"/>
          <a:stretch/>
        </p:blipFill>
        <p:spPr>
          <a:xfrm>
            <a:off x="838200" y="1690688"/>
            <a:ext cx="10515600" cy="4887532"/>
          </a:xfrm>
          <a:prstGeom prst="rect">
            <a:avLst/>
          </a:prstGeom>
        </p:spPr>
      </p:pic>
    </p:spTree>
    <p:extLst>
      <p:ext uri="{BB962C8B-B14F-4D97-AF65-F5344CB8AC3E}">
        <p14:creationId xmlns:p14="http://schemas.microsoft.com/office/powerpoint/2010/main" val="3810306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714" t="19147" r="18798" b="12222"/>
          <a:stretch/>
        </p:blipFill>
        <p:spPr>
          <a:xfrm>
            <a:off x="701747" y="691779"/>
            <a:ext cx="8864347" cy="5390043"/>
          </a:xfrm>
          <a:prstGeom prst="rect">
            <a:avLst/>
          </a:prstGeom>
        </p:spPr>
      </p:pic>
      <p:sp>
        <p:nvSpPr>
          <p:cNvPr id="5" name="Oval 4"/>
          <p:cNvSpPr/>
          <p:nvPr/>
        </p:nvSpPr>
        <p:spPr>
          <a:xfrm>
            <a:off x="1725433" y="2409245"/>
            <a:ext cx="4834393" cy="1176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7625301" y="3085106"/>
            <a:ext cx="1033669" cy="6122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stretch>
            <a:fillRect/>
          </a:stretch>
        </p:blipFill>
        <p:spPr>
          <a:xfrm>
            <a:off x="5790213" y="2589227"/>
            <a:ext cx="261155" cy="242101"/>
          </a:xfrm>
          <a:prstGeom prst="rect">
            <a:avLst/>
          </a:prstGeom>
        </p:spPr>
      </p:pic>
      <p:pic>
        <p:nvPicPr>
          <p:cNvPr id="8" name="Picture 7"/>
          <p:cNvPicPr>
            <a:picLocks noChangeAspect="1"/>
          </p:cNvPicPr>
          <p:nvPr/>
        </p:nvPicPr>
        <p:blipFill>
          <a:blip r:embed="rId3"/>
          <a:stretch>
            <a:fillRect/>
          </a:stretch>
        </p:blipFill>
        <p:spPr>
          <a:xfrm>
            <a:off x="5920791" y="2928234"/>
            <a:ext cx="261155" cy="242101"/>
          </a:xfrm>
          <a:prstGeom prst="rect">
            <a:avLst/>
          </a:prstGeom>
        </p:spPr>
      </p:pic>
      <p:pic>
        <p:nvPicPr>
          <p:cNvPr id="9" name="Picture 8"/>
          <p:cNvPicPr>
            <a:picLocks noChangeAspect="1"/>
          </p:cNvPicPr>
          <p:nvPr/>
        </p:nvPicPr>
        <p:blipFill>
          <a:blip r:embed="rId3"/>
          <a:stretch>
            <a:fillRect/>
          </a:stretch>
        </p:blipFill>
        <p:spPr>
          <a:xfrm>
            <a:off x="4318885" y="3144246"/>
            <a:ext cx="261155" cy="242101"/>
          </a:xfrm>
          <a:prstGeom prst="rect">
            <a:avLst/>
          </a:prstGeom>
        </p:spPr>
      </p:pic>
    </p:spTree>
    <p:extLst>
      <p:ext uri="{BB962C8B-B14F-4D97-AF65-F5344CB8AC3E}">
        <p14:creationId xmlns:p14="http://schemas.microsoft.com/office/powerpoint/2010/main" val="76231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7416"/>
            <a:ext cx="10515600" cy="1325563"/>
          </a:xfrm>
        </p:spPr>
        <p:txBody>
          <a:bodyPr/>
          <a:lstStyle/>
          <a:p>
            <a:r>
              <a:rPr lang="en-GB" dirty="0" smtClean="0">
                <a:latin typeface="Arial Black" panose="020B0A04020102020204" pitchFamily="34" charset="0"/>
              </a:rPr>
              <a:t>Topics we will cover this morning</a:t>
            </a:r>
            <a:endParaRPr lang="en-GB" dirty="0">
              <a:latin typeface="Arial Black" panose="020B0A040201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55523239"/>
              </p:ext>
            </p:extLst>
          </p:nvPr>
        </p:nvGraphicFramePr>
        <p:xfrm>
          <a:off x="736601" y="1594716"/>
          <a:ext cx="10864272" cy="4582160"/>
        </p:xfrm>
        <a:graphic>
          <a:graphicData uri="http://schemas.openxmlformats.org/drawingml/2006/table">
            <a:tbl>
              <a:tblPr firstRow="1" bandRow="1">
                <a:tableStyleId>{5C22544A-7EE6-4342-B048-85BDC9FD1C3A}</a:tableStyleId>
              </a:tblPr>
              <a:tblGrid>
                <a:gridCol w="1810712">
                  <a:extLst>
                    <a:ext uri="{9D8B030D-6E8A-4147-A177-3AD203B41FA5}">
                      <a16:colId xmlns:a16="http://schemas.microsoft.com/office/drawing/2014/main" val="3809340084"/>
                    </a:ext>
                  </a:extLst>
                </a:gridCol>
                <a:gridCol w="1810712">
                  <a:extLst>
                    <a:ext uri="{9D8B030D-6E8A-4147-A177-3AD203B41FA5}">
                      <a16:colId xmlns:a16="http://schemas.microsoft.com/office/drawing/2014/main" val="892950583"/>
                    </a:ext>
                  </a:extLst>
                </a:gridCol>
                <a:gridCol w="1810712">
                  <a:extLst>
                    <a:ext uri="{9D8B030D-6E8A-4147-A177-3AD203B41FA5}">
                      <a16:colId xmlns:a16="http://schemas.microsoft.com/office/drawing/2014/main" val="2264727210"/>
                    </a:ext>
                  </a:extLst>
                </a:gridCol>
                <a:gridCol w="1810712">
                  <a:extLst>
                    <a:ext uri="{9D8B030D-6E8A-4147-A177-3AD203B41FA5}">
                      <a16:colId xmlns:a16="http://schemas.microsoft.com/office/drawing/2014/main" val="52209507"/>
                    </a:ext>
                  </a:extLst>
                </a:gridCol>
                <a:gridCol w="1968165">
                  <a:extLst>
                    <a:ext uri="{9D8B030D-6E8A-4147-A177-3AD203B41FA5}">
                      <a16:colId xmlns:a16="http://schemas.microsoft.com/office/drawing/2014/main" val="4031345786"/>
                    </a:ext>
                  </a:extLst>
                </a:gridCol>
                <a:gridCol w="1653259">
                  <a:extLst>
                    <a:ext uri="{9D8B030D-6E8A-4147-A177-3AD203B41FA5}">
                      <a16:colId xmlns:a16="http://schemas.microsoft.com/office/drawing/2014/main" val="105987454"/>
                    </a:ext>
                  </a:extLst>
                </a:gridCol>
              </a:tblGrid>
              <a:tr h="370840">
                <a:tc>
                  <a:txBody>
                    <a:bodyPr/>
                    <a:lstStyle/>
                    <a:p>
                      <a:r>
                        <a:rPr lang="en-GB" b="0" dirty="0" smtClean="0">
                          <a:latin typeface="Arial" panose="020B0604020202020204" pitchFamily="34" charset="0"/>
                          <a:cs typeface="Arial" panose="020B0604020202020204" pitchFamily="34" charset="0"/>
                        </a:rPr>
                        <a:t>Exam technique</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Materials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Forming</a:t>
                      </a:r>
                      <a:r>
                        <a:rPr lang="en-GB" b="0" baseline="0" dirty="0" smtClean="0">
                          <a:latin typeface="Arial" panose="020B0604020202020204" pitchFamily="34" charset="0"/>
                          <a:cs typeface="Arial" panose="020B0604020202020204" pitchFamily="34" charset="0"/>
                        </a:rPr>
                        <a:t> processes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Manufacturing</a:t>
                      </a:r>
                      <a:r>
                        <a:rPr lang="en-GB" b="0" baseline="0" dirty="0" smtClean="0">
                          <a:latin typeface="Arial" panose="020B0604020202020204" pitchFamily="34" charset="0"/>
                          <a:cs typeface="Arial" panose="020B0604020202020204" pitchFamily="34" charset="0"/>
                        </a:rPr>
                        <a:t> methods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Packaging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Human Factors</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04856641"/>
                  </a:ext>
                </a:extLst>
              </a:tr>
              <a:tr h="370840">
                <a:tc>
                  <a:txBody>
                    <a:bodyPr/>
                    <a:lstStyle/>
                    <a:p>
                      <a:r>
                        <a:rPr lang="en-GB" b="0" i="0" dirty="0" smtClean="0">
                          <a:latin typeface="Arial" panose="020B0604020202020204" pitchFamily="34" charset="0"/>
                          <a:cs typeface="Arial" panose="020B0604020202020204" pitchFamily="34" charset="0"/>
                        </a:rPr>
                        <a:t>Timing-</a:t>
                      </a:r>
                      <a:r>
                        <a:rPr lang="en-GB" b="0" i="0" baseline="0" dirty="0" smtClean="0">
                          <a:latin typeface="Arial" panose="020B0604020202020204" pitchFamily="34" charset="0"/>
                          <a:cs typeface="Arial" panose="020B0604020202020204" pitchFamily="34" charset="0"/>
                        </a:rPr>
                        <a:t> questions</a:t>
                      </a:r>
                      <a:endParaRPr lang="en-GB" b="0" i="0" dirty="0">
                        <a:latin typeface="Arial" panose="020B0604020202020204" pitchFamily="34" charset="0"/>
                        <a:cs typeface="Arial" panose="020B0604020202020204" pitchFamily="34" charset="0"/>
                      </a:endParaRPr>
                    </a:p>
                  </a:txBody>
                  <a:tcPr/>
                </a:tc>
                <a:tc>
                  <a:txBody>
                    <a:bodyPr/>
                    <a:lstStyle/>
                    <a:p>
                      <a:r>
                        <a:rPr lang="en-GB" b="0" i="0" dirty="0" smtClean="0">
                          <a:latin typeface="Arial" panose="020B0604020202020204" pitchFamily="34" charset="0"/>
                          <a:cs typeface="Arial" panose="020B0604020202020204" pitchFamily="34" charset="0"/>
                        </a:rPr>
                        <a:t>Woods</a:t>
                      </a:r>
                      <a:endParaRPr lang="en-GB" b="0" i="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Die Cutting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One off</a:t>
                      </a:r>
                    </a:p>
                  </a:txBody>
                  <a:tcPr/>
                </a:tc>
                <a:tc>
                  <a:txBody>
                    <a:bodyPr/>
                    <a:lstStyle/>
                    <a:p>
                      <a:r>
                        <a:rPr lang="en-GB" b="0" dirty="0" smtClean="0">
                          <a:latin typeface="Arial" panose="020B0604020202020204" pitchFamily="34" charset="0"/>
                          <a:cs typeface="Arial" panose="020B0604020202020204" pitchFamily="34" charset="0"/>
                        </a:rPr>
                        <a:t>Nets/ Developments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Anthropometrics</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61648303"/>
                  </a:ext>
                </a:extLst>
              </a:tr>
              <a:tr h="370840">
                <a:tc>
                  <a:txBody>
                    <a:bodyPr/>
                    <a:lstStyle/>
                    <a:p>
                      <a:r>
                        <a:rPr lang="en-GB" b="0" dirty="0" smtClean="0">
                          <a:latin typeface="Arial" panose="020B0604020202020204" pitchFamily="34" charset="0"/>
                          <a:cs typeface="Arial" panose="020B0604020202020204" pitchFamily="34" charset="0"/>
                        </a:rPr>
                        <a:t>Question choice &amp; layout</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Metals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Offset Lithography</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Batch</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Logo’s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Ergonomics</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4231475"/>
                  </a:ext>
                </a:extLst>
              </a:tr>
              <a:tr h="370840">
                <a:tc>
                  <a:txBody>
                    <a:bodyPr/>
                    <a:lstStyle/>
                    <a:p>
                      <a:r>
                        <a:rPr lang="en-GB" b="0" dirty="0" smtClean="0">
                          <a:latin typeface="Arial" panose="020B0604020202020204" pitchFamily="34" charset="0"/>
                          <a:cs typeface="Arial" panose="020B0604020202020204" pitchFamily="34" charset="0"/>
                        </a:rPr>
                        <a:t>Marks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Plastics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Vacuum</a:t>
                      </a:r>
                      <a:r>
                        <a:rPr lang="en-GB" b="0" baseline="0" dirty="0" smtClean="0">
                          <a:latin typeface="Arial" panose="020B0604020202020204" pitchFamily="34" charset="0"/>
                          <a:cs typeface="Arial" panose="020B0604020202020204" pitchFamily="34" charset="0"/>
                        </a:rPr>
                        <a:t> Forming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Mass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Purpose of packaging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5</a:t>
                      </a:r>
                      <a:r>
                        <a:rPr lang="en-GB" b="0" baseline="30000" dirty="0" smtClean="0">
                          <a:latin typeface="Arial" panose="020B0604020202020204" pitchFamily="34" charset="0"/>
                          <a:cs typeface="Arial" panose="020B0604020202020204" pitchFamily="34" charset="0"/>
                        </a:rPr>
                        <a:t>th</a:t>
                      </a:r>
                      <a:r>
                        <a:rPr lang="en-GB" b="0" dirty="0" smtClean="0">
                          <a:latin typeface="Arial" panose="020B0604020202020204" pitchFamily="34" charset="0"/>
                          <a:cs typeface="Arial" panose="020B0604020202020204" pitchFamily="34" charset="0"/>
                        </a:rPr>
                        <a:t>, 50</a:t>
                      </a:r>
                      <a:r>
                        <a:rPr lang="en-GB" b="0" baseline="30000" dirty="0" smtClean="0">
                          <a:latin typeface="Arial" panose="020B0604020202020204" pitchFamily="34" charset="0"/>
                          <a:cs typeface="Arial" panose="020B0604020202020204" pitchFamily="34" charset="0"/>
                        </a:rPr>
                        <a:t>th</a:t>
                      </a:r>
                      <a:r>
                        <a:rPr lang="en-GB" b="0" dirty="0" smtClean="0">
                          <a:latin typeface="Arial" panose="020B0604020202020204" pitchFamily="34" charset="0"/>
                          <a:cs typeface="Arial" panose="020B0604020202020204" pitchFamily="34" charset="0"/>
                        </a:rPr>
                        <a:t>, 95</a:t>
                      </a:r>
                      <a:r>
                        <a:rPr lang="en-GB" b="0" baseline="30000" dirty="0" smtClean="0">
                          <a:latin typeface="Arial" panose="020B0604020202020204" pitchFamily="34" charset="0"/>
                          <a:cs typeface="Arial" panose="020B0604020202020204" pitchFamily="34" charset="0"/>
                        </a:rPr>
                        <a:t>th</a:t>
                      </a:r>
                      <a:r>
                        <a:rPr lang="en-GB" b="0" dirty="0" smtClean="0">
                          <a:latin typeface="Arial" panose="020B0604020202020204" pitchFamily="34" charset="0"/>
                          <a:cs typeface="Arial" panose="020B0604020202020204" pitchFamily="34" charset="0"/>
                        </a:rPr>
                        <a:t> percentile</a:t>
                      </a:r>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69085320"/>
                  </a:ext>
                </a:extLst>
              </a:tr>
              <a:tr h="370840">
                <a:tc>
                  <a:txBody>
                    <a:bodyPr/>
                    <a:lstStyle/>
                    <a:p>
                      <a:r>
                        <a:rPr lang="en-GB" b="0" baseline="0" dirty="0" smtClean="0">
                          <a:latin typeface="Arial" panose="020B0604020202020204" pitchFamily="34" charset="0"/>
                          <a:cs typeface="Arial" panose="020B0604020202020204" pitchFamily="34" charset="0"/>
                        </a:rPr>
                        <a:t> Equipment</a:t>
                      </a:r>
                    </a:p>
                  </a:txBody>
                  <a:tcPr/>
                </a:tc>
                <a:tc>
                  <a:txBody>
                    <a:bodyPr/>
                    <a:lstStyle/>
                    <a:p>
                      <a:r>
                        <a:rPr lang="en-GB" b="0" dirty="0" smtClean="0">
                          <a:latin typeface="Arial" panose="020B0604020202020204" pitchFamily="34" charset="0"/>
                          <a:cs typeface="Arial" panose="020B0604020202020204" pitchFamily="34" charset="0"/>
                        </a:rPr>
                        <a:t>Paper</a:t>
                      </a:r>
                      <a:r>
                        <a:rPr lang="en-GB" b="0" baseline="0" dirty="0" smtClean="0">
                          <a:latin typeface="Arial" panose="020B0604020202020204" pitchFamily="34" charset="0"/>
                          <a:cs typeface="Arial" panose="020B0604020202020204" pitchFamily="34" charset="0"/>
                        </a:rPr>
                        <a:t>/ Card</a:t>
                      </a:r>
                    </a:p>
                  </a:txBody>
                  <a:tcPr/>
                </a:tc>
                <a:tc>
                  <a:txBody>
                    <a:bodyPr/>
                    <a:lstStyle/>
                    <a:p>
                      <a:r>
                        <a:rPr lang="en-GB" b="0" dirty="0" smtClean="0">
                          <a:latin typeface="Arial" panose="020B0604020202020204" pitchFamily="34" charset="0"/>
                          <a:cs typeface="Arial" panose="020B0604020202020204" pitchFamily="34" charset="0"/>
                        </a:rPr>
                        <a:t>Injection Moulding</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Continuous</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7261939"/>
                  </a:ext>
                </a:extLst>
              </a:tr>
              <a:tr h="370840">
                <a:tc>
                  <a:txBody>
                    <a:bodyPr/>
                    <a:lstStyle/>
                    <a:p>
                      <a:r>
                        <a:rPr lang="en-GB" b="0" dirty="0" smtClean="0">
                          <a:latin typeface="Arial" panose="020B0604020202020204" pitchFamily="34" charset="0"/>
                          <a:cs typeface="Arial" panose="020B0604020202020204" pitchFamily="34" charset="0"/>
                        </a:rPr>
                        <a:t>Key words/ phrases</a:t>
                      </a:r>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Smart Materials</a:t>
                      </a:r>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JIT</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41523817"/>
                  </a:ext>
                </a:extLst>
              </a:tr>
              <a:tr h="370840">
                <a:tc>
                  <a:txBody>
                    <a:bodyPr/>
                    <a:lstStyle/>
                    <a:p>
                      <a:endParaRPr lang="en-GB" b="0" dirty="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New Materials</a:t>
                      </a:r>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CAD/ CAM</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475651"/>
                  </a:ext>
                </a:extLst>
              </a:tr>
              <a:tr h="370840">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endParaRPr lang="en-GB" b="0">
                        <a:latin typeface="Arial" panose="020B0604020202020204" pitchFamily="34" charset="0"/>
                        <a:cs typeface="Arial" panose="020B0604020202020204" pitchFamily="34" charset="0"/>
                      </a:endParaRPr>
                    </a:p>
                  </a:txBody>
                  <a:tcPr/>
                </a:tc>
                <a:tc>
                  <a:txBody>
                    <a:bodyPr/>
                    <a:lstStyle/>
                    <a:p>
                      <a:r>
                        <a:rPr lang="en-GB" b="0" dirty="0" smtClean="0">
                          <a:latin typeface="Arial" panose="020B0604020202020204" pitchFamily="34" charset="0"/>
                          <a:cs typeface="Arial" panose="020B0604020202020204" pitchFamily="34" charset="0"/>
                        </a:rPr>
                        <a:t>CNC</a:t>
                      </a:r>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tc>
                  <a:txBody>
                    <a:bodyPr/>
                    <a:lstStyle/>
                    <a:p>
                      <a:endParaRPr lang="en-GB"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46601041"/>
                  </a:ext>
                </a:extLst>
              </a:tr>
            </a:tbl>
          </a:graphicData>
        </a:graphic>
      </p:graphicFrame>
      <p:sp>
        <p:nvSpPr>
          <p:cNvPr id="3" name="Rectangle 2"/>
          <p:cNvSpPr/>
          <p:nvPr/>
        </p:nvSpPr>
        <p:spPr>
          <a:xfrm>
            <a:off x="6096000" y="1631026"/>
            <a:ext cx="1789043" cy="45458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0182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TotalTime>
  <Words>1527</Words>
  <Application>Microsoft Office PowerPoint</Application>
  <PresentationFormat>Widescreen</PresentationFormat>
  <Paragraphs>415</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Arial Black</vt:lpstr>
      <vt:lpstr>Calibri</vt:lpstr>
      <vt:lpstr>Calibri Light</vt:lpstr>
      <vt:lpstr>Roboto</vt:lpstr>
      <vt:lpstr>Office Theme</vt:lpstr>
      <vt:lpstr>PowerPoint Presentation</vt:lpstr>
      <vt:lpstr>Topics we will cover this morning</vt:lpstr>
      <vt:lpstr>Exam Technique </vt:lpstr>
      <vt:lpstr>Exam Technique: language used</vt:lpstr>
      <vt:lpstr>Exam Technique: language used</vt:lpstr>
      <vt:lpstr>Exam Technique: language used</vt:lpstr>
      <vt:lpstr>Exam Technique: language used</vt:lpstr>
      <vt:lpstr>PowerPoint Presentation</vt:lpstr>
      <vt:lpstr>Topics we will cover this morning</vt:lpstr>
      <vt:lpstr>Materials: paper/ card</vt:lpstr>
      <vt:lpstr>Materials: paper/ card- stock form</vt:lpstr>
      <vt:lpstr>Materials: paper</vt:lpstr>
      <vt:lpstr>Materials: boards</vt:lpstr>
      <vt:lpstr>Paper/ Board- Finishes</vt:lpstr>
      <vt:lpstr>Paper/ Board- Finishes</vt:lpstr>
      <vt:lpstr>Materials: woods</vt:lpstr>
      <vt:lpstr>Materials: ferrous metals</vt:lpstr>
      <vt:lpstr>Materials: non- ferrous metals</vt:lpstr>
      <vt:lpstr>Materials: thermosets</vt:lpstr>
      <vt:lpstr>Materials: thermoplastics</vt:lpstr>
      <vt:lpstr>New materials</vt:lpstr>
      <vt:lpstr>Smart materials</vt:lpstr>
      <vt:lpstr>Materials review..10 questions</vt:lpstr>
      <vt:lpstr>Topics we will cover this morning</vt:lpstr>
      <vt:lpstr>Manufacturing methods</vt:lpstr>
      <vt:lpstr>Manufacturing methods</vt:lpstr>
      <vt:lpstr>PowerPoint Presentation</vt:lpstr>
      <vt:lpstr>PowerPoint Presentation</vt:lpstr>
      <vt:lpstr>PowerPoint Presentation</vt:lpstr>
      <vt:lpstr>PowerPoint Presentation</vt:lpstr>
      <vt:lpstr>Manufacturing Review..10 questions</vt:lpstr>
      <vt:lpstr>Topics we will cover this morning</vt:lpstr>
      <vt:lpstr>Forming processes- Die Cutting</vt:lpstr>
      <vt:lpstr>Forming processes- Offset lithography</vt:lpstr>
      <vt:lpstr>Forming processes- Vacuum Forming</vt:lpstr>
      <vt:lpstr>Forming processes- Vacuum Forming</vt:lpstr>
      <vt:lpstr>Forming processes- Blow &amp; Injection moulding</vt:lpstr>
      <vt:lpstr>Forming processes Review..10 questions</vt:lpstr>
      <vt:lpstr>Topics we will cover this morning</vt:lpstr>
      <vt:lpstr>Packaging- Function</vt:lpstr>
      <vt:lpstr>Packaging- Common types</vt:lpstr>
      <vt:lpstr>Packaging- Common types</vt:lpstr>
      <vt:lpstr>Packaging- Logo’s</vt:lpstr>
      <vt:lpstr>Packaging- sustainable?</vt:lpstr>
      <vt:lpstr>Packaging- sustainable?</vt:lpstr>
      <vt:lpstr>Packaging review..10 questions</vt:lpstr>
      <vt:lpstr>PowerPoint Presentation</vt:lpstr>
      <vt:lpstr>Design Question</vt:lpstr>
      <vt:lpstr>Design Question</vt:lpstr>
      <vt:lpstr>Product Analysis Question</vt:lpstr>
    </vt:vector>
  </TitlesOfParts>
  <Company>Torch Academy Gateway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Smith</dc:creator>
  <cp:lastModifiedBy>Richard Smith</cp:lastModifiedBy>
  <cp:revision>59</cp:revision>
  <cp:lastPrinted>2018-06-19T07:24:28Z</cp:lastPrinted>
  <dcterms:created xsi:type="dcterms:W3CDTF">2018-06-18T08:07:17Z</dcterms:created>
  <dcterms:modified xsi:type="dcterms:W3CDTF">2018-06-19T13:34:06Z</dcterms:modified>
</cp:coreProperties>
</file>