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68" r:id="rId5"/>
    <p:sldId id="264" r:id="rId6"/>
    <p:sldId id="270" r:id="rId7"/>
    <p:sldId id="269" r:id="rId8"/>
    <p:sldId id="267" r:id="rId9"/>
    <p:sldId id="262" r:id="rId10"/>
    <p:sldId id="260" r:id="rId11"/>
    <p:sldId id="266" r:id="rId12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0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8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9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8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6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0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1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0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BD95-0BEF-47F2-A03D-609B63045123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981B-0ECC-4B48-9695-0783D64FC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ww.sanangelfolkart.com/castill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.com/culture/day-of-the-dead-fact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s://www.inside-mexico.com/day-of-the-dead-stor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64771" y="1381126"/>
            <a:ext cx="984290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latin typeface="OpenDyslexic" panose="00000500000000000000" pitchFamily="50" charset="0"/>
              </a:rPr>
              <a:t>Prep 4 learning:</a:t>
            </a:r>
            <a:endParaRPr lang="en-GB" altLang="en-US" sz="3200" dirty="0"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1. Watch </a:t>
            </a:r>
            <a:r>
              <a:rPr lang="en-GB" altLang="en-US" sz="1800" dirty="0" smtClean="0">
                <a:latin typeface="OpenDyslexic" panose="00000500000000000000" pitchFamily="50" charset="0"/>
              </a:rPr>
              <a:t>on YouTube:  </a:t>
            </a:r>
            <a:r>
              <a:rPr lang="en-GB" sz="1800" b="1" dirty="0"/>
              <a:t>Day of the Dead (It's NOT "Mexican Halloween") : Foamy The Squirrel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OpenDyslexic" panose="00000500000000000000" pitchFamily="50" charset="0"/>
              </a:rPr>
              <a:t>                                        </a:t>
            </a:r>
            <a:endParaRPr lang="en-GB" altLang="en-US" sz="1800" dirty="0"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2. Provide 3 facts about the festival ‘Day of the Dead’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3. 6 images of Day of Dead skulls thoughtfully presented – not just printed out!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OpenDyslexic" panose="00000500000000000000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763963" y="120650"/>
            <a:ext cx="4756150" cy="1322388"/>
          </a:xfrm>
          <a:prstGeom prst="rect">
            <a:avLst/>
          </a:prstGeom>
          <a:solidFill>
            <a:srgbClr val="410041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Bernard MT Condensed"/>
                <a:cs typeface="Bernard MT Condensed"/>
              </a:rPr>
              <a:t>El </a:t>
            </a:r>
            <a:r>
              <a:rPr lang="en-US" sz="4400" dirty="0" err="1">
                <a:solidFill>
                  <a:schemeClr val="bg1"/>
                </a:solidFill>
                <a:latin typeface="Bernard MT Condensed"/>
                <a:cs typeface="Bernard MT Condensed"/>
              </a:rPr>
              <a:t>Dia</a:t>
            </a:r>
            <a:r>
              <a:rPr lang="en-US" sz="4400" dirty="0">
                <a:solidFill>
                  <a:schemeClr val="bg1"/>
                </a:solidFill>
                <a:latin typeface="Bernard MT Condensed"/>
                <a:cs typeface="Bernard MT Condensed"/>
              </a:rPr>
              <a:t> De Los </a:t>
            </a:r>
            <a:r>
              <a:rPr lang="en-US" sz="4400" dirty="0" err="1">
                <a:solidFill>
                  <a:schemeClr val="bg1"/>
                </a:solidFill>
                <a:latin typeface="Bernard MT Condensed"/>
                <a:cs typeface="Bernard MT Condensed"/>
              </a:rPr>
              <a:t>Muertos</a:t>
            </a:r>
            <a:endParaRPr lang="en-US" sz="4400" dirty="0">
              <a:solidFill>
                <a:schemeClr val="bg1"/>
              </a:solidFill>
              <a:latin typeface="Bernard MT Condensed"/>
              <a:cs typeface="Bernard MT Condensed"/>
            </a:endParaRPr>
          </a:p>
          <a:p>
            <a:pPr algn="ctr">
              <a:defRPr/>
            </a:pPr>
            <a:r>
              <a:rPr lang="en-US" sz="3600" i="1" dirty="0">
                <a:solidFill>
                  <a:schemeClr val="bg1">
                    <a:lumMod val="75000"/>
                  </a:schemeClr>
                </a:solidFill>
                <a:latin typeface="Bernard MT Condensed"/>
                <a:cs typeface="Bernard MT Condensed"/>
              </a:rPr>
              <a:t>The Day of the Dead</a:t>
            </a:r>
          </a:p>
        </p:txBody>
      </p:sp>
      <p:pic>
        <p:nvPicPr>
          <p:cNvPr id="22532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4" y="4341813"/>
            <a:ext cx="297338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4341813"/>
            <a:ext cx="16414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529481" y="3949874"/>
            <a:ext cx="8685213" cy="3683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latin typeface="OpenDyslexic" panose="00000500000000000000" pitchFamily="50" charset="0"/>
              </a:rPr>
              <a:t>4. AIM HIGHER: what are the </a:t>
            </a:r>
            <a:r>
              <a:rPr lang="en-GB" altLang="en-US" sz="1800" u="sng">
                <a:latin typeface="OpenDyslexic" panose="00000500000000000000" pitchFamily="50" charset="0"/>
              </a:rPr>
              <a:t>design principles </a:t>
            </a:r>
            <a:r>
              <a:rPr lang="en-GB" altLang="en-US" sz="1800">
                <a:latin typeface="OpenDyslexic" panose="00000500000000000000" pitchFamily="50" charset="0"/>
              </a:rPr>
              <a:t>for the skull designs?</a:t>
            </a: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2437045" y="5069979"/>
            <a:ext cx="2853153" cy="92333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Design principles: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What to include?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Dyslexic" panose="00000500000000000000" pitchFamily="50" charset="0"/>
              </a:rPr>
              <a:t>Style of composition?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17422" y="381556"/>
            <a:ext cx="7264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enDyslexic" panose="00000500000000000000" pitchFamily="50" charset="0"/>
              </a:rPr>
              <a:t>DUE:</a:t>
            </a:r>
            <a:endParaRPr lang="en-GB" dirty="0">
              <a:solidFill>
                <a:schemeClr val="bg1"/>
              </a:solidFill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81877" y="1160240"/>
          <a:ext cx="5374640" cy="505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90">
                  <a:extLst>
                    <a:ext uri="{9D8B030D-6E8A-4147-A177-3AD203B41FA5}">
                      <a16:colId xmlns:a16="http://schemas.microsoft.com/office/drawing/2014/main" val="907587878"/>
                    </a:ext>
                  </a:extLst>
                </a:gridCol>
                <a:gridCol w="535875">
                  <a:extLst>
                    <a:ext uri="{9D8B030D-6E8A-4147-A177-3AD203B41FA5}">
                      <a16:colId xmlns:a16="http://schemas.microsoft.com/office/drawing/2014/main" val="2203646341"/>
                    </a:ext>
                  </a:extLst>
                </a:gridCol>
                <a:gridCol w="4555375">
                  <a:extLst>
                    <a:ext uri="{9D8B030D-6E8A-4147-A177-3AD203B41FA5}">
                      <a16:colId xmlns:a16="http://schemas.microsoft.com/office/drawing/2014/main" val="2241625912"/>
                    </a:ext>
                  </a:extLst>
                </a:gridCol>
              </a:tblGrid>
              <a:tr h="20304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 smtClean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SCORE</a:t>
                      </a:r>
                      <a:endParaRPr lang="en-GB" sz="7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REQUIREMENT</a:t>
                      </a:r>
                      <a:endParaRPr lang="en-GB" sz="110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653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OpenDyslexic" panose="00000500000000000000" pitchFamily="50" charset="0"/>
                        </a:rPr>
                        <a:t>WRITTEN ANALYSIS</a:t>
                      </a:r>
                      <a:endParaRPr lang="en-GB" sz="800" dirty="0">
                        <a:latin typeface="OpenDyslexic" panose="00000500000000000000" pitchFamily="50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I have used art keywords and adjectives in some of my answers</a:t>
                      </a:r>
                    </a:p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I have used art keywords and adjectives</a:t>
                      </a:r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 in most of my answers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I have used art keywords and adjectives in all of my answers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594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7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All of my answers are written in full sentences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52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7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I have proof read my writing and corrected spelling mistakes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35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OpenDyslexic" panose="00000500000000000000" pitchFamily="50" charset="0"/>
                        </a:rPr>
                        <a:t>VISUAL ANALYSIS</a:t>
                      </a:r>
                      <a:endParaRPr lang="en-GB" sz="800" dirty="0">
                        <a:latin typeface="OpenDyslexic" panose="00000500000000000000" pitchFamily="50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My drawing/tracing is scruffy</a:t>
                      </a:r>
                    </a:p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My drawing/tracing</a:t>
                      </a:r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 is neat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My drawing/tracing is accurate and controlled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68414"/>
                  </a:ext>
                </a:extLst>
              </a:tr>
              <a:tr h="578505">
                <a:tc vMerge="1">
                  <a:txBody>
                    <a:bodyPr/>
                    <a:lstStyle/>
                    <a:p>
                      <a:endParaRPr lang="en-GB" sz="7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I have gone over some of the outlines when</a:t>
                      </a:r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 applying colour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I show control near the edges when applying colour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I have applied all colour with control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874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OpenDyslexic" panose="00000500000000000000" pitchFamily="50" charset="0"/>
                        </a:rPr>
                        <a:t>PRESENTATION</a:t>
                      </a:r>
                      <a:endParaRPr lang="en-GB" sz="800" dirty="0">
                        <a:latin typeface="OpenDyslexic" panose="00000500000000000000" pitchFamily="50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My presentation is scruffy</a:t>
                      </a:r>
                    </a:p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My presentation is neat and tidy</a:t>
                      </a:r>
                    </a:p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My presentation is thoughtful and faultless</a:t>
                      </a:r>
                    </a:p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Look at the writing, cutting</a:t>
                      </a:r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 &amp; sticking, titles </a:t>
                      </a:r>
                      <a:r>
                        <a:rPr lang="en-GB" sz="900" baseline="0" dirty="0" err="1" smtClean="0">
                          <a:latin typeface="OpenDyslexic" panose="00000500000000000000" pitchFamily="50" charset="0"/>
                        </a:rPr>
                        <a:t>etc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58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7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3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There is a lot of empty</a:t>
                      </a:r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 space on my artist page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I am starting to consider layout on my artist page</a:t>
                      </a:r>
                    </a:p>
                    <a:p>
                      <a:r>
                        <a:rPr lang="en-GB" sz="900" baseline="0" dirty="0" smtClean="0">
                          <a:latin typeface="OpenDyslexic" panose="00000500000000000000" pitchFamily="50" charset="0"/>
                        </a:rPr>
                        <a:t>My artist page is full and visually exciting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5646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TOTALS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/21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SELF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1244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7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/21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PEER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58834"/>
                  </a:ext>
                </a:extLst>
              </a:tr>
              <a:tr h="587894"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OpenDyslexic" panose="00000500000000000000" pitchFamily="50" charset="0"/>
                        </a:rPr>
                        <a:t>Teacher feedback</a:t>
                      </a:r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OpenDyslexic" panose="000005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507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17177"/>
            <a:ext cx="1229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" panose="00000500000000000000" pitchFamily="50" charset="0"/>
              </a:rPr>
              <a:t>This marking scheme allows you to know what we are looking for in a good artist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Dyslexic" panose="00000500000000000000" pitchFamily="50" charset="0"/>
              </a:rPr>
              <a:t>Remember to self assess yourself as you are working through to ensure you get the best possible outcome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04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333" t="16883" r="4431" b="7545"/>
          <a:stretch/>
        </p:blipFill>
        <p:spPr>
          <a:xfrm>
            <a:off x="1695797" y="1330037"/>
            <a:ext cx="8695113" cy="4912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62793" y="423949"/>
            <a:ext cx="838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Complete the worksheet comparing two Day of the Dead artworks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05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78" y="258923"/>
            <a:ext cx="827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DJB BellyButton-Innie" panose="02000800000000000000" pitchFamily="2" charset="0"/>
              </a:rPr>
              <a:t>Art heroes analysis</a:t>
            </a:r>
            <a:endParaRPr lang="en-GB" sz="4000" dirty="0">
              <a:latin typeface="DJB BellyButton-Innie" panose="020008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88" y="3636493"/>
            <a:ext cx="8660201" cy="2821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92075" y="1074616"/>
            <a:ext cx="9367308" cy="30777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OpenDyslexic" panose="00000500000000000000" pitchFamily="50" charset="0"/>
              </a:rPr>
              <a:t>TASK: create </a:t>
            </a:r>
            <a:r>
              <a:rPr lang="en-GB" sz="1400" u="sng" dirty="0" smtClean="0">
                <a:latin typeface="OpenDyslexic" panose="00000500000000000000" pitchFamily="50" charset="0"/>
              </a:rPr>
              <a:t>one A3 sheet </a:t>
            </a:r>
            <a:r>
              <a:rPr lang="en-GB" sz="1400" dirty="0" smtClean="0">
                <a:latin typeface="OpenDyslexic" panose="00000500000000000000" pitchFamily="50" charset="0"/>
              </a:rPr>
              <a:t>that includes a written analysis, visual analysis and research images</a:t>
            </a:r>
            <a:endParaRPr lang="en-GB" sz="1400" dirty="0">
              <a:latin typeface="OpenDyslexic" panose="000005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358" y="1461121"/>
            <a:ext cx="9994721" cy="19973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TIPS: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OpenDyslexic" panose="00000500000000000000" pitchFamily="50" charset="0"/>
              </a:rPr>
              <a:t>Use the differentiated analysis questions to aid your written 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OpenDyslexic" panose="00000500000000000000" pitchFamily="50" charset="0"/>
              </a:rPr>
              <a:t>Don’t try to copy a full piece of work but choose an enlarged section (which still shows the style)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OpenDyslexic" panose="00000500000000000000" pitchFamily="50" charset="0"/>
              </a:rPr>
              <a:t>Make sure your name is on your 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OpenDyslexic" panose="00000500000000000000" pitchFamily="50" charset="0"/>
              </a:rPr>
              <a:t>Make the title eye catching, relevant to your artist style(s)</a:t>
            </a:r>
            <a:endParaRPr lang="en-GB" sz="1400" dirty="0">
              <a:latin typeface="OpenDyslexic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532" y="6488668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JB BellyButton-Innie" panose="02000800000000000000" pitchFamily="2" charset="0"/>
              </a:rPr>
              <a:t>1 lessons + independent time hand in</a:t>
            </a:r>
            <a:r>
              <a:rPr lang="en-GB" dirty="0" smtClean="0">
                <a:latin typeface="DJB BellyButton-Innie" panose="02000800000000000000" pitchFamily="2" charset="0"/>
              </a:rPr>
              <a:t>:</a:t>
            </a:r>
            <a:endParaRPr lang="en-GB" dirty="0">
              <a:solidFill>
                <a:srgbClr val="FF0000"/>
              </a:solidFill>
              <a:latin typeface="DJB BellyButton-Innie" panose="02000800000000000000" pitchFamily="2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5539719" y="3721078"/>
            <a:ext cx="7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limited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38055" y="3742028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basic</a:t>
            </a:r>
            <a:endParaRPr lang="en-GB" sz="1400" b="1" dirty="0"/>
          </a:p>
        </p:txBody>
      </p:sp>
      <p:sp>
        <p:nvSpPr>
          <p:cNvPr id="19" name="TextBox 15"/>
          <p:cNvSpPr txBox="1"/>
          <p:nvPr/>
        </p:nvSpPr>
        <p:spPr>
          <a:xfrm>
            <a:off x="7736181" y="3736124"/>
            <a:ext cx="993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competent</a:t>
            </a:r>
            <a:endParaRPr lang="en-GB" sz="1400" b="1" dirty="0"/>
          </a:p>
        </p:txBody>
      </p:sp>
      <p:sp>
        <p:nvSpPr>
          <p:cNvPr id="20" name="TextBox 16"/>
          <p:cNvSpPr txBox="1"/>
          <p:nvPr/>
        </p:nvSpPr>
        <p:spPr>
          <a:xfrm>
            <a:off x="8775751" y="3736861"/>
            <a:ext cx="124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Well informed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32577" y="3721078"/>
            <a:ext cx="89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confident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85143" y="57454"/>
            <a:ext cx="350685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GT: 3/4 Orange questions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GT: 5 Yellow questions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GT: 6+ Green questions</a:t>
            </a:r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2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6" y="875286"/>
            <a:ext cx="1843487" cy="208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4" y="3069150"/>
            <a:ext cx="1876923" cy="187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2075" y="3676184"/>
            <a:ext cx="1986143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OpenDyslexic" panose="00000500000000000000" pitchFamily="50" charset="0"/>
              </a:rPr>
              <a:t>Choose one of your 6 images to write about</a:t>
            </a:r>
            <a:endParaRPr lang="en-GB" dirty="0">
              <a:solidFill>
                <a:schemeClr val="bg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26" name="Picture 2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47" y="4798957"/>
            <a:ext cx="1488114" cy="18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22729" t="29536" r="55374" b="19607"/>
          <a:stretch/>
        </p:blipFill>
        <p:spPr>
          <a:xfrm>
            <a:off x="128975" y="5049590"/>
            <a:ext cx="1346384" cy="17589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11870" y="3705442"/>
            <a:ext cx="1174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sophisticated</a:t>
            </a:r>
            <a:endParaRPr lang="en-GB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773"/>
            <a:ext cx="8045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  <a:latin typeface="DJB BellyButton-Innie" panose="02000800000000000000" pitchFamily="2" charset="0"/>
              </a:rPr>
              <a:t>Communication self-motivated </a:t>
            </a:r>
            <a:r>
              <a:rPr lang="en-GB" sz="1400" smtClean="0">
                <a:solidFill>
                  <a:srgbClr val="7030A0"/>
                </a:solidFill>
                <a:latin typeface="DJB BellyButton-Innie" panose="02000800000000000000" pitchFamily="2" charset="0"/>
              </a:rPr>
              <a:t>dedication resourceful</a:t>
            </a:r>
            <a:endParaRPr lang="en-GB" sz="1400" dirty="0">
              <a:solidFill>
                <a:srgbClr val="7030A0"/>
              </a:solidFill>
              <a:latin typeface="DJB BellyButton-Innie" panose="02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6" t="12431" r="4997"/>
          <a:stretch/>
        </p:blipFill>
        <p:spPr>
          <a:xfrm>
            <a:off x="184881" y="1436914"/>
            <a:ext cx="12007119" cy="4441371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2411566" y="1108187"/>
            <a:ext cx="71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limited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9322" y="1126185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basic</a:t>
            </a:r>
            <a:endParaRPr lang="en-GB" sz="1400" b="1" dirty="0"/>
          </a:p>
        </p:txBody>
      </p:sp>
      <p:sp>
        <p:nvSpPr>
          <p:cNvPr id="13" name="TextBox 15"/>
          <p:cNvSpPr txBox="1"/>
          <p:nvPr/>
        </p:nvSpPr>
        <p:spPr>
          <a:xfrm>
            <a:off x="5668519" y="1139316"/>
            <a:ext cx="993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competent</a:t>
            </a:r>
            <a:endParaRPr lang="en-GB" sz="1400" b="1" dirty="0"/>
          </a:p>
        </p:txBody>
      </p:sp>
      <p:sp>
        <p:nvSpPr>
          <p:cNvPr id="14" name="TextBox 16"/>
          <p:cNvSpPr txBox="1"/>
          <p:nvPr/>
        </p:nvSpPr>
        <p:spPr>
          <a:xfrm>
            <a:off x="7193395" y="1123233"/>
            <a:ext cx="1247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Well informed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23178" y="1108187"/>
            <a:ext cx="89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confident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452961" y="1139316"/>
            <a:ext cx="1174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/>
              <a:t>sophisticated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47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5871" y="4449680"/>
            <a:ext cx="5438220" cy="923330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DJB BellyButton-Innie" panose="02000800000000000000" pitchFamily="2" charset="0"/>
              </a:rPr>
              <a:t>Further reading</a:t>
            </a:r>
            <a:endParaRPr lang="en-GB" dirty="0" smtClean="0">
              <a:solidFill>
                <a:srgbClr val="00B050"/>
              </a:solidFill>
              <a:latin typeface="DJB BellyButton-Innie" panose="02000800000000000000" pitchFamily="2" charset="0"/>
              <a:hlinkClick r:id="rId3"/>
            </a:endParaRP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://www.rd.com/culture/day-of-the-dead-facts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https://www.inside-mexico.com/day-of-the-dead-story/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2029" y="167400"/>
            <a:ext cx="827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DJB BellyButton-Innie" panose="02000800000000000000" pitchFamily="2" charset="0"/>
              </a:rPr>
              <a:t>Art heroes analysis</a:t>
            </a:r>
            <a:endParaRPr lang="en-GB" sz="4000" dirty="0">
              <a:latin typeface="DJB BellyButton-Innie" panose="020008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5258" y="773084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DJB BellyButton-Innie" panose="02000800000000000000" pitchFamily="2" charset="0"/>
              </a:rPr>
              <a:t>Challenge version</a:t>
            </a:r>
            <a:endParaRPr lang="en-GB" dirty="0">
              <a:solidFill>
                <a:srgbClr val="00B050"/>
              </a:solidFill>
              <a:latin typeface="DJB BellyButton-Innie" panose="020008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898" y="1263535"/>
            <a:ext cx="69862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DJB BellyButton-Innie" panose="02000800000000000000" pitchFamily="2" charset="0"/>
              </a:rPr>
              <a:t>Ensure that you complete the A3 written and visual analysis sheet</a:t>
            </a:r>
          </a:p>
          <a:p>
            <a:pPr algn="ctr"/>
            <a:r>
              <a:rPr lang="en-GB" sz="1400" dirty="0" smtClean="0">
                <a:latin typeface="DJB BellyButton-Innie" panose="02000800000000000000" pitchFamily="2" charset="0"/>
              </a:rPr>
              <a:t>But also include…..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OpenDyslexic" panose="00000500000000000000" pitchFamily="50" charset="0"/>
              </a:rPr>
              <a:t>How the festival inspires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OpenDyslexic" panose="00000500000000000000" pitchFamily="50" charset="0"/>
              </a:rPr>
              <a:t>What they make and 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OpenDyslexic" panose="00000500000000000000" pitchFamily="50" charset="0"/>
              </a:rPr>
              <a:t>What do other people think of their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OpenDyslexic" panose="00000500000000000000" pitchFamily="50" charset="0"/>
              </a:rPr>
              <a:t>What I like about their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OpenDyslexic" panose="00000500000000000000" pitchFamily="50" charset="0"/>
              </a:rPr>
              <a:t>What I have found out about the festival.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7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3054" r="20727" b="4668"/>
          <a:stretch/>
        </p:blipFill>
        <p:spPr>
          <a:xfrm rot="5400000">
            <a:off x="-70660" y="1334199"/>
            <a:ext cx="5286897" cy="4214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3892" y="151695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DJB BellyButton-Innie" panose="02000800000000000000" pitchFamily="2" charset="0"/>
              </a:rPr>
              <a:t>THINK!</a:t>
            </a:r>
            <a:endParaRPr lang="en-GB" sz="3600" dirty="0">
              <a:latin typeface="DJB BellyButton-Innie" panose="020008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5558" y="109728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OpenDyslexic" panose="00000500000000000000" pitchFamily="50" charset="0"/>
              </a:rPr>
              <a:t>A title for an exercise book</a:t>
            </a:r>
            <a:endParaRPr lang="en-GB" b="1" u="sng" dirty="0">
              <a:latin typeface="OpenDyslex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331" y="2509838"/>
            <a:ext cx="368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OpenDyslexic" panose="00000500000000000000" pitchFamily="50" charset="0"/>
              </a:rPr>
              <a:t>A neat title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Guidelines used to keep all letters the similar size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955" y="4840779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OpenDyslexic" panose="00000500000000000000" pitchFamily="50" charset="0"/>
              </a:rPr>
              <a:t>A title for a creative piece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Font relates to the theme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949969"/>
            <a:ext cx="5940367" cy="420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043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JB BellyButton-Innie" panose="02000800000000000000" pitchFamily="2" charset="0"/>
              </a:rPr>
              <a:t>Examples of previous work ‘confident’</a:t>
            </a:r>
            <a:endParaRPr lang="en-GB" dirty="0">
              <a:latin typeface="DJB BellyButton-Innie" panose="020008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2" y="949969"/>
            <a:ext cx="5940368" cy="4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8" y="1158120"/>
            <a:ext cx="5409003" cy="3825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79" y="1158120"/>
            <a:ext cx="5409004" cy="3825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043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JB BellyButton-Innie" panose="02000800000000000000" pitchFamily="2" charset="0"/>
              </a:rPr>
              <a:t>Examples of previous work ‘well informed’</a:t>
            </a:r>
            <a:endParaRPr lang="en-GB" dirty="0">
              <a:latin typeface="DJB BellyButton-Innie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3313" y="2986380"/>
            <a:ext cx="2919781" cy="3913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3310" y="-117255"/>
            <a:ext cx="2919783" cy="3913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367" y="2986382"/>
            <a:ext cx="2919780" cy="3913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367" y="-117255"/>
            <a:ext cx="2919780" cy="39134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1043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DJB BellyButton-Innie" panose="02000800000000000000" pitchFamily="2" charset="0"/>
              </a:rPr>
              <a:t>Examples of previous work ‘competent’</a:t>
            </a:r>
            <a:endParaRPr lang="en-GB" dirty="0">
              <a:latin typeface="DJB BellyButton-Innie" panose="02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34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08" y="165370"/>
            <a:ext cx="789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DJB BellyButton-Innie" panose="02000800000000000000" pitchFamily="2" charset="0"/>
              </a:rPr>
              <a:t>Presentation of your work</a:t>
            </a:r>
            <a:endParaRPr lang="en-GB" sz="2800" dirty="0">
              <a:latin typeface="DJB BellyButton-Innie" panose="020008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008" y="1062226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A3 paper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9760" y="1647478"/>
            <a:ext cx="2026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Written work </a:t>
            </a:r>
          </a:p>
          <a:p>
            <a:pPr algn="ctr"/>
            <a:r>
              <a:rPr lang="en-GB" dirty="0" smtClean="0">
                <a:latin typeface="OpenDyslexic" panose="00000500000000000000" pitchFamily="50" charset="0"/>
              </a:rPr>
              <a:t>Typed or very </a:t>
            </a:r>
          </a:p>
          <a:p>
            <a:pPr algn="ctr"/>
            <a:r>
              <a:rPr lang="en-GB" dirty="0" smtClean="0">
                <a:latin typeface="OpenDyslexic" panose="00000500000000000000" pitchFamily="50" charset="0"/>
              </a:rPr>
              <a:t>neatly written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4999" y="2614533"/>
            <a:ext cx="2077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Paper trimmed </a:t>
            </a:r>
          </a:p>
          <a:p>
            <a:pPr algn="ctr"/>
            <a:r>
              <a:rPr lang="en-GB" dirty="0" smtClean="0">
                <a:latin typeface="OpenDyslexic" panose="00000500000000000000" pitchFamily="50" charset="0"/>
              </a:rPr>
              <a:t>with cutter </a:t>
            </a:r>
          </a:p>
          <a:p>
            <a:pPr algn="ctr"/>
            <a:r>
              <a:rPr lang="en-GB" dirty="0" smtClean="0">
                <a:latin typeface="OpenDyslexic" panose="00000500000000000000" pitchFamily="50" charset="0"/>
              </a:rPr>
              <a:t>NOT scissors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7748" y="3753783"/>
            <a:ext cx="20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No overlapping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577" y="4020816"/>
            <a:ext cx="115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Straight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0882" y="934383"/>
            <a:ext cx="8822266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54600" y="1185813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DJB BellyButton-Innie" panose="02000800000000000000" pitchFamily="2" charset="0"/>
              </a:rPr>
              <a:t>Day of the Dead</a:t>
            </a:r>
            <a:endParaRPr lang="en-GB" sz="2400" dirty="0">
              <a:latin typeface="DJB BellyButton-Innie" panose="020008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361" y="2383701"/>
            <a:ext cx="216905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Written analysis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1.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2.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3.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4.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5.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6.</a:t>
            </a:r>
            <a:endParaRPr lang="en-GB" dirty="0">
              <a:latin typeface="OpenDyslexic" panose="00000500000000000000" pitchFamily="50" charset="0"/>
            </a:endParaRPr>
          </a:p>
          <a:p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360" y="4967952"/>
            <a:ext cx="2169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IMAGE of the artwork you analysed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7599" y="1937950"/>
            <a:ext cx="2169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IMAGE of Day of the Dead artwork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7598" y="3041764"/>
            <a:ext cx="2169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IMAGE of Day of the Dead artwork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37597" y="4145578"/>
            <a:ext cx="2169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IMAGE of Day of the Dead artwork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7597" y="5297314"/>
            <a:ext cx="21690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IMAGE of Day of the Dead artwork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1689" y="2158909"/>
            <a:ext cx="216905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latin typeface="OpenDyslexic" panose="00000500000000000000" pitchFamily="50" charset="0"/>
            </a:endParaRPr>
          </a:p>
          <a:p>
            <a:pPr algn="ctr"/>
            <a:endParaRPr lang="en-GB" dirty="0">
              <a:latin typeface="OpenDyslexic" panose="00000500000000000000" pitchFamily="50" charset="0"/>
            </a:endParaRPr>
          </a:p>
          <a:p>
            <a:pPr algn="ctr"/>
            <a:endParaRPr lang="en-GB" dirty="0" smtClean="0">
              <a:latin typeface="OpenDyslexic" panose="00000500000000000000" pitchFamily="50" charset="0"/>
            </a:endParaRPr>
          </a:p>
          <a:p>
            <a:pPr algn="ctr"/>
            <a:r>
              <a:rPr lang="en-GB" dirty="0" smtClean="0">
                <a:latin typeface="OpenDyslexic" panose="00000500000000000000" pitchFamily="50" charset="0"/>
              </a:rPr>
              <a:t>Personal visual analysis drawing with colour</a:t>
            </a:r>
          </a:p>
          <a:p>
            <a:pPr algn="ctr"/>
            <a:endParaRPr lang="en-GB" dirty="0">
              <a:latin typeface="OpenDyslexic" panose="00000500000000000000" pitchFamily="50" charset="0"/>
            </a:endParaRPr>
          </a:p>
          <a:p>
            <a:pPr algn="ctr"/>
            <a:endParaRPr lang="en-GB" dirty="0" smtClean="0">
              <a:latin typeface="OpenDyslexic" panose="00000500000000000000" pitchFamily="50" charset="0"/>
            </a:endParaRPr>
          </a:p>
          <a:p>
            <a:pPr algn="ctr"/>
            <a:endParaRPr lang="en-GB" dirty="0">
              <a:latin typeface="OpenDyslexic" panose="00000500000000000000" pitchFamily="50" charset="0"/>
            </a:endParaRPr>
          </a:p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9558" y="1014620"/>
            <a:ext cx="21690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  <a:latin typeface="OpenDyslexic" panose="00000500000000000000" pitchFamily="50" charset="0"/>
              </a:rPr>
              <a:t>Decorate the background in the festival style</a:t>
            </a:r>
            <a:endParaRPr lang="en-GB" dirty="0">
              <a:solidFill>
                <a:srgbClr val="00B050"/>
              </a:solidFill>
              <a:latin typeface="OpenDyslexic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93" y="463942"/>
            <a:ext cx="21690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Example Layout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414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659</Words>
  <Application>Microsoft Office PowerPoint</Application>
  <PresentationFormat>Widescreen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Bernard MT Condensed</vt:lpstr>
      <vt:lpstr>Calibri</vt:lpstr>
      <vt:lpstr>Calibri Light</vt:lpstr>
      <vt:lpstr>DJB BellyButton-Innie</vt:lpstr>
      <vt:lpstr>OpenDyslexic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R. Johnson</dc:creator>
  <cp:lastModifiedBy>C Arnold Staff 8926906</cp:lastModifiedBy>
  <cp:revision>32</cp:revision>
  <cp:lastPrinted>2019-03-27T16:33:50Z</cp:lastPrinted>
  <dcterms:created xsi:type="dcterms:W3CDTF">2017-01-25T14:17:18Z</dcterms:created>
  <dcterms:modified xsi:type="dcterms:W3CDTF">2020-03-17T16:31:04Z</dcterms:modified>
</cp:coreProperties>
</file>