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5"/>
  </p:handoutMasterIdLst>
  <p:sldIdLst>
    <p:sldId id="256" r:id="rId2"/>
    <p:sldId id="257" r:id="rId3"/>
    <p:sldId id="259" r:id="rId4"/>
    <p:sldId id="258" r:id="rId5"/>
    <p:sldId id="260" r:id="rId6"/>
    <p:sldId id="261" r:id="rId7"/>
    <p:sldId id="263" r:id="rId8"/>
    <p:sldId id="264" r:id="rId9"/>
    <p:sldId id="265" r:id="rId10"/>
    <p:sldId id="266" r:id="rId11"/>
    <p:sldId id="267" r:id="rId12"/>
    <p:sldId id="269" r:id="rId13"/>
    <p:sldId id="268" r:id="rId14"/>
    <p:sldId id="272" r:id="rId15"/>
    <p:sldId id="318" r:id="rId16"/>
    <p:sldId id="270" r:id="rId17"/>
    <p:sldId id="317" r:id="rId18"/>
    <p:sldId id="271" r:id="rId19"/>
    <p:sldId id="274" r:id="rId20"/>
    <p:sldId id="275" r:id="rId21"/>
    <p:sldId id="276" r:id="rId22"/>
    <p:sldId id="277" r:id="rId23"/>
    <p:sldId id="278" r:id="rId24"/>
    <p:sldId id="286" r:id="rId25"/>
    <p:sldId id="287" r:id="rId26"/>
    <p:sldId id="288" r:id="rId27"/>
    <p:sldId id="289" r:id="rId28"/>
    <p:sldId id="290" r:id="rId29"/>
    <p:sldId id="284" r:id="rId30"/>
    <p:sldId id="285" r:id="rId31"/>
    <p:sldId id="291" r:id="rId32"/>
    <p:sldId id="292" r:id="rId33"/>
    <p:sldId id="293" r:id="rId34"/>
    <p:sldId id="295" r:id="rId35"/>
    <p:sldId id="298" r:id="rId36"/>
    <p:sldId id="300" r:id="rId37"/>
    <p:sldId id="301" r:id="rId38"/>
    <p:sldId id="299" r:id="rId39"/>
    <p:sldId id="305" r:id="rId40"/>
    <p:sldId id="306" r:id="rId41"/>
    <p:sldId id="307" r:id="rId42"/>
    <p:sldId id="315" r:id="rId43"/>
    <p:sldId id="316" r:id="rId44"/>
  </p:sldIdLst>
  <p:sldSz cx="12192000" cy="6858000"/>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7"/>
    <a:srgbClr val="EAEAEA"/>
    <a:srgbClr val="860708"/>
    <a:srgbClr val="B0DD7F"/>
    <a:srgbClr val="B80E0F"/>
    <a:srgbClr val="7F7F7F"/>
    <a:srgbClr val="EDED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4" autoAdjust="0"/>
    <p:restoredTop sz="94660"/>
  </p:normalViewPr>
  <p:slideViewPr>
    <p:cSldViewPr snapToGrid="0">
      <p:cViewPr varScale="1">
        <p:scale>
          <a:sx n="69" d="100"/>
          <a:sy n="69" d="100"/>
        </p:scale>
        <p:origin x="640"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Sheet1!$B$1</c:f>
              <c:strCache>
                <c:ptCount val="1"/>
                <c:pt idx="0">
                  <c:v>Column1</c:v>
                </c:pt>
              </c:strCache>
            </c:strRef>
          </c:tx>
          <c:dLbls>
            <c:dLbl>
              <c:idx val="0"/>
              <c:layout/>
              <c:tx>
                <c:rich>
                  <a:bodyPr/>
                  <a:lstStyle/>
                  <a:p>
                    <a:r>
                      <a:rPr lang="en-US" sz="1800" b="1" dirty="0">
                        <a:latin typeface="Century Gothic" pitchFamily="34" charset="0"/>
                      </a:rPr>
                      <a:t>40%</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8C1-46BC-A576-3B37B86BEAE9}"/>
                </c:ext>
              </c:extLst>
            </c:dLbl>
            <c:dLbl>
              <c:idx val="1"/>
              <c:layout/>
              <c:tx>
                <c:rich>
                  <a:bodyPr/>
                  <a:lstStyle/>
                  <a:p>
                    <a:r>
                      <a:rPr lang="en-US" sz="1800" b="1" dirty="0">
                        <a:latin typeface="Century Gothic" pitchFamily="34" charset="0"/>
                      </a:rPr>
                      <a:t>60%</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8C1-46BC-A576-3B37B86BEAE9}"/>
                </c:ext>
              </c:extLst>
            </c:dLbl>
            <c:dLbl>
              <c:idx val="2"/>
              <c:delete val="1"/>
              <c:extLst>
                <c:ext xmlns:c15="http://schemas.microsoft.com/office/drawing/2012/chart" uri="{CE6537A1-D6FC-4f65-9D91-7224C49458BB}"/>
                <c:ext xmlns:c16="http://schemas.microsoft.com/office/drawing/2014/chart" uri="{C3380CC4-5D6E-409C-BE32-E72D297353CC}">
                  <c16:uniqueId val="{00000002-38C1-46BC-A576-3B37B86BEAE9}"/>
                </c:ext>
              </c:extLst>
            </c:dLbl>
            <c:dLbl>
              <c:idx val="3"/>
              <c:delete val="1"/>
              <c:extLst>
                <c:ext xmlns:c15="http://schemas.microsoft.com/office/drawing/2012/chart" uri="{CE6537A1-D6FC-4f65-9D91-7224C49458BB}"/>
                <c:ext xmlns:c16="http://schemas.microsoft.com/office/drawing/2014/chart" uri="{C3380CC4-5D6E-409C-BE32-E72D297353CC}">
                  <c16:uniqueId val="{00000003-38C1-46BC-A576-3B37B86BEAE9}"/>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numRef>
              <c:f>Sheet1!$A$2:$A$5</c:f>
              <c:numCache>
                <c:formatCode>General</c:formatCode>
                <c:ptCount val="4"/>
              </c:numCache>
            </c:numRef>
          </c:cat>
          <c:val>
            <c:numRef>
              <c:f>Sheet1!$B$2:$B$5</c:f>
              <c:numCache>
                <c:formatCode>General</c:formatCode>
                <c:ptCount val="4"/>
                <c:pt idx="0">
                  <c:v>40</c:v>
                </c:pt>
                <c:pt idx="1">
                  <c:v>60</c:v>
                </c:pt>
              </c:numCache>
            </c:numRef>
          </c:val>
          <c:extLst>
            <c:ext xmlns:c16="http://schemas.microsoft.com/office/drawing/2014/chart" uri="{C3380CC4-5D6E-409C-BE32-E72D297353CC}">
              <c16:uniqueId val="{00000004-38C1-46BC-A576-3B37B86BEAE9}"/>
            </c:ext>
          </c:extLst>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Sheet1!$B$1</c:f>
              <c:strCache>
                <c:ptCount val="1"/>
                <c:pt idx="0">
                  <c:v>Column1</c:v>
                </c:pt>
              </c:strCache>
            </c:strRef>
          </c:tx>
          <c:dLbls>
            <c:dLbl>
              <c:idx val="0"/>
              <c:layout/>
              <c:tx>
                <c:rich>
                  <a:bodyPr/>
                  <a:lstStyle/>
                  <a:p>
                    <a:r>
                      <a:rPr lang="en-US" sz="1800" b="1" dirty="0">
                        <a:latin typeface="Century Gothic" pitchFamily="34" charset="0"/>
                      </a:rPr>
                      <a:t>40%</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5DD-404D-9331-AF43F15405EE}"/>
                </c:ext>
              </c:extLst>
            </c:dLbl>
            <c:dLbl>
              <c:idx val="1"/>
              <c:layout/>
              <c:tx>
                <c:rich>
                  <a:bodyPr/>
                  <a:lstStyle/>
                  <a:p>
                    <a:r>
                      <a:rPr lang="en-US" sz="1800" b="1" dirty="0">
                        <a:latin typeface="Century Gothic" pitchFamily="34" charset="0"/>
                      </a:rPr>
                      <a:t>60%</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5DD-404D-9331-AF43F15405EE}"/>
                </c:ext>
              </c:extLst>
            </c:dLbl>
            <c:dLbl>
              <c:idx val="2"/>
              <c:delete val="1"/>
              <c:extLst>
                <c:ext xmlns:c15="http://schemas.microsoft.com/office/drawing/2012/chart" uri="{CE6537A1-D6FC-4f65-9D91-7224C49458BB}"/>
                <c:ext xmlns:c16="http://schemas.microsoft.com/office/drawing/2014/chart" uri="{C3380CC4-5D6E-409C-BE32-E72D297353CC}">
                  <c16:uniqueId val="{00000002-85DD-404D-9331-AF43F15405EE}"/>
                </c:ext>
              </c:extLst>
            </c:dLbl>
            <c:dLbl>
              <c:idx val="3"/>
              <c:delete val="1"/>
              <c:extLst>
                <c:ext xmlns:c15="http://schemas.microsoft.com/office/drawing/2012/chart" uri="{CE6537A1-D6FC-4f65-9D91-7224C49458BB}"/>
                <c:ext xmlns:c16="http://schemas.microsoft.com/office/drawing/2014/chart" uri="{C3380CC4-5D6E-409C-BE32-E72D297353CC}">
                  <c16:uniqueId val="{00000003-85DD-404D-9331-AF43F15405EE}"/>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numRef>
              <c:f>Sheet1!$A$2:$A$5</c:f>
              <c:numCache>
                <c:formatCode>General</c:formatCode>
                <c:ptCount val="4"/>
              </c:numCache>
            </c:numRef>
          </c:cat>
          <c:val>
            <c:numRef>
              <c:f>Sheet1!$B$2:$B$5</c:f>
              <c:numCache>
                <c:formatCode>General</c:formatCode>
                <c:ptCount val="4"/>
                <c:pt idx="0">
                  <c:v>40</c:v>
                </c:pt>
                <c:pt idx="1">
                  <c:v>60</c:v>
                </c:pt>
              </c:numCache>
            </c:numRef>
          </c:val>
          <c:extLst>
            <c:ext xmlns:c16="http://schemas.microsoft.com/office/drawing/2014/chart" uri="{C3380CC4-5D6E-409C-BE32-E72D297353CC}">
              <c16:uniqueId val="{00000004-85DD-404D-9331-AF43F15405EE}"/>
            </c:ext>
          </c:extLst>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9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3270" y="0"/>
            <a:ext cx="2887913" cy="496888"/>
          </a:xfrm>
          <a:prstGeom prst="rect">
            <a:avLst/>
          </a:prstGeom>
        </p:spPr>
        <p:txBody>
          <a:bodyPr vert="horz" lIns="91440" tIns="45720" rIns="91440" bIns="45720" rtlCol="0"/>
          <a:lstStyle>
            <a:lvl1pPr algn="r">
              <a:defRPr sz="1200"/>
            </a:lvl1pPr>
          </a:lstStyle>
          <a:p>
            <a:fld id="{94270784-80E3-4CFD-AB5B-DD5225C6FFA5}" type="datetimeFigureOut">
              <a:rPr lang="en-GB" smtClean="0"/>
              <a:t>02/10/2019</a:t>
            </a:fld>
            <a:endParaRPr lang="en-GB"/>
          </a:p>
        </p:txBody>
      </p:sp>
      <p:sp>
        <p:nvSpPr>
          <p:cNvPr id="4" name="Footer Placeholder 3"/>
          <p:cNvSpPr>
            <a:spLocks noGrp="1"/>
          </p:cNvSpPr>
          <p:nvPr>
            <p:ph type="ftr" sz="quarter" idx="2"/>
          </p:nvPr>
        </p:nvSpPr>
        <p:spPr>
          <a:xfrm>
            <a:off x="0" y="9429750"/>
            <a:ext cx="288791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3270" y="9429750"/>
            <a:ext cx="2887913" cy="496888"/>
          </a:xfrm>
          <a:prstGeom prst="rect">
            <a:avLst/>
          </a:prstGeom>
        </p:spPr>
        <p:txBody>
          <a:bodyPr vert="horz" lIns="91440" tIns="45720" rIns="91440" bIns="45720" rtlCol="0" anchor="b"/>
          <a:lstStyle>
            <a:lvl1pPr algn="r">
              <a:defRPr sz="1200"/>
            </a:lvl1pPr>
          </a:lstStyle>
          <a:p>
            <a:fld id="{9981DE62-666B-4032-A23B-1F97790F9FA4}" type="slidenum">
              <a:rPr lang="en-GB" smtClean="0"/>
              <a:t>‹#›</a:t>
            </a:fld>
            <a:endParaRPr lang="en-GB"/>
          </a:p>
        </p:txBody>
      </p:sp>
    </p:spTree>
    <p:extLst>
      <p:ext uri="{BB962C8B-B14F-4D97-AF65-F5344CB8AC3E}">
        <p14:creationId xmlns:p14="http://schemas.microsoft.com/office/powerpoint/2010/main" val="9918804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C8DDB5E-297F-48DC-9E92-CC4E0DC00EBC}" type="datetimeFigureOut">
              <a:rPr lang="en-GB" smtClean="0"/>
              <a:t>02/10/2019</a:t>
            </a:fld>
            <a:endParaRPr lang="en-GB"/>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GB"/>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779BD000-576C-4942-83AC-EF740AC73A44}" type="slidenum">
              <a:rPr lang="en-GB" smtClean="0"/>
              <a:t>‹#›</a:t>
            </a:fld>
            <a:endParaRPr lang="en-GB"/>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28307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DDB5E-297F-48DC-9E92-CC4E0DC00EBC}"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9BD000-576C-4942-83AC-EF740AC73A44}" type="slidenum">
              <a:rPr lang="en-GB" smtClean="0"/>
              <a:t>‹#›</a:t>
            </a:fld>
            <a:endParaRPr lang="en-GB"/>
          </a:p>
        </p:txBody>
      </p:sp>
    </p:spTree>
    <p:extLst>
      <p:ext uri="{BB962C8B-B14F-4D97-AF65-F5344CB8AC3E}">
        <p14:creationId xmlns:p14="http://schemas.microsoft.com/office/powerpoint/2010/main" val="22215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DDB5E-297F-48DC-9E92-CC4E0DC00EBC}"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9BD000-576C-4942-83AC-EF740AC73A44}" type="slidenum">
              <a:rPr lang="en-GB" smtClean="0"/>
              <a:t>‹#›</a:t>
            </a:fld>
            <a:endParaRPr lang="en-GB"/>
          </a:p>
        </p:txBody>
      </p:sp>
    </p:spTree>
    <p:extLst>
      <p:ext uri="{BB962C8B-B14F-4D97-AF65-F5344CB8AC3E}">
        <p14:creationId xmlns:p14="http://schemas.microsoft.com/office/powerpoint/2010/main" val="3446907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DDB5E-297F-48DC-9E92-CC4E0DC00EBC}"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9BD000-576C-4942-83AC-EF740AC73A44}" type="slidenum">
              <a:rPr lang="en-GB" smtClean="0"/>
              <a:t>‹#›</a:t>
            </a:fld>
            <a:endParaRPr lang="en-GB"/>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40210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DDB5E-297F-48DC-9E92-CC4E0DC00EBC}"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9BD000-576C-4942-83AC-EF740AC73A44}" type="slidenum">
              <a:rPr lang="en-GB" smtClean="0"/>
              <a:t>‹#›</a:t>
            </a:fld>
            <a:endParaRPr lang="en-GB"/>
          </a:p>
        </p:txBody>
      </p:sp>
    </p:spTree>
    <p:extLst>
      <p:ext uri="{BB962C8B-B14F-4D97-AF65-F5344CB8AC3E}">
        <p14:creationId xmlns:p14="http://schemas.microsoft.com/office/powerpoint/2010/main" val="1163289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C8DDB5E-297F-48DC-9E92-CC4E0DC00EBC}"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9BD000-576C-4942-83AC-EF740AC73A44}" type="slidenum">
              <a:rPr lang="en-GB" smtClean="0"/>
              <a:t>‹#›</a:t>
            </a:fld>
            <a:endParaRPr lang="en-GB"/>
          </a:p>
        </p:txBody>
      </p:sp>
    </p:spTree>
    <p:extLst>
      <p:ext uri="{BB962C8B-B14F-4D97-AF65-F5344CB8AC3E}">
        <p14:creationId xmlns:p14="http://schemas.microsoft.com/office/powerpoint/2010/main" val="386480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C8DDB5E-297F-48DC-9E92-CC4E0DC00EBC}"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9BD000-576C-4942-83AC-EF740AC73A44}" type="slidenum">
              <a:rPr lang="en-GB" smtClean="0"/>
              <a:t>‹#›</a:t>
            </a:fld>
            <a:endParaRPr lang="en-GB"/>
          </a:p>
        </p:txBody>
      </p:sp>
    </p:spTree>
    <p:extLst>
      <p:ext uri="{BB962C8B-B14F-4D97-AF65-F5344CB8AC3E}">
        <p14:creationId xmlns:p14="http://schemas.microsoft.com/office/powerpoint/2010/main" val="3361198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8DDB5E-297F-48DC-9E92-CC4E0DC00EBC}"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BD000-576C-4942-83AC-EF740AC73A44}" type="slidenum">
              <a:rPr lang="en-GB" smtClean="0"/>
              <a:t>‹#›</a:t>
            </a:fld>
            <a:endParaRPr lang="en-GB"/>
          </a:p>
        </p:txBody>
      </p:sp>
    </p:spTree>
    <p:extLst>
      <p:ext uri="{BB962C8B-B14F-4D97-AF65-F5344CB8AC3E}">
        <p14:creationId xmlns:p14="http://schemas.microsoft.com/office/powerpoint/2010/main" val="1522054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8DDB5E-297F-48DC-9E92-CC4E0DC00EBC}"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BD000-576C-4942-83AC-EF740AC73A44}" type="slidenum">
              <a:rPr lang="en-GB" smtClean="0"/>
              <a:t>‹#›</a:t>
            </a:fld>
            <a:endParaRPr lang="en-GB"/>
          </a:p>
        </p:txBody>
      </p:sp>
    </p:spTree>
    <p:extLst>
      <p:ext uri="{BB962C8B-B14F-4D97-AF65-F5344CB8AC3E}">
        <p14:creationId xmlns:p14="http://schemas.microsoft.com/office/powerpoint/2010/main" val="284419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8DDB5E-297F-48DC-9E92-CC4E0DC00EBC}"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BD000-576C-4942-83AC-EF740AC73A44}" type="slidenum">
              <a:rPr lang="en-GB" smtClean="0"/>
              <a:t>‹#›</a:t>
            </a:fld>
            <a:endParaRPr lang="en-GB"/>
          </a:p>
        </p:txBody>
      </p:sp>
    </p:spTree>
    <p:extLst>
      <p:ext uri="{BB962C8B-B14F-4D97-AF65-F5344CB8AC3E}">
        <p14:creationId xmlns:p14="http://schemas.microsoft.com/office/powerpoint/2010/main" val="101694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DDB5E-297F-48DC-9E92-CC4E0DC00EBC}"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BD000-576C-4942-83AC-EF740AC73A44}" type="slidenum">
              <a:rPr lang="en-GB" smtClean="0"/>
              <a:t>‹#›</a:t>
            </a:fld>
            <a:endParaRPr lang="en-GB"/>
          </a:p>
        </p:txBody>
      </p:sp>
    </p:spTree>
    <p:extLst>
      <p:ext uri="{BB962C8B-B14F-4D97-AF65-F5344CB8AC3E}">
        <p14:creationId xmlns:p14="http://schemas.microsoft.com/office/powerpoint/2010/main" val="3433811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8DDB5E-297F-48DC-9E92-CC4E0DC00EBC}"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9BD000-576C-4942-83AC-EF740AC73A44}" type="slidenum">
              <a:rPr lang="en-GB" smtClean="0"/>
              <a:t>‹#›</a:t>
            </a:fld>
            <a:endParaRPr lang="en-GB"/>
          </a:p>
        </p:txBody>
      </p:sp>
    </p:spTree>
    <p:extLst>
      <p:ext uri="{BB962C8B-B14F-4D97-AF65-F5344CB8AC3E}">
        <p14:creationId xmlns:p14="http://schemas.microsoft.com/office/powerpoint/2010/main" val="137407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8DDB5E-297F-48DC-9E92-CC4E0DC00EBC}" type="datetimeFigureOut">
              <a:rPr lang="en-GB" smtClean="0"/>
              <a:t>02/10/2019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9BD000-576C-4942-83AC-EF740AC73A44}" type="slidenum">
              <a:rPr lang="en-GB" smtClean="0"/>
              <a:t>‹#›</a:t>
            </a:fld>
            <a:endParaRPr lang="en-GB"/>
          </a:p>
        </p:txBody>
      </p:sp>
    </p:spTree>
    <p:extLst>
      <p:ext uri="{BB962C8B-B14F-4D97-AF65-F5344CB8AC3E}">
        <p14:creationId xmlns:p14="http://schemas.microsoft.com/office/powerpoint/2010/main" val="228971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8DDB5E-297F-48DC-9E92-CC4E0DC00EBC}"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9BD000-576C-4942-83AC-EF740AC73A44}" type="slidenum">
              <a:rPr lang="en-GB" smtClean="0"/>
              <a:t>‹#›</a:t>
            </a:fld>
            <a:endParaRPr lang="en-GB"/>
          </a:p>
        </p:txBody>
      </p:sp>
    </p:spTree>
    <p:extLst>
      <p:ext uri="{BB962C8B-B14F-4D97-AF65-F5344CB8AC3E}">
        <p14:creationId xmlns:p14="http://schemas.microsoft.com/office/powerpoint/2010/main" val="28150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DDB5E-297F-48DC-9E92-CC4E0DC00EBC}" type="datetimeFigureOut">
              <a:rPr lang="en-GB" smtClean="0"/>
              <a:t>02/10/2019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9BD000-576C-4942-83AC-EF740AC73A44}" type="slidenum">
              <a:rPr lang="en-GB" smtClean="0"/>
              <a:t>‹#›</a:t>
            </a:fld>
            <a:endParaRPr lang="en-GB"/>
          </a:p>
        </p:txBody>
      </p:sp>
    </p:spTree>
    <p:extLst>
      <p:ext uri="{BB962C8B-B14F-4D97-AF65-F5344CB8AC3E}">
        <p14:creationId xmlns:p14="http://schemas.microsoft.com/office/powerpoint/2010/main" val="32432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DDB5E-297F-48DC-9E92-CC4E0DC00EBC}"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9BD000-576C-4942-83AC-EF740AC73A44}" type="slidenum">
              <a:rPr lang="en-GB" smtClean="0"/>
              <a:t>‹#›</a:t>
            </a:fld>
            <a:endParaRPr lang="en-GB"/>
          </a:p>
        </p:txBody>
      </p:sp>
    </p:spTree>
    <p:extLst>
      <p:ext uri="{BB962C8B-B14F-4D97-AF65-F5344CB8AC3E}">
        <p14:creationId xmlns:p14="http://schemas.microsoft.com/office/powerpoint/2010/main" val="95456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DDB5E-297F-48DC-9E92-CC4E0DC00EBC}"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9BD000-576C-4942-83AC-EF740AC73A44}" type="slidenum">
              <a:rPr lang="en-GB" smtClean="0"/>
              <a:t>‹#›</a:t>
            </a:fld>
            <a:endParaRPr lang="en-GB"/>
          </a:p>
        </p:txBody>
      </p:sp>
    </p:spTree>
    <p:extLst>
      <p:ext uri="{BB962C8B-B14F-4D97-AF65-F5344CB8AC3E}">
        <p14:creationId xmlns:p14="http://schemas.microsoft.com/office/powerpoint/2010/main" val="82179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C8DDB5E-297F-48DC-9E92-CC4E0DC00EBC}" type="datetimeFigureOut">
              <a:rPr lang="en-GB" smtClean="0"/>
              <a:t>02/10/2019</a:t>
            </a:fld>
            <a:endParaRPr lang="en-GB"/>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779BD000-576C-4942-83AC-EF740AC73A44}" type="slidenum">
              <a:rPr lang="en-GB" smtClean="0"/>
              <a:t>‹#›</a:t>
            </a:fld>
            <a:endParaRPr lang="en-GB"/>
          </a:p>
        </p:txBody>
      </p:sp>
    </p:spTree>
    <p:extLst>
      <p:ext uri="{BB962C8B-B14F-4D97-AF65-F5344CB8AC3E}">
        <p14:creationId xmlns:p14="http://schemas.microsoft.com/office/powerpoint/2010/main" val="879820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11.jpeg"/><Relationship Id="rId4" Type="http://schemas.openxmlformats.org/officeDocument/2006/relationships/image" Target="../media/image16.png"/><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11.jpeg"/><Relationship Id="rId4" Type="http://schemas.openxmlformats.org/officeDocument/2006/relationships/image" Target="../media/image16.png"/><Relationship Id="rId9"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11.jpeg"/><Relationship Id="rId4" Type="http://schemas.openxmlformats.org/officeDocument/2006/relationships/image" Target="../media/image16.png"/><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13.jpeg"/><Relationship Id="rId4" Type="http://schemas.openxmlformats.org/officeDocument/2006/relationships/image" Target="../media/image15.jpeg"/><Relationship Id="rId9"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9.jpeg"/><Relationship Id="rId4" Type="http://schemas.openxmlformats.org/officeDocument/2006/relationships/image" Target="../media/image16.png"/><Relationship Id="rId9" Type="http://schemas.openxmlformats.org/officeDocument/2006/relationships/image" Target="../media/image13.jpeg"/></Relationships>
</file>

<file path=ppt/slides/_rels/slide3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7.jpeg"/><Relationship Id="rId7" Type="http://schemas.openxmlformats.org/officeDocument/2006/relationships/image" Target="../media/image13.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9.jpeg"/><Relationship Id="rId10" Type="http://schemas.openxmlformats.org/officeDocument/2006/relationships/image" Target="../media/image15.jpeg"/><Relationship Id="rId4" Type="http://schemas.openxmlformats.org/officeDocument/2006/relationships/image" Target="../media/image18.png"/><Relationship Id="rId9"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3.jpe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9.jpe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GCSE PHOTOGRAPHY</a:t>
            </a:r>
            <a:endParaRPr lang="en-GB" dirty="0"/>
          </a:p>
        </p:txBody>
      </p:sp>
      <p:sp>
        <p:nvSpPr>
          <p:cNvPr id="3" name="Subtitle 2"/>
          <p:cNvSpPr>
            <a:spLocks noGrp="1"/>
          </p:cNvSpPr>
          <p:nvPr>
            <p:ph type="subTitle" idx="1"/>
          </p:nvPr>
        </p:nvSpPr>
        <p:spPr>
          <a:xfrm rot="21420000">
            <a:off x="983062" y="3105961"/>
            <a:ext cx="9755187" cy="550333"/>
          </a:xfrm>
        </p:spPr>
        <p:txBody>
          <a:bodyPr/>
          <a:lstStyle/>
          <a:p>
            <a:r>
              <a:rPr lang="en-GB" sz="4000" dirty="0" smtClean="0"/>
              <a:t>YEAR 10 COURSEWORK </a:t>
            </a:r>
            <a:endParaRPr lang="en-GB" sz="4000" dirty="0"/>
          </a:p>
        </p:txBody>
      </p:sp>
    </p:spTree>
    <p:extLst>
      <p:ext uri="{BB962C8B-B14F-4D97-AF65-F5344CB8AC3E}">
        <p14:creationId xmlns:p14="http://schemas.microsoft.com/office/powerpoint/2010/main" val="1221298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lifestyle</a:t>
            </a:r>
            <a:endParaRPr lang="en-GB" dirty="0"/>
          </a:p>
        </p:txBody>
      </p:sp>
      <p:sp>
        <p:nvSpPr>
          <p:cNvPr id="3" name="Content Placeholder 2"/>
          <p:cNvSpPr>
            <a:spLocks noGrp="1"/>
          </p:cNvSpPr>
          <p:nvPr>
            <p:ph sz="quarter" idx="13"/>
          </p:nvPr>
        </p:nvSpPr>
        <p:spPr>
          <a:xfrm>
            <a:off x="5161396" y="2063396"/>
            <a:ext cx="5921287" cy="3311189"/>
          </a:xfrm>
        </p:spPr>
        <p:txBody>
          <a:bodyPr>
            <a:normAutofit fontScale="85000" lnSpcReduction="10000"/>
          </a:bodyPr>
          <a:lstStyle/>
          <a:p>
            <a:pPr marL="0" indent="0" algn="ctr">
              <a:buNone/>
            </a:pPr>
            <a:r>
              <a:rPr lang="en-GB" dirty="0"/>
              <a:t>The term Lifestyle Portrait refers to portraits where emphasis is given to suggest the “style of living” of the individuals depicted. Technically it is a combination of environmental portrait and candid portrait. More weight is given to communicate the feeling of life experience of the subject. Style has numerous implications in commercial and fine art photography. Editorial, fashion, pharmaceutical, and food industries often use lifestyle images to evoke emotions in viewers by depiction of desired life styles. It is common to see this style used in wedding and family portrait photography as well.</a:t>
            </a:r>
          </a:p>
        </p:txBody>
      </p:sp>
      <p:grpSp>
        <p:nvGrpSpPr>
          <p:cNvPr id="5" name="Group 4"/>
          <p:cNvGrpSpPr/>
          <p:nvPr/>
        </p:nvGrpSpPr>
        <p:grpSpPr>
          <a:xfrm>
            <a:off x="532364" y="361693"/>
            <a:ext cx="4251671" cy="4819906"/>
            <a:chOff x="4786312" y="1899920"/>
            <a:chExt cx="2619375" cy="3058160"/>
          </a:xfrm>
        </p:grpSpPr>
        <p:pic>
          <p:nvPicPr>
            <p:cNvPr id="9" name="Picture 8" descr="http://1.bp.blogspot.com/-SQJi1gzth2A/UC9vq2V_I2I/AAAAAAAAAUg/LRGoItbmNG8/s1600/wet+pavement+polaroi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0" name="Picture 9" descr="http://www.paulunderhill.com/wp-content/uploads/2013/01/family-portrait-photographer-newborn-baby-photography-dorset_11.jpg"/>
            <p:cNvPicPr/>
            <p:nvPr/>
          </p:nvPicPr>
          <p:blipFill rotWithShape="1">
            <a:blip r:embed="rId3" cstate="print">
              <a:extLst>
                <a:ext uri="{28A0092B-C50C-407E-A947-70E740481C1C}">
                  <a14:useLocalDpi xmlns:a14="http://schemas.microsoft.com/office/drawing/2010/main" val="0"/>
                </a:ext>
              </a:extLst>
            </a:blip>
            <a:srcRect r="34050"/>
            <a:stretch/>
          </p:blipFill>
          <p:spPr bwMode="auto">
            <a:xfrm rot="305783">
              <a:off x="5094287" y="2186305"/>
              <a:ext cx="2038350" cy="205867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675954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surreal</a:t>
            </a:r>
            <a:endParaRPr lang="en-GB" dirty="0"/>
          </a:p>
        </p:txBody>
      </p:sp>
      <p:sp>
        <p:nvSpPr>
          <p:cNvPr id="3" name="Content Placeholder 2"/>
          <p:cNvSpPr>
            <a:spLocks noGrp="1"/>
          </p:cNvSpPr>
          <p:nvPr>
            <p:ph sz="quarter" idx="13"/>
          </p:nvPr>
        </p:nvSpPr>
        <p:spPr>
          <a:xfrm>
            <a:off x="5161396" y="2063396"/>
            <a:ext cx="5921287" cy="3311189"/>
          </a:xfrm>
        </p:spPr>
        <p:txBody>
          <a:bodyPr>
            <a:normAutofit/>
          </a:bodyPr>
          <a:lstStyle/>
          <a:p>
            <a:pPr marL="0" indent="0" algn="ctr">
              <a:buNone/>
            </a:pPr>
            <a:r>
              <a:rPr lang="en-GB" dirty="0"/>
              <a:t>Surreal Portraits are created to emphasize the other reality. A depiction of a person’s interpreted subconscious mind. Surrealism is an art movement started in the early 1920‘s and still alive and well. In photography tricks and special effects are used to achieve a surreal look.</a:t>
            </a:r>
          </a:p>
          <a:p>
            <a:pPr marL="0" indent="0" algn="ctr">
              <a:buNone/>
            </a:pPr>
            <a:endParaRPr lang="en-GB" dirty="0"/>
          </a:p>
        </p:txBody>
      </p:sp>
      <p:grpSp>
        <p:nvGrpSpPr>
          <p:cNvPr id="6" name="Group 5"/>
          <p:cNvGrpSpPr/>
          <p:nvPr/>
        </p:nvGrpSpPr>
        <p:grpSpPr>
          <a:xfrm>
            <a:off x="505860" y="308685"/>
            <a:ext cx="4437201" cy="5065900"/>
            <a:chOff x="4786312" y="1899920"/>
            <a:chExt cx="2619375" cy="3058160"/>
          </a:xfrm>
        </p:grpSpPr>
        <p:pic>
          <p:nvPicPr>
            <p:cNvPr id="11" name="Picture 10" descr="http://1.bp.blogspot.com/-SQJi1gzth2A/UC9vq2V_I2I/AAAAAAAAAUg/LRGoItbmNG8/s1600/wet+pavement+polaroi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2" name="Picture 11" descr="http://stylishwebdesigner.com/wp-content/uploads/2011/09/surreal-photo-manipulation3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91253">
              <a:off x="5087302" y="2190115"/>
              <a:ext cx="2034540" cy="2058670"/>
            </a:xfrm>
            <a:prstGeom prst="rect">
              <a:avLst/>
            </a:prstGeom>
            <a:noFill/>
            <a:ln>
              <a:noFill/>
            </a:ln>
          </p:spPr>
        </p:pic>
      </p:grpSp>
    </p:spTree>
    <p:extLst>
      <p:ext uri="{BB962C8B-B14F-4D97-AF65-F5344CB8AC3E}">
        <p14:creationId xmlns:p14="http://schemas.microsoft.com/office/powerpoint/2010/main" val="553511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Conceptual </a:t>
            </a:r>
            <a:endParaRPr lang="en-GB" dirty="0"/>
          </a:p>
        </p:txBody>
      </p:sp>
      <p:sp>
        <p:nvSpPr>
          <p:cNvPr id="3" name="Content Placeholder 2"/>
          <p:cNvSpPr>
            <a:spLocks noGrp="1"/>
          </p:cNvSpPr>
          <p:nvPr>
            <p:ph sz="quarter" idx="13"/>
          </p:nvPr>
        </p:nvSpPr>
        <p:spPr>
          <a:xfrm>
            <a:off x="5161396" y="2063396"/>
            <a:ext cx="5921287" cy="3311189"/>
          </a:xfrm>
        </p:spPr>
        <p:txBody>
          <a:bodyPr>
            <a:normAutofit fontScale="92500"/>
          </a:bodyPr>
          <a:lstStyle/>
          <a:p>
            <a:pPr marL="0" indent="0" algn="ctr">
              <a:buNone/>
            </a:pPr>
            <a:r>
              <a:rPr lang="en-GB" dirty="0"/>
              <a:t>Conceptual Portrait refers to images where concept adds a fourth dimension. The hidden meaning of the concept will leave the viewer guessing as it is often open for interpretation. Conceptual artists generally get offended when asked what did they mean in their photograph. It is the job of the viewer to decide. Conceptual Portraits are often used in advertising photography but concepts are much easier to understand.</a:t>
            </a:r>
          </a:p>
        </p:txBody>
      </p:sp>
      <p:grpSp>
        <p:nvGrpSpPr>
          <p:cNvPr id="4" name="Group 3"/>
          <p:cNvGrpSpPr/>
          <p:nvPr/>
        </p:nvGrpSpPr>
        <p:grpSpPr>
          <a:xfrm>
            <a:off x="685801" y="322911"/>
            <a:ext cx="4410696" cy="4951454"/>
            <a:chOff x="4786312" y="1899920"/>
            <a:chExt cx="2619375" cy="3058160"/>
          </a:xfrm>
        </p:grpSpPr>
        <p:pic>
          <p:nvPicPr>
            <p:cNvPr id="7" name="Picture 6" descr="http://1.bp.blogspot.com/-SQJi1gzth2A/UC9vq2V_I2I/AAAAAAAAAUg/LRGoItbmNG8/s1600/wet+pavement+polaroi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8" name="Picture 7" descr="http://designyoutrust.com/wp-content/uploads/2013/01/Beautiful-Conceptual-Portrait-Photography-by-Mariesol-Fumy_20-@-GenCept-650x650.jpg"/>
            <p:cNvPicPr/>
            <p:nvPr/>
          </p:nvPicPr>
          <p:blipFill rotWithShape="1">
            <a:blip r:embed="rId3">
              <a:extLst>
                <a:ext uri="{28A0092B-C50C-407E-A947-70E740481C1C}">
                  <a14:useLocalDpi xmlns:a14="http://schemas.microsoft.com/office/drawing/2010/main" val="0"/>
                </a:ext>
              </a:extLst>
            </a:blip>
            <a:srcRect l="3661" r="31574" b="34070"/>
            <a:stretch/>
          </p:blipFill>
          <p:spPr bwMode="auto">
            <a:xfrm rot="306175">
              <a:off x="5090477" y="2185670"/>
              <a:ext cx="2042160" cy="207899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70851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abstract</a:t>
            </a:r>
            <a:endParaRPr lang="en-GB" dirty="0"/>
          </a:p>
        </p:txBody>
      </p:sp>
      <p:sp>
        <p:nvSpPr>
          <p:cNvPr id="3" name="Content Placeholder 2"/>
          <p:cNvSpPr>
            <a:spLocks noGrp="1"/>
          </p:cNvSpPr>
          <p:nvPr>
            <p:ph sz="quarter" idx="13"/>
          </p:nvPr>
        </p:nvSpPr>
        <p:spPr>
          <a:xfrm>
            <a:off x="5161396" y="2063396"/>
            <a:ext cx="5921287" cy="3311189"/>
          </a:xfrm>
        </p:spPr>
        <p:txBody>
          <a:bodyPr>
            <a:normAutofit/>
          </a:bodyPr>
          <a:lstStyle/>
          <a:p>
            <a:pPr marL="0" indent="0" algn="ctr">
              <a:buNone/>
            </a:pPr>
            <a:r>
              <a:rPr lang="en-GB" dirty="0"/>
              <a:t>Abstract portraits are created with a purpose of creating art and not based on realistic representation of a person. Collage or digital manipulation is often used.</a:t>
            </a:r>
          </a:p>
          <a:p>
            <a:pPr marL="0" indent="0" algn="ctr">
              <a:buNone/>
            </a:pPr>
            <a:endParaRPr lang="en-GB" dirty="0"/>
          </a:p>
        </p:txBody>
      </p:sp>
      <p:grpSp>
        <p:nvGrpSpPr>
          <p:cNvPr id="5" name="Group 4"/>
          <p:cNvGrpSpPr/>
          <p:nvPr/>
        </p:nvGrpSpPr>
        <p:grpSpPr>
          <a:xfrm>
            <a:off x="685801" y="202668"/>
            <a:ext cx="4384193" cy="5065900"/>
            <a:chOff x="4786312" y="1899920"/>
            <a:chExt cx="2619375" cy="3058160"/>
          </a:xfrm>
        </p:grpSpPr>
        <p:pic>
          <p:nvPicPr>
            <p:cNvPr id="9" name="Picture 8" descr="http://1.bp.blogspot.com/-SQJi1gzth2A/UC9vq2V_I2I/AAAAAAAAAUg/LRGoItbmNG8/s1600/wet+pavement+polaroi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0" name="Picture 9" descr="http://www.samhurdphotography.com/wp-content/uploads/2013/08/23-abstract-bride-and-groom-portraits-with-leica-m.jpg"/>
            <p:cNvPicPr/>
            <p:nvPr/>
          </p:nvPicPr>
          <p:blipFill rotWithShape="1">
            <a:blip r:embed="rId3">
              <a:extLst>
                <a:ext uri="{28A0092B-C50C-407E-A947-70E740481C1C}">
                  <a14:useLocalDpi xmlns:a14="http://schemas.microsoft.com/office/drawing/2010/main" val="0"/>
                </a:ext>
              </a:extLst>
            </a:blip>
            <a:srcRect l="10666" t="493" r="59957" b="8495"/>
            <a:stretch/>
          </p:blipFill>
          <p:spPr bwMode="auto">
            <a:xfrm rot="287257">
              <a:off x="5090477" y="2192020"/>
              <a:ext cx="2047240" cy="205613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065155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1574" y="956557"/>
            <a:ext cx="10394707" cy="3311189"/>
          </a:xfrm>
        </p:spPr>
        <p:txBody>
          <a:bodyPr>
            <a:noAutofit/>
          </a:bodyPr>
          <a:lstStyle/>
          <a:p>
            <a:pPr marL="0" indent="0" algn="ctr">
              <a:lnSpc>
                <a:spcPct val="100000"/>
              </a:lnSpc>
              <a:buNone/>
            </a:pPr>
            <a:r>
              <a:rPr lang="en-GB" sz="13800" dirty="0" smtClean="0"/>
              <a:t>Name</a:t>
            </a:r>
            <a:endParaRPr lang="en-GB" sz="7200" dirty="0" smtClean="0"/>
          </a:p>
          <a:p>
            <a:pPr marL="0" indent="0" algn="ctr">
              <a:lnSpc>
                <a:spcPct val="100000"/>
              </a:lnSpc>
              <a:buNone/>
            </a:pPr>
            <a:r>
              <a:rPr lang="en-GB" sz="4800" dirty="0" smtClean="0"/>
              <a:t>Gcse photography</a:t>
            </a:r>
          </a:p>
          <a:p>
            <a:pPr marL="0" indent="0" algn="ctr">
              <a:lnSpc>
                <a:spcPct val="100000"/>
              </a:lnSpc>
              <a:buNone/>
            </a:pPr>
            <a:r>
              <a:rPr lang="en-GB" sz="3600" dirty="0" smtClean="0"/>
              <a:t>Coursework: Portraiture </a:t>
            </a:r>
          </a:p>
        </p:txBody>
      </p:sp>
      <p:sp>
        <p:nvSpPr>
          <p:cNvPr id="4" name="Content Placeholder 2"/>
          <p:cNvSpPr txBox="1">
            <a:spLocks/>
          </p:cNvSpPr>
          <p:nvPr/>
        </p:nvSpPr>
        <p:spPr>
          <a:xfrm rot="16200000">
            <a:off x="-1292718" y="1749913"/>
            <a:ext cx="4877875" cy="2292439"/>
          </a:xfrm>
          <a:prstGeom prst="rect">
            <a:avLst/>
          </a:prstGeom>
          <a:solidFill>
            <a:srgbClr val="B80E0F"/>
          </a:solidFill>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00000"/>
              </a:lnSpc>
              <a:buNone/>
            </a:pPr>
            <a:r>
              <a:rPr lang="en-GB" sz="4000" dirty="0" smtClean="0">
                <a:solidFill>
                  <a:schemeClr val="bg1"/>
                </a:solidFill>
              </a:rPr>
              <a:t>Background</a:t>
            </a:r>
            <a:endParaRPr lang="en-GB" sz="1800" dirty="0" smtClean="0">
              <a:solidFill>
                <a:schemeClr val="bg1"/>
              </a:solidFill>
            </a:endParaRPr>
          </a:p>
          <a:p>
            <a:pPr marL="0" indent="0" algn="ctr">
              <a:lnSpc>
                <a:spcPct val="100000"/>
              </a:lnSpc>
              <a:buNone/>
            </a:pPr>
            <a:r>
              <a:rPr lang="en-GB" sz="2800" dirty="0" smtClean="0">
                <a:solidFill>
                  <a:schemeClr val="bg1"/>
                </a:solidFill>
              </a:rPr>
              <a:t>Inspiration images </a:t>
            </a:r>
            <a:endParaRPr lang="en-GB" sz="2800" dirty="0">
              <a:solidFill>
                <a:schemeClr val="bg1"/>
              </a:solidFill>
            </a:endParaRPr>
          </a:p>
          <a:p>
            <a:pPr marL="0" indent="0" algn="ctr">
              <a:lnSpc>
                <a:spcPct val="100000"/>
              </a:lnSpc>
              <a:buNone/>
            </a:pPr>
            <a:r>
              <a:rPr lang="en-GB" sz="2800" dirty="0" smtClean="0">
                <a:solidFill>
                  <a:schemeClr val="bg1"/>
                </a:solidFill>
              </a:rPr>
              <a:t>Initial </a:t>
            </a:r>
            <a:r>
              <a:rPr lang="en-GB" sz="1800" dirty="0" smtClean="0">
                <a:solidFill>
                  <a:schemeClr val="bg1"/>
                </a:solidFill>
              </a:rPr>
              <a:t>ideas</a:t>
            </a:r>
          </a:p>
          <a:p>
            <a:pPr marL="0" indent="0" algn="ctr">
              <a:lnSpc>
                <a:spcPct val="100000"/>
              </a:lnSpc>
              <a:buNone/>
            </a:pPr>
            <a:endParaRPr lang="en-GB" sz="1600" dirty="0">
              <a:solidFill>
                <a:schemeClr val="bg1"/>
              </a:solidFill>
            </a:endParaRPr>
          </a:p>
        </p:txBody>
      </p:sp>
    </p:spTree>
    <p:extLst>
      <p:ext uri="{BB962C8B-B14F-4D97-AF65-F5344CB8AC3E}">
        <p14:creationId xmlns:p14="http://schemas.microsoft.com/office/powerpoint/2010/main" val="52461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897" y="1891748"/>
            <a:ext cx="10396882" cy="1151965"/>
          </a:xfrm>
        </p:spPr>
        <p:txBody>
          <a:bodyPr/>
          <a:lstStyle/>
          <a:p>
            <a:r>
              <a:rPr lang="en-GB" dirty="0" smtClean="0"/>
              <a:t>STYLES OF PORTRAITURE</a:t>
            </a:r>
            <a:endParaRPr lang="en-GB" dirty="0"/>
          </a:p>
        </p:txBody>
      </p:sp>
      <p:sp>
        <p:nvSpPr>
          <p:cNvPr id="3" name="Content Placeholder 2"/>
          <p:cNvSpPr>
            <a:spLocks noGrp="1"/>
          </p:cNvSpPr>
          <p:nvPr>
            <p:ph sz="quarter" idx="13"/>
          </p:nvPr>
        </p:nvSpPr>
        <p:spPr>
          <a:xfrm>
            <a:off x="6132444" y="1003223"/>
            <a:ext cx="10394707" cy="3311189"/>
          </a:xfrm>
        </p:spPr>
        <p:txBody>
          <a:bodyPr>
            <a:noAutofit/>
          </a:bodyPr>
          <a:lstStyle/>
          <a:p>
            <a:pPr marL="0" indent="0">
              <a:buNone/>
            </a:pPr>
            <a:r>
              <a:rPr lang="en-GB" sz="49600" dirty="0" smtClean="0"/>
              <a:t>?</a:t>
            </a:r>
            <a:endParaRPr lang="en-GB" sz="49600" dirty="0"/>
          </a:p>
        </p:txBody>
      </p:sp>
    </p:spTree>
    <p:extLst>
      <p:ext uri="{BB962C8B-B14F-4D97-AF65-F5344CB8AC3E}">
        <p14:creationId xmlns:p14="http://schemas.microsoft.com/office/powerpoint/2010/main" val="1737477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4" y="0"/>
            <a:ext cx="11119309" cy="1151965"/>
          </a:xfrm>
        </p:spPr>
        <p:txBody>
          <a:bodyPr>
            <a:noAutofit/>
          </a:bodyPr>
          <a:lstStyle/>
          <a:p>
            <a:r>
              <a:rPr lang="en-GB" sz="4800" dirty="0" smtClean="0"/>
              <a:t>The Fundamental styles of portraiture</a:t>
            </a:r>
            <a:endParaRPr lang="en-GB" sz="4800" dirty="0"/>
          </a:p>
        </p:txBody>
      </p:sp>
      <p:sp>
        <p:nvSpPr>
          <p:cNvPr id="3" name="Content Placeholder 2"/>
          <p:cNvSpPr>
            <a:spLocks noGrp="1"/>
          </p:cNvSpPr>
          <p:nvPr>
            <p:ph sz="quarter" idx="13"/>
          </p:nvPr>
        </p:nvSpPr>
        <p:spPr>
          <a:xfrm>
            <a:off x="683624" y="926852"/>
            <a:ext cx="9795514" cy="646413"/>
          </a:xfrm>
        </p:spPr>
        <p:txBody>
          <a:bodyPr>
            <a:noAutofit/>
          </a:bodyPr>
          <a:lstStyle/>
          <a:p>
            <a:pPr marL="0" indent="0">
              <a:buNone/>
            </a:pPr>
            <a:r>
              <a:rPr lang="en-GB" dirty="0" smtClean="0"/>
              <a:t>A clear example of each style of portraiture and a small passage of information</a:t>
            </a:r>
          </a:p>
          <a:p>
            <a:endParaRPr lang="en-GB" dirty="0"/>
          </a:p>
        </p:txBody>
      </p:sp>
      <p:grpSp>
        <p:nvGrpSpPr>
          <p:cNvPr id="4" name="Group 3"/>
          <p:cNvGrpSpPr/>
          <p:nvPr/>
        </p:nvGrpSpPr>
        <p:grpSpPr>
          <a:xfrm>
            <a:off x="10185534" y="3652668"/>
            <a:ext cx="3276600" cy="3745397"/>
            <a:chOff x="585373" y="685799"/>
            <a:chExt cx="2619375" cy="3058160"/>
          </a:xfrm>
        </p:grpSpPr>
        <p:pic>
          <p:nvPicPr>
            <p:cNvPr id="5" name="Picture 4" descr="http://1.bp.blogspot.com/-SQJi1gzth2A/UC9vq2V_I2I/AAAAAAAAAUg/LRGoItbmNG8/s1600/wet+pavement+polaroi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373" y="685799"/>
              <a:ext cx="2619375" cy="3058160"/>
            </a:xfrm>
            <a:prstGeom prst="rect">
              <a:avLst/>
            </a:prstGeom>
            <a:noFill/>
            <a:ln>
              <a:noFill/>
            </a:ln>
          </p:spPr>
        </p:pic>
        <p:pic>
          <p:nvPicPr>
            <p:cNvPr id="6" name="Picture 5" descr="http://webneel.com/daily/sites/default/files/images/daily/06-2013/8-best-portrait-photography.jpg"/>
            <p:cNvPicPr/>
            <p:nvPr/>
          </p:nvPicPr>
          <p:blipFill rotWithShape="1">
            <a:blip r:embed="rId3" cstate="print">
              <a:extLst>
                <a:ext uri="{28A0092B-C50C-407E-A947-70E740481C1C}">
                  <a14:useLocalDpi xmlns:a14="http://schemas.microsoft.com/office/drawing/2010/main" val="0"/>
                </a:ext>
              </a:extLst>
            </a:blip>
            <a:srcRect l="-107" r="1603"/>
            <a:stretch/>
          </p:blipFill>
          <p:spPr bwMode="auto">
            <a:xfrm rot="305326">
              <a:off x="909223" y="991234"/>
              <a:ext cx="2026285" cy="2057400"/>
            </a:xfrm>
            <a:prstGeom prst="rect">
              <a:avLst/>
            </a:prstGeom>
            <a:noFill/>
            <a:ln>
              <a:noFill/>
            </a:ln>
            <a:extLst>
              <a:ext uri="{53640926-AAD7-44D8-BBD7-CCE9431645EC}">
                <a14:shadowObscured xmlns:a14="http://schemas.microsoft.com/office/drawing/2010/main"/>
              </a:ext>
            </a:extLst>
          </p:spPr>
        </p:pic>
      </p:grpSp>
      <p:grpSp>
        <p:nvGrpSpPr>
          <p:cNvPr id="7" name="Group 6"/>
          <p:cNvGrpSpPr/>
          <p:nvPr/>
        </p:nvGrpSpPr>
        <p:grpSpPr>
          <a:xfrm rot="20216814">
            <a:off x="10902954" y="1827755"/>
            <a:ext cx="2856743" cy="3481069"/>
            <a:chOff x="4786312" y="1899920"/>
            <a:chExt cx="2619375" cy="3058160"/>
          </a:xfrm>
        </p:grpSpPr>
        <p:pic>
          <p:nvPicPr>
            <p:cNvPr id="8" name="Picture 7" descr="http://1.bp.blogspot.com/-SQJi1gzth2A/UC9vq2V_I2I/AAAAAAAAAUg/LRGoItbmNG8/s1600/wet+pavement+polaroid.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9" name="Picture 8" descr="http://www.samhurdphotography.com/wp-content/uploads/2013/08/23-abstract-bride-and-groom-portraits-with-leica-m.jpg"/>
            <p:cNvPicPr/>
            <p:nvPr/>
          </p:nvPicPr>
          <p:blipFill rotWithShape="1">
            <a:blip r:embed="rId5">
              <a:extLst>
                <a:ext uri="{28A0092B-C50C-407E-A947-70E740481C1C}">
                  <a14:useLocalDpi xmlns:a14="http://schemas.microsoft.com/office/drawing/2010/main" val="0"/>
                </a:ext>
              </a:extLst>
            </a:blip>
            <a:srcRect l="10666" t="493" r="59957" b="8495"/>
            <a:stretch/>
          </p:blipFill>
          <p:spPr bwMode="auto">
            <a:xfrm rot="287257">
              <a:off x="5090477" y="2192020"/>
              <a:ext cx="2047240" cy="2056130"/>
            </a:xfrm>
            <a:prstGeom prst="rect">
              <a:avLst/>
            </a:prstGeom>
            <a:noFill/>
            <a:ln>
              <a:noFill/>
            </a:ln>
            <a:extLst>
              <a:ext uri="{53640926-AAD7-44D8-BBD7-CCE9431645EC}">
                <a14:shadowObscured xmlns:a14="http://schemas.microsoft.com/office/drawing/2010/main"/>
              </a:ext>
            </a:extLst>
          </p:spPr>
        </p:pic>
      </p:grpSp>
      <p:grpSp>
        <p:nvGrpSpPr>
          <p:cNvPr id="13" name="Group 12"/>
          <p:cNvGrpSpPr/>
          <p:nvPr/>
        </p:nvGrpSpPr>
        <p:grpSpPr>
          <a:xfrm rot="20927966">
            <a:off x="11247928" y="198099"/>
            <a:ext cx="1668731" cy="1887446"/>
            <a:chOff x="4786312" y="1899920"/>
            <a:chExt cx="2619375" cy="3058160"/>
          </a:xfrm>
        </p:grpSpPr>
        <p:pic>
          <p:nvPicPr>
            <p:cNvPr id="14" name="Picture 13" descr="http://1.bp.blogspot.com/-SQJi1gzth2A/UC9vq2V_I2I/AAAAAAAAAUg/LRGoItbmNG8/s1600/wet+pavement+polaroid.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5" name="Picture 14" descr="http://designyoutrust.com/wp-content/uploads/2013/01/Beautiful-Conceptual-Portrait-Photography-by-Mariesol-Fumy_20-@-GenCept-650x650.jpg"/>
            <p:cNvPicPr/>
            <p:nvPr/>
          </p:nvPicPr>
          <p:blipFill rotWithShape="1">
            <a:blip r:embed="rId7" cstate="print">
              <a:extLst>
                <a:ext uri="{28A0092B-C50C-407E-A947-70E740481C1C}">
                  <a14:useLocalDpi xmlns:a14="http://schemas.microsoft.com/office/drawing/2010/main" val="0"/>
                </a:ext>
              </a:extLst>
            </a:blip>
            <a:srcRect l="3661" r="31574" b="34070"/>
            <a:stretch/>
          </p:blipFill>
          <p:spPr bwMode="auto">
            <a:xfrm rot="306175">
              <a:off x="5090477" y="2185670"/>
              <a:ext cx="2042160" cy="2078990"/>
            </a:xfrm>
            <a:prstGeom prst="rect">
              <a:avLst/>
            </a:prstGeom>
            <a:noFill/>
            <a:ln>
              <a:noFill/>
            </a:ln>
            <a:extLst>
              <a:ext uri="{53640926-AAD7-44D8-BBD7-CCE9431645EC}">
                <a14:shadowObscured xmlns:a14="http://schemas.microsoft.com/office/drawing/2010/main"/>
              </a:ext>
            </a:extLst>
          </p:spPr>
        </p:pic>
      </p:grpSp>
      <p:sp>
        <p:nvSpPr>
          <p:cNvPr id="16" name="Rounded Rectangle 15"/>
          <p:cNvSpPr/>
          <p:nvPr/>
        </p:nvSpPr>
        <p:spPr>
          <a:xfrm>
            <a:off x="504039" y="1209293"/>
            <a:ext cx="2562896" cy="227091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43538" y="1219275"/>
            <a:ext cx="2824766" cy="5078313"/>
          </a:xfrm>
          <a:prstGeom prst="rect">
            <a:avLst/>
          </a:prstGeom>
        </p:spPr>
        <p:txBody>
          <a:bodyPr wrap="square">
            <a:spAutoFit/>
          </a:bodyPr>
          <a:lstStyle/>
          <a:p>
            <a:pPr>
              <a:lnSpc>
                <a:spcPct val="150000"/>
              </a:lnSpc>
            </a:pPr>
            <a:r>
              <a:rPr lang="en-GB" sz="2400" dirty="0"/>
              <a:t>Traditional</a:t>
            </a:r>
          </a:p>
          <a:p>
            <a:pPr>
              <a:lnSpc>
                <a:spcPct val="150000"/>
              </a:lnSpc>
            </a:pPr>
            <a:r>
              <a:rPr lang="en-GB" sz="2400" dirty="0"/>
              <a:t>Environmental </a:t>
            </a:r>
          </a:p>
          <a:p>
            <a:pPr>
              <a:lnSpc>
                <a:spcPct val="150000"/>
              </a:lnSpc>
            </a:pPr>
            <a:r>
              <a:rPr lang="en-GB" sz="2400" dirty="0" smtClean="0"/>
              <a:t>Candid </a:t>
            </a:r>
            <a:endParaRPr lang="en-GB" sz="2400" dirty="0"/>
          </a:p>
          <a:p>
            <a:pPr>
              <a:lnSpc>
                <a:spcPct val="150000"/>
              </a:lnSpc>
            </a:pPr>
            <a:r>
              <a:rPr lang="en-GB" sz="2400" dirty="0"/>
              <a:t>Conceptual </a:t>
            </a:r>
          </a:p>
          <a:p>
            <a:pPr>
              <a:lnSpc>
                <a:spcPct val="150000"/>
              </a:lnSpc>
            </a:pPr>
            <a:r>
              <a:rPr lang="en-GB" sz="2400" dirty="0" smtClean="0"/>
              <a:t>Lifestyle </a:t>
            </a:r>
            <a:endParaRPr lang="en-GB" sz="2400" dirty="0"/>
          </a:p>
          <a:p>
            <a:pPr>
              <a:lnSpc>
                <a:spcPct val="150000"/>
              </a:lnSpc>
            </a:pPr>
            <a:r>
              <a:rPr lang="en-GB" sz="2400" dirty="0"/>
              <a:t>Glamour </a:t>
            </a:r>
          </a:p>
          <a:p>
            <a:pPr>
              <a:lnSpc>
                <a:spcPct val="150000"/>
              </a:lnSpc>
            </a:pPr>
            <a:r>
              <a:rPr lang="en-GB" sz="2400" dirty="0" smtClean="0"/>
              <a:t>Abstract </a:t>
            </a:r>
          </a:p>
          <a:p>
            <a:pPr>
              <a:lnSpc>
                <a:spcPct val="150000"/>
              </a:lnSpc>
            </a:pPr>
            <a:r>
              <a:rPr lang="en-GB" sz="2400" dirty="0" smtClean="0"/>
              <a:t>Surreal </a:t>
            </a:r>
            <a:endParaRPr lang="en-GB" sz="2400" dirty="0"/>
          </a:p>
          <a:p>
            <a:pPr>
              <a:lnSpc>
                <a:spcPct val="150000"/>
              </a:lnSpc>
            </a:pPr>
            <a:endParaRPr lang="en-GB" sz="2400" dirty="0"/>
          </a:p>
        </p:txBody>
      </p:sp>
      <p:sp>
        <p:nvSpPr>
          <p:cNvPr id="18" name="Rounded Rectangle 17"/>
          <p:cNvSpPr/>
          <p:nvPr/>
        </p:nvSpPr>
        <p:spPr>
          <a:xfrm>
            <a:off x="3472489" y="1276603"/>
            <a:ext cx="2562896" cy="337267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811988" y="1286585"/>
            <a:ext cx="2824766" cy="5078313"/>
          </a:xfrm>
          <a:prstGeom prst="rect">
            <a:avLst/>
          </a:prstGeom>
        </p:spPr>
        <p:txBody>
          <a:bodyPr wrap="square">
            <a:spAutoFit/>
          </a:bodyPr>
          <a:lstStyle/>
          <a:p>
            <a:pPr>
              <a:lnSpc>
                <a:spcPct val="150000"/>
              </a:lnSpc>
            </a:pPr>
            <a:r>
              <a:rPr lang="en-GB" sz="2400" dirty="0"/>
              <a:t>Traditional</a:t>
            </a:r>
          </a:p>
          <a:p>
            <a:pPr>
              <a:lnSpc>
                <a:spcPct val="150000"/>
              </a:lnSpc>
            </a:pPr>
            <a:r>
              <a:rPr lang="en-GB" sz="2400" dirty="0"/>
              <a:t>Environmental </a:t>
            </a:r>
          </a:p>
          <a:p>
            <a:pPr>
              <a:lnSpc>
                <a:spcPct val="150000"/>
              </a:lnSpc>
            </a:pPr>
            <a:r>
              <a:rPr lang="en-GB" sz="2400" dirty="0" smtClean="0"/>
              <a:t>Candid </a:t>
            </a:r>
            <a:endParaRPr lang="en-GB" sz="2400" dirty="0"/>
          </a:p>
          <a:p>
            <a:pPr>
              <a:lnSpc>
                <a:spcPct val="150000"/>
              </a:lnSpc>
            </a:pPr>
            <a:r>
              <a:rPr lang="en-GB" sz="2400" dirty="0"/>
              <a:t>Conceptual </a:t>
            </a:r>
          </a:p>
          <a:p>
            <a:pPr>
              <a:lnSpc>
                <a:spcPct val="150000"/>
              </a:lnSpc>
            </a:pPr>
            <a:r>
              <a:rPr lang="en-GB" sz="2400" dirty="0" smtClean="0"/>
              <a:t>Lifestyle </a:t>
            </a:r>
            <a:endParaRPr lang="en-GB" sz="2400" dirty="0"/>
          </a:p>
          <a:p>
            <a:pPr>
              <a:lnSpc>
                <a:spcPct val="150000"/>
              </a:lnSpc>
            </a:pPr>
            <a:r>
              <a:rPr lang="en-GB" sz="2400" dirty="0"/>
              <a:t>Glamour </a:t>
            </a:r>
          </a:p>
          <a:p>
            <a:pPr>
              <a:lnSpc>
                <a:spcPct val="150000"/>
              </a:lnSpc>
            </a:pPr>
            <a:r>
              <a:rPr lang="en-GB" sz="2400" dirty="0" smtClean="0"/>
              <a:t>Abstract </a:t>
            </a:r>
          </a:p>
          <a:p>
            <a:pPr>
              <a:lnSpc>
                <a:spcPct val="150000"/>
              </a:lnSpc>
            </a:pPr>
            <a:r>
              <a:rPr lang="en-GB" sz="2400" dirty="0" smtClean="0"/>
              <a:t>Surreal </a:t>
            </a:r>
            <a:endParaRPr lang="en-GB" sz="2400" dirty="0"/>
          </a:p>
          <a:p>
            <a:pPr>
              <a:lnSpc>
                <a:spcPct val="150000"/>
              </a:lnSpc>
            </a:pPr>
            <a:endParaRPr lang="en-GB" sz="2400" dirty="0"/>
          </a:p>
        </p:txBody>
      </p:sp>
      <p:sp>
        <p:nvSpPr>
          <p:cNvPr id="20" name="Rounded Rectangle 19"/>
          <p:cNvSpPr/>
          <p:nvPr/>
        </p:nvSpPr>
        <p:spPr>
          <a:xfrm>
            <a:off x="6729209" y="1289499"/>
            <a:ext cx="2562896" cy="443965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068708" y="1299482"/>
            <a:ext cx="2824766" cy="5078313"/>
          </a:xfrm>
          <a:prstGeom prst="rect">
            <a:avLst/>
          </a:prstGeom>
        </p:spPr>
        <p:txBody>
          <a:bodyPr wrap="square">
            <a:spAutoFit/>
          </a:bodyPr>
          <a:lstStyle/>
          <a:p>
            <a:pPr>
              <a:lnSpc>
                <a:spcPct val="150000"/>
              </a:lnSpc>
            </a:pPr>
            <a:r>
              <a:rPr lang="en-GB" sz="2400" dirty="0"/>
              <a:t>Traditional</a:t>
            </a:r>
          </a:p>
          <a:p>
            <a:pPr>
              <a:lnSpc>
                <a:spcPct val="150000"/>
              </a:lnSpc>
            </a:pPr>
            <a:r>
              <a:rPr lang="en-GB" sz="2400" dirty="0"/>
              <a:t>Environmental </a:t>
            </a:r>
          </a:p>
          <a:p>
            <a:pPr>
              <a:lnSpc>
                <a:spcPct val="150000"/>
              </a:lnSpc>
            </a:pPr>
            <a:r>
              <a:rPr lang="en-GB" sz="2400" dirty="0" smtClean="0"/>
              <a:t>Candid </a:t>
            </a:r>
            <a:endParaRPr lang="en-GB" sz="2400" dirty="0"/>
          </a:p>
          <a:p>
            <a:pPr>
              <a:lnSpc>
                <a:spcPct val="150000"/>
              </a:lnSpc>
            </a:pPr>
            <a:r>
              <a:rPr lang="en-GB" sz="2400" dirty="0"/>
              <a:t>Conceptual </a:t>
            </a:r>
          </a:p>
          <a:p>
            <a:pPr>
              <a:lnSpc>
                <a:spcPct val="150000"/>
              </a:lnSpc>
            </a:pPr>
            <a:r>
              <a:rPr lang="en-GB" sz="2400" dirty="0" smtClean="0"/>
              <a:t>Lifestyle </a:t>
            </a:r>
            <a:endParaRPr lang="en-GB" sz="2400" dirty="0"/>
          </a:p>
          <a:p>
            <a:pPr>
              <a:lnSpc>
                <a:spcPct val="150000"/>
              </a:lnSpc>
            </a:pPr>
            <a:r>
              <a:rPr lang="en-GB" sz="2400" dirty="0"/>
              <a:t>Glamour </a:t>
            </a:r>
          </a:p>
          <a:p>
            <a:pPr>
              <a:lnSpc>
                <a:spcPct val="150000"/>
              </a:lnSpc>
            </a:pPr>
            <a:r>
              <a:rPr lang="en-GB" sz="2400" dirty="0" smtClean="0"/>
              <a:t>Abstract </a:t>
            </a:r>
          </a:p>
          <a:p>
            <a:pPr>
              <a:lnSpc>
                <a:spcPct val="150000"/>
              </a:lnSpc>
            </a:pPr>
            <a:r>
              <a:rPr lang="en-GB" sz="2400" dirty="0" smtClean="0"/>
              <a:t>Surreal </a:t>
            </a:r>
            <a:endParaRPr lang="en-GB" sz="2400" dirty="0"/>
          </a:p>
          <a:p>
            <a:pPr>
              <a:lnSpc>
                <a:spcPct val="150000"/>
              </a:lnSpc>
            </a:pPr>
            <a:endParaRPr lang="en-GB" sz="2400" dirty="0"/>
          </a:p>
        </p:txBody>
      </p:sp>
      <p:sp>
        <p:nvSpPr>
          <p:cNvPr id="22" name="Rectangle 21"/>
          <p:cNvSpPr/>
          <p:nvPr/>
        </p:nvSpPr>
        <p:spPr>
          <a:xfrm>
            <a:off x="244699" y="1880577"/>
            <a:ext cx="527494" cy="836865"/>
          </a:xfrm>
          <a:prstGeom prst="rect">
            <a:avLst/>
          </a:prstGeom>
          <a:solidFill>
            <a:srgbClr val="86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4</a:t>
            </a:r>
            <a:endParaRPr lang="en-GB" sz="3600" dirty="0"/>
          </a:p>
        </p:txBody>
      </p:sp>
      <p:sp>
        <p:nvSpPr>
          <p:cNvPr id="23" name="Rectangle 22"/>
          <p:cNvSpPr/>
          <p:nvPr/>
        </p:nvSpPr>
        <p:spPr>
          <a:xfrm>
            <a:off x="3199025" y="1880577"/>
            <a:ext cx="527494" cy="836865"/>
          </a:xfrm>
          <a:prstGeom prst="rect">
            <a:avLst/>
          </a:prstGeom>
          <a:solidFill>
            <a:srgbClr val="86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5</a:t>
            </a:r>
          </a:p>
        </p:txBody>
      </p:sp>
      <p:sp>
        <p:nvSpPr>
          <p:cNvPr id="24" name="Rectangle 23"/>
          <p:cNvSpPr/>
          <p:nvPr/>
        </p:nvSpPr>
        <p:spPr>
          <a:xfrm>
            <a:off x="6308849" y="1884722"/>
            <a:ext cx="739906" cy="836865"/>
          </a:xfrm>
          <a:prstGeom prst="rect">
            <a:avLst/>
          </a:prstGeom>
          <a:solidFill>
            <a:srgbClr val="86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6+</a:t>
            </a:r>
            <a:endParaRPr lang="en-GB" sz="3600" dirty="0"/>
          </a:p>
        </p:txBody>
      </p:sp>
    </p:spTree>
    <p:extLst>
      <p:ext uri="{BB962C8B-B14F-4D97-AF65-F5344CB8AC3E}">
        <p14:creationId xmlns:p14="http://schemas.microsoft.com/office/powerpoint/2010/main" val="1921895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94" y="326774"/>
            <a:ext cx="10396882" cy="1151965"/>
          </a:xfrm>
        </p:spPr>
        <p:txBody>
          <a:bodyPr/>
          <a:lstStyle/>
          <a:p>
            <a:r>
              <a:rPr lang="en-GB" dirty="0" smtClean="0"/>
              <a:t>Pages to complete </a:t>
            </a:r>
            <a:endParaRPr lang="en-GB" dirty="0"/>
          </a:p>
        </p:txBody>
      </p:sp>
      <p:sp>
        <p:nvSpPr>
          <p:cNvPr id="3" name="Content Placeholder 2"/>
          <p:cNvSpPr>
            <a:spLocks noGrp="1"/>
          </p:cNvSpPr>
          <p:nvPr>
            <p:ph sz="quarter" idx="13"/>
          </p:nvPr>
        </p:nvSpPr>
        <p:spPr>
          <a:xfrm>
            <a:off x="1401358" y="2100666"/>
            <a:ext cx="10394707" cy="3311189"/>
          </a:xfrm>
        </p:spPr>
        <p:txBody>
          <a:bodyPr>
            <a:normAutofit/>
          </a:bodyPr>
          <a:lstStyle/>
          <a:p>
            <a:pPr marL="0" indent="0" algn="ctr">
              <a:buNone/>
            </a:pPr>
            <a:r>
              <a:rPr lang="en-GB" sz="4800" dirty="0" smtClean="0"/>
              <a:t>Cover page </a:t>
            </a:r>
          </a:p>
          <a:p>
            <a:pPr marL="0" indent="0" algn="ctr">
              <a:buNone/>
            </a:pPr>
            <a:r>
              <a:rPr lang="en-GB" sz="4800" dirty="0" smtClean="0"/>
              <a:t>8 styles of portraiture </a:t>
            </a:r>
          </a:p>
          <a:p>
            <a:pPr marL="0" indent="0" algn="ctr">
              <a:buNone/>
            </a:pPr>
            <a:endParaRPr lang="en-GB" sz="4800" dirty="0" smtClean="0"/>
          </a:p>
        </p:txBody>
      </p:sp>
      <p:grpSp>
        <p:nvGrpSpPr>
          <p:cNvPr id="4" name="Group 3"/>
          <p:cNvGrpSpPr/>
          <p:nvPr/>
        </p:nvGrpSpPr>
        <p:grpSpPr>
          <a:xfrm rot="20927966">
            <a:off x="9863725" y="-324972"/>
            <a:ext cx="1668731" cy="1887446"/>
            <a:chOff x="4786312" y="1899920"/>
            <a:chExt cx="2619375" cy="3058160"/>
          </a:xfrm>
        </p:grpSpPr>
        <p:pic>
          <p:nvPicPr>
            <p:cNvPr id="5" name="Picture 4" descr="http://1.bp.blogspot.com/-SQJi1gzth2A/UC9vq2V_I2I/AAAAAAAAAUg/LRGoItbmNG8/s1600/wet+pavement+polaroi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6" name="Picture 5" descr="http://designyoutrust.com/wp-content/uploads/2013/01/Beautiful-Conceptual-Portrait-Photography-by-Mariesol-Fumy_20-@-GenCept-650x650.jpg"/>
            <p:cNvPicPr/>
            <p:nvPr/>
          </p:nvPicPr>
          <p:blipFill rotWithShape="1">
            <a:blip r:embed="rId3" cstate="print">
              <a:extLst>
                <a:ext uri="{28A0092B-C50C-407E-A947-70E740481C1C}">
                  <a14:useLocalDpi xmlns:a14="http://schemas.microsoft.com/office/drawing/2010/main" val="0"/>
                </a:ext>
              </a:extLst>
            </a:blip>
            <a:srcRect l="3661" r="31574" b="34070"/>
            <a:stretch/>
          </p:blipFill>
          <p:spPr bwMode="auto">
            <a:xfrm rot="306175">
              <a:off x="5090477" y="2185670"/>
              <a:ext cx="2042160" cy="2078990"/>
            </a:xfrm>
            <a:prstGeom prst="rect">
              <a:avLst/>
            </a:prstGeom>
            <a:noFill/>
            <a:ln>
              <a:noFill/>
            </a:ln>
            <a:extLst>
              <a:ext uri="{53640926-AAD7-44D8-BBD7-CCE9431645EC}">
                <a14:shadowObscured xmlns:a14="http://schemas.microsoft.com/office/drawing/2010/main"/>
              </a:ext>
            </a:extLst>
          </p:spPr>
        </p:pic>
      </p:grpSp>
      <p:grpSp>
        <p:nvGrpSpPr>
          <p:cNvPr id="7" name="Group 6"/>
          <p:cNvGrpSpPr/>
          <p:nvPr/>
        </p:nvGrpSpPr>
        <p:grpSpPr>
          <a:xfrm rot="918315">
            <a:off x="10531564" y="2996955"/>
            <a:ext cx="2128902" cy="2426949"/>
            <a:chOff x="4786312" y="1899920"/>
            <a:chExt cx="2619375" cy="3058160"/>
          </a:xfrm>
        </p:grpSpPr>
        <p:pic>
          <p:nvPicPr>
            <p:cNvPr id="8" name="Picture 7" descr="http://1.bp.blogspot.com/-SQJi1gzth2A/UC9vq2V_I2I/AAAAAAAAAUg/LRGoItbmNG8/s1600/wet+pavement+polaroid.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9" name="Picture 8" descr="http://www.paulunderhill.com/wp-content/uploads/2013/01/family-portrait-photographer-newborn-baby-photography-dorset_11.jpg"/>
            <p:cNvPicPr/>
            <p:nvPr/>
          </p:nvPicPr>
          <p:blipFill rotWithShape="1">
            <a:blip r:embed="rId5" cstate="print">
              <a:extLst>
                <a:ext uri="{28A0092B-C50C-407E-A947-70E740481C1C}">
                  <a14:useLocalDpi xmlns:a14="http://schemas.microsoft.com/office/drawing/2010/main" val="0"/>
                </a:ext>
              </a:extLst>
            </a:blip>
            <a:srcRect r="34050"/>
            <a:stretch/>
          </p:blipFill>
          <p:spPr bwMode="auto">
            <a:xfrm rot="305783">
              <a:off x="5094287" y="2186305"/>
              <a:ext cx="2038350" cy="2058670"/>
            </a:xfrm>
            <a:prstGeom prst="rect">
              <a:avLst/>
            </a:prstGeom>
            <a:noFill/>
            <a:ln>
              <a:noFill/>
            </a:ln>
            <a:extLst>
              <a:ext uri="{53640926-AAD7-44D8-BBD7-CCE9431645EC}">
                <a14:shadowObscured xmlns:a14="http://schemas.microsoft.com/office/drawing/2010/main"/>
              </a:ext>
            </a:extLst>
          </p:spPr>
        </p:pic>
      </p:grpSp>
      <p:grpSp>
        <p:nvGrpSpPr>
          <p:cNvPr id="10" name="Group 9"/>
          <p:cNvGrpSpPr/>
          <p:nvPr/>
        </p:nvGrpSpPr>
        <p:grpSpPr>
          <a:xfrm>
            <a:off x="7692120" y="-723247"/>
            <a:ext cx="2316275" cy="2673827"/>
            <a:chOff x="585373" y="685799"/>
            <a:chExt cx="2619375" cy="3058160"/>
          </a:xfrm>
        </p:grpSpPr>
        <p:pic>
          <p:nvPicPr>
            <p:cNvPr id="11" name="Picture 10" descr="http://1.bp.blogspot.com/-SQJi1gzth2A/UC9vq2V_I2I/AAAAAAAAAUg/LRGoItbmNG8/s1600/wet+pavement+polaroid.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373" y="685799"/>
              <a:ext cx="2619375" cy="3058160"/>
            </a:xfrm>
            <a:prstGeom prst="rect">
              <a:avLst/>
            </a:prstGeom>
            <a:noFill/>
            <a:ln>
              <a:noFill/>
            </a:ln>
          </p:spPr>
        </p:pic>
        <p:pic>
          <p:nvPicPr>
            <p:cNvPr id="12" name="Picture 11" descr="http://webneel.com/daily/sites/default/files/images/daily/06-2013/8-best-portrait-photography.jpg"/>
            <p:cNvPicPr/>
            <p:nvPr/>
          </p:nvPicPr>
          <p:blipFill rotWithShape="1">
            <a:blip r:embed="rId7" cstate="print">
              <a:extLst>
                <a:ext uri="{28A0092B-C50C-407E-A947-70E740481C1C}">
                  <a14:useLocalDpi xmlns:a14="http://schemas.microsoft.com/office/drawing/2010/main" val="0"/>
                </a:ext>
              </a:extLst>
            </a:blip>
            <a:srcRect l="-107" r="1603"/>
            <a:stretch/>
          </p:blipFill>
          <p:spPr bwMode="auto">
            <a:xfrm rot="305326">
              <a:off x="909223" y="991234"/>
              <a:ext cx="2026285" cy="2057400"/>
            </a:xfrm>
            <a:prstGeom prst="rect">
              <a:avLst/>
            </a:prstGeom>
            <a:noFill/>
            <a:ln>
              <a:noFill/>
            </a:ln>
            <a:extLst>
              <a:ext uri="{53640926-AAD7-44D8-BBD7-CCE9431645EC}">
                <a14:shadowObscured xmlns:a14="http://schemas.microsoft.com/office/drawing/2010/main"/>
              </a:ext>
            </a:extLst>
          </p:spPr>
        </p:pic>
      </p:grpSp>
      <p:grpSp>
        <p:nvGrpSpPr>
          <p:cNvPr id="14" name="Group 13"/>
          <p:cNvGrpSpPr/>
          <p:nvPr/>
        </p:nvGrpSpPr>
        <p:grpSpPr>
          <a:xfrm rot="20216814">
            <a:off x="9969976" y="4329673"/>
            <a:ext cx="2856743" cy="3481069"/>
            <a:chOff x="4786312" y="1899920"/>
            <a:chExt cx="2619375" cy="3058160"/>
          </a:xfrm>
        </p:grpSpPr>
        <p:pic>
          <p:nvPicPr>
            <p:cNvPr id="15" name="Picture 14" descr="http://1.bp.blogspot.com/-SQJi1gzth2A/UC9vq2V_I2I/AAAAAAAAAUg/LRGoItbmNG8/s1600/wet+pavement+polaroid.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6" name="Picture 15" descr="http://www.samhurdphotography.com/wp-content/uploads/2013/08/23-abstract-bride-and-groom-portraits-with-leica-m.jpg"/>
            <p:cNvPicPr/>
            <p:nvPr/>
          </p:nvPicPr>
          <p:blipFill rotWithShape="1">
            <a:blip r:embed="rId9">
              <a:extLst>
                <a:ext uri="{28A0092B-C50C-407E-A947-70E740481C1C}">
                  <a14:useLocalDpi xmlns:a14="http://schemas.microsoft.com/office/drawing/2010/main" val="0"/>
                </a:ext>
              </a:extLst>
            </a:blip>
            <a:srcRect l="10666" t="493" r="59957" b="8495"/>
            <a:stretch/>
          </p:blipFill>
          <p:spPr bwMode="auto">
            <a:xfrm rot="287257">
              <a:off x="5090477" y="2192020"/>
              <a:ext cx="2047240" cy="2056130"/>
            </a:xfrm>
            <a:prstGeom prst="rect">
              <a:avLst/>
            </a:prstGeom>
            <a:noFill/>
            <a:ln>
              <a:noFill/>
            </a:ln>
            <a:extLst>
              <a:ext uri="{53640926-AAD7-44D8-BBD7-CCE9431645EC}">
                <a14:shadowObscured xmlns:a14="http://schemas.microsoft.com/office/drawing/2010/main"/>
              </a:ext>
            </a:extLst>
          </p:spPr>
        </p:pic>
      </p:grpSp>
      <p:grpSp>
        <p:nvGrpSpPr>
          <p:cNvPr id="17" name="Group 16"/>
          <p:cNvGrpSpPr/>
          <p:nvPr/>
        </p:nvGrpSpPr>
        <p:grpSpPr>
          <a:xfrm>
            <a:off x="-1223646" y="4939299"/>
            <a:ext cx="4437201" cy="5065900"/>
            <a:chOff x="4786312" y="1899920"/>
            <a:chExt cx="2619375" cy="3058160"/>
          </a:xfrm>
        </p:grpSpPr>
        <p:pic>
          <p:nvPicPr>
            <p:cNvPr id="18" name="Picture 17" descr="http://1.bp.blogspot.com/-SQJi1gzth2A/UC9vq2V_I2I/AAAAAAAAAUg/LRGoItbmNG8/s1600/wet+pavement+polaroid.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9" name="Picture 18" descr="http://stylishwebdesigner.com/wp-content/uploads/2011/09/surreal-photo-manipulation37.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91253">
              <a:off x="5087302" y="2190115"/>
              <a:ext cx="2034540" cy="2058670"/>
            </a:xfrm>
            <a:prstGeom prst="rect">
              <a:avLst/>
            </a:prstGeom>
            <a:noFill/>
            <a:ln>
              <a:noFill/>
            </a:ln>
          </p:spPr>
        </p:pic>
      </p:grpSp>
    </p:spTree>
    <p:extLst>
      <p:ext uri="{BB962C8B-B14F-4D97-AF65-F5344CB8AC3E}">
        <p14:creationId xmlns:p14="http://schemas.microsoft.com/office/powerpoint/2010/main" val="148944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67"/>
            <a:ext cx="10396882" cy="1151965"/>
          </a:xfrm>
        </p:spPr>
        <p:txBody>
          <a:bodyPr/>
          <a:lstStyle/>
          <a:p>
            <a:r>
              <a:rPr lang="en-GB" dirty="0" smtClean="0"/>
              <a:t>Inspiration page 	</a:t>
            </a:r>
            <a:endParaRPr lang="en-GB" dirty="0"/>
          </a:p>
        </p:txBody>
      </p:sp>
      <p:sp>
        <p:nvSpPr>
          <p:cNvPr id="3" name="Content Placeholder 2"/>
          <p:cNvSpPr>
            <a:spLocks noGrp="1"/>
          </p:cNvSpPr>
          <p:nvPr>
            <p:ph sz="quarter" idx="13"/>
          </p:nvPr>
        </p:nvSpPr>
        <p:spPr>
          <a:xfrm>
            <a:off x="318333" y="856388"/>
            <a:ext cx="10394707" cy="3986985"/>
          </a:xfrm>
        </p:spPr>
        <p:txBody>
          <a:bodyPr>
            <a:normAutofit fontScale="92500" lnSpcReduction="10000"/>
          </a:bodyPr>
          <a:lstStyle/>
          <a:p>
            <a:pPr marL="0" indent="0" algn="ctr">
              <a:buNone/>
            </a:pPr>
            <a:r>
              <a:rPr lang="en-GB" dirty="0" smtClean="0"/>
              <a:t>Select 1 of the 8 fundamentals styles of portraiture that you want to explore</a:t>
            </a:r>
          </a:p>
          <a:p>
            <a:pPr marL="0" indent="0" algn="ctr">
              <a:buNone/>
            </a:pPr>
            <a:endParaRPr lang="en-GB" dirty="0"/>
          </a:p>
          <a:p>
            <a:pPr marL="0" indent="0" algn="ctr">
              <a:buNone/>
            </a:pPr>
            <a:r>
              <a:rPr lang="en-GB" dirty="0" smtClean="0"/>
              <a:t>Research clear and obvious examples of this style of portraiture </a:t>
            </a:r>
          </a:p>
          <a:p>
            <a:pPr marL="0" indent="0" algn="ctr">
              <a:buNone/>
            </a:pPr>
            <a:r>
              <a:rPr lang="en-GB" dirty="0" smtClean="0"/>
              <a:t>Collect 15/20 high quality images for your inspiration page </a:t>
            </a:r>
          </a:p>
          <a:p>
            <a:pPr marL="0" indent="0" algn="ctr">
              <a:buNone/>
            </a:pPr>
            <a:r>
              <a:rPr lang="en-GB" dirty="0" smtClean="0"/>
              <a:t> Information about the style of portraiture </a:t>
            </a:r>
          </a:p>
          <a:p>
            <a:pPr marL="0" indent="0" algn="ctr">
              <a:buNone/>
            </a:pPr>
            <a:r>
              <a:rPr lang="en-GB" dirty="0" smtClean="0"/>
              <a:t>Why you chose that style</a:t>
            </a:r>
          </a:p>
          <a:p>
            <a:pPr marL="0" indent="0" algn="ctr">
              <a:buNone/>
            </a:pPr>
            <a:r>
              <a:rPr lang="en-GB" dirty="0" smtClean="0"/>
              <a:t> </a:t>
            </a:r>
          </a:p>
          <a:p>
            <a:pPr marL="0" indent="0" algn="ctr">
              <a:buNone/>
            </a:pPr>
            <a:r>
              <a:rPr lang="en-GB" dirty="0" smtClean="0">
                <a:solidFill>
                  <a:schemeClr val="accent3">
                    <a:lumMod val="75000"/>
                  </a:schemeClr>
                </a:solidFill>
              </a:rPr>
              <a:t>6+ briefly discuss the work of key photographers that have </a:t>
            </a:r>
          </a:p>
          <a:p>
            <a:pPr marL="0" indent="0" algn="ctr">
              <a:buNone/>
            </a:pPr>
            <a:r>
              <a:rPr lang="en-GB" dirty="0" smtClean="0">
                <a:solidFill>
                  <a:schemeClr val="accent3">
                    <a:lumMod val="75000"/>
                  </a:schemeClr>
                </a:solidFill>
              </a:rPr>
              <a:t>influenced your decision and inspired your ideas.</a:t>
            </a:r>
          </a:p>
        </p:txBody>
      </p:sp>
      <p:grpSp>
        <p:nvGrpSpPr>
          <p:cNvPr id="4" name="Group 3"/>
          <p:cNvGrpSpPr/>
          <p:nvPr/>
        </p:nvGrpSpPr>
        <p:grpSpPr>
          <a:xfrm rot="20927966">
            <a:off x="10820032" y="-420898"/>
            <a:ext cx="1668731" cy="1887446"/>
            <a:chOff x="4786312" y="1899920"/>
            <a:chExt cx="2619375" cy="3058160"/>
          </a:xfrm>
        </p:grpSpPr>
        <p:pic>
          <p:nvPicPr>
            <p:cNvPr id="5" name="Picture 4" descr="http://1.bp.blogspot.com/-SQJi1gzth2A/UC9vq2V_I2I/AAAAAAAAAUg/LRGoItbmNG8/s1600/wet+pavement+polaroi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6" name="Picture 5" descr="http://designyoutrust.com/wp-content/uploads/2013/01/Beautiful-Conceptual-Portrait-Photography-by-Mariesol-Fumy_20-@-GenCept-650x650.jpg"/>
            <p:cNvPicPr/>
            <p:nvPr/>
          </p:nvPicPr>
          <p:blipFill rotWithShape="1">
            <a:blip r:embed="rId3" cstate="print">
              <a:extLst>
                <a:ext uri="{28A0092B-C50C-407E-A947-70E740481C1C}">
                  <a14:useLocalDpi xmlns:a14="http://schemas.microsoft.com/office/drawing/2010/main" val="0"/>
                </a:ext>
              </a:extLst>
            </a:blip>
            <a:srcRect l="3661" r="31574" b="34070"/>
            <a:stretch/>
          </p:blipFill>
          <p:spPr bwMode="auto">
            <a:xfrm rot="306175">
              <a:off x="5090477" y="2185670"/>
              <a:ext cx="2042160" cy="2078990"/>
            </a:xfrm>
            <a:prstGeom prst="rect">
              <a:avLst/>
            </a:prstGeom>
            <a:noFill/>
            <a:ln>
              <a:noFill/>
            </a:ln>
            <a:extLst>
              <a:ext uri="{53640926-AAD7-44D8-BBD7-CCE9431645EC}">
                <a14:shadowObscured xmlns:a14="http://schemas.microsoft.com/office/drawing/2010/main"/>
              </a:ext>
            </a:extLst>
          </p:spPr>
        </p:pic>
      </p:grpSp>
      <p:grpSp>
        <p:nvGrpSpPr>
          <p:cNvPr id="7" name="Group 6"/>
          <p:cNvGrpSpPr/>
          <p:nvPr/>
        </p:nvGrpSpPr>
        <p:grpSpPr>
          <a:xfrm rot="918315">
            <a:off x="10531564" y="2996955"/>
            <a:ext cx="2128902" cy="2426949"/>
            <a:chOff x="4786312" y="1899920"/>
            <a:chExt cx="2619375" cy="3058160"/>
          </a:xfrm>
        </p:grpSpPr>
        <p:pic>
          <p:nvPicPr>
            <p:cNvPr id="8" name="Picture 7" descr="http://1.bp.blogspot.com/-SQJi1gzth2A/UC9vq2V_I2I/AAAAAAAAAUg/LRGoItbmNG8/s1600/wet+pavement+polaroid.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9" name="Picture 8" descr="http://www.paulunderhill.com/wp-content/uploads/2013/01/family-portrait-photographer-newborn-baby-photography-dorset_11.jpg"/>
            <p:cNvPicPr/>
            <p:nvPr/>
          </p:nvPicPr>
          <p:blipFill rotWithShape="1">
            <a:blip r:embed="rId5" cstate="print">
              <a:extLst>
                <a:ext uri="{28A0092B-C50C-407E-A947-70E740481C1C}">
                  <a14:useLocalDpi xmlns:a14="http://schemas.microsoft.com/office/drawing/2010/main" val="0"/>
                </a:ext>
              </a:extLst>
            </a:blip>
            <a:srcRect r="34050"/>
            <a:stretch/>
          </p:blipFill>
          <p:spPr bwMode="auto">
            <a:xfrm rot="305783">
              <a:off x="5094287" y="2186305"/>
              <a:ext cx="2038350" cy="2058670"/>
            </a:xfrm>
            <a:prstGeom prst="rect">
              <a:avLst/>
            </a:prstGeom>
            <a:noFill/>
            <a:ln>
              <a:noFill/>
            </a:ln>
            <a:extLst>
              <a:ext uri="{53640926-AAD7-44D8-BBD7-CCE9431645EC}">
                <a14:shadowObscured xmlns:a14="http://schemas.microsoft.com/office/drawing/2010/main"/>
              </a:ext>
            </a:extLst>
          </p:spPr>
        </p:pic>
      </p:grpSp>
      <p:grpSp>
        <p:nvGrpSpPr>
          <p:cNvPr id="10" name="Group 9"/>
          <p:cNvGrpSpPr/>
          <p:nvPr/>
        </p:nvGrpSpPr>
        <p:grpSpPr>
          <a:xfrm>
            <a:off x="9038510" y="-1646450"/>
            <a:ext cx="2316275" cy="2673827"/>
            <a:chOff x="585373" y="685799"/>
            <a:chExt cx="2619375" cy="3058160"/>
          </a:xfrm>
        </p:grpSpPr>
        <p:pic>
          <p:nvPicPr>
            <p:cNvPr id="11" name="Picture 10" descr="http://1.bp.blogspot.com/-SQJi1gzth2A/UC9vq2V_I2I/AAAAAAAAAUg/LRGoItbmNG8/s1600/wet+pavement+polaroid.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373" y="685799"/>
              <a:ext cx="2619375" cy="3058160"/>
            </a:xfrm>
            <a:prstGeom prst="rect">
              <a:avLst/>
            </a:prstGeom>
            <a:noFill/>
            <a:ln>
              <a:noFill/>
            </a:ln>
          </p:spPr>
        </p:pic>
        <p:pic>
          <p:nvPicPr>
            <p:cNvPr id="12" name="Picture 11" descr="http://webneel.com/daily/sites/default/files/images/daily/06-2013/8-best-portrait-photography.jpg"/>
            <p:cNvPicPr/>
            <p:nvPr/>
          </p:nvPicPr>
          <p:blipFill rotWithShape="1">
            <a:blip r:embed="rId7" cstate="print">
              <a:extLst>
                <a:ext uri="{28A0092B-C50C-407E-A947-70E740481C1C}">
                  <a14:useLocalDpi xmlns:a14="http://schemas.microsoft.com/office/drawing/2010/main" val="0"/>
                </a:ext>
              </a:extLst>
            </a:blip>
            <a:srcRect l="-107" r="1603"/>
            <a:stretch/>
          </p:blipFill>
          <p:spPr bwMode="auto">
            <a:xfrm rot="305326">
              <a:off x="909223" y="991234"/>
              <a:ext cx="2026285" cy="2057400"/>
            </a:xfrm>
            <a:prstGeom prst="rect">
              <a:avLst/>
            </a:prstGeom>
            <a:noFill/>
            <a:ln>
              <a:noFill/>
            </a:ln>
            <a:extLst>
              <a:ext uri="{53640926-AAD7-44D8-BBD7-CCE9431645EC}">
                <a14:shadowObscured xmlns:a14="http://schemas.microsoft.com/office/drawing/2010/main"/>
              </a:ext>
            </a:extLst>
          </p:spPr>
        </p:pic>
      </p:grpSp>
      <p:sp>
        <p:nvSpPr>
          <p:cNvPr id="13" name="Content Placeholder 2"/>
          <p:cNvSpPr txBox="1">
            <a:spLocks/>
          </p:cNvSpPr>
          <p:nvPr/>
        </p:nvSpPr>
        <p:spPr>
          <a:xfrm>
            <a:off x="-663195" y="1706570"/>
            <a:ext cx="2290160" cy="3718063"/>
          </a:xfrm>
          <a:prstGeom prst="rect">
            <a:avLst/>
          </a:prstGeom>
          <a:solidFill>
            <a:srgbClr val="B80E0F"/>
          </a:solidFill>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r">
              <a:lnSpc>
                <a:spcPct val="100000"/>
              </a:lnSpc>
              <a:buNone/>
            </a:pPr>
            <a:r>
              <a:rPr lang="en-GB" sz="1800" dirty="0">
                <a:solidFill>
                  <a:schemeClr val="bg1"/>
                </a:solidFill>
              </a:rPr>
              <a:t>Traditional</a:t>
            </a:r>
          </a:p>
          <a:p>
            <a:pPr marL="0" indent="0" algn="r">
              <a:lnSpc>
                <a:spcPct val="100000"/>
              </a:lnSpc>
              <a:buNone/>
            </a:pPr>
            <a:r>
              <a:rPr lang="en-GB" sz="1800" dirty="0">
                <a:solidFill>
                  <a:schemeClr val="bg1"/>
                </a:solidFill>
              </a:rPr>
              <a:t>Environmental </a:t>
            </a:r>
          </a:p>
          <a:p>
            <a:pPr marL="0" indent="0" algn="r">
              <a:lnSpc>
                <a:spcPct val="100000"/>
              </a:lnSpc>
              <a:buNone/>
            </a:pPr>
            <a:r>
              <a:rPr lang="en-GB" sz="1800" dirty="0">
                <a:solidFill>
                  <a:schemeClr val="bg1"/>
                </a:solidFill>
              </a:rPr>
              <a:t>Candid </a:t>
            </a:r>
          </a:p>
          <a:p>
            <a:pPr marL="0" indent="0" algn="r">
              <a:lnSpc>
                <a:spcPct val="100000"/>
              </a:lnSpc>
              <a:buNone/>
            </a:pPr>
            <a:r>
              <a:rPr lang="en-GB" sz="1800" dirty="0">
                <a:solidFill>
                  <a:schemeClr val="bg1"/>
                </a:solidFill>
              </a:rPr>
              <a:t>Conceptual </a:t>
            </a:r>
          </a:p>
          <a:p>
            <a:pPr marL="0" indent="0" algn="r">
              <a:lnSpc>
                <a:spcPct val="100000"/>
              </a:lnSpc>
              <a:buNone/>
            </a:pPr>
            <a:r>
              <a:rPr lang="en-GB" sz="1800" dirty="0">
                <a:solidFill>
                  <a:schemeClr val="bg1"/>
                </a:solidFill>
              </a:rPr>
              <a:t>Lifestyle </a:t>
            </a:r>
          </a:p>
          <a:p>
            <a:pPr marL="0" indent="0" algn="r">
              <a:lnSpc>
                <a:spcPct val="100000"/>
              </a:lnSpc>
              <a:buNone/>
            </a:pPr>
            <a:r>
              <a:rPr lang="en-GB" sz="1800" dirty="0">
                <a:solidFill>
                  <a:schemeClr val="bg1"/>
                </a:solidFill>
              </a:rPr>
              <a:t>Glamour </a:t>
            </a:r>
          </a:p>
          <a:p>
            <a:pPr marL="0" indent="0" algn="r">
              <a:lnSpc>
                <a:spcPct val="100000"/>
              </a:lnSpc>
              <a:buNone/>
            </a:pPr>
            <a:r>
              <a:rPr lang="en-GB" sz="1800" dirty="0">
                <a:solidFill>
                  <a:schemeClr val="bg1"/>
                </a:solidFill>
              </a:rPr>
              <a:t>Abstract </a:t>
            </a:r>
          </a:p>
          <a:p>
            <a:pPr marL="0" indent="0" algn="r">
              <a:lnSpc>
                <a:spcPct val="100000"/>
              </a:lnSpc>
              <a:buNone/>
            </a:pPr>
            <a:r>
              <a:rPr lang="en-GB" sz="1800" dirty="0">
                <a:solidFill>
                  <a:schemeClr val="bg1"/>
                </a:solidFill>
              </a:rPr>
              <a:t>Surreal </a:t>
            </a:r>
          </a:p>
          <a:p>
            <a:pPr marL="0" indent="0" algn="r">
              <a:lnSpc>
                <a:spcPct val="100000"/>
              </a:lnSpc>
              <a:buNone/>
            </a:pPr>
            <a:endParaRPr lang="en-GB" sz="1800" dirty="0">
              <a:solidFill>
                <a:schemeClr val="bg1"/>
              </a:solidFill>
            </a:endParaRPr>
          </a:p>
        </p:txBody>
      </p:sp>
      <p:grpSp>
        <p:nvGrpSpPr>
          <p:cNvPr id="14" name="Group 13"/>
          <p:cNvGrpSpPr/>
          <p:nvPr/>
        </p:nvGrpSpPr>
        <p:grpSpPr>
          <a:xfrm rot="20216814">
            <a:off x="9969976" y="4329673"/>
            <a:ext cx="2856743" cy="3481069"/>
            <a:chOff x="4786312" y="1899920"/>
            <a:chExt cx="2619375" cy="3058160"/>
          </a:xfrm>
        </p:grpSpPr>
        <p:pic>
          <p:nvPicPr>
            <p:cNvPr id="15" name="Picture 14" descr="http://1.bp.blogspot.com/-SQJi1gzth2A/UC9vq2V_I2I/AAAAAAAAAUg/LRGoItbmNG8/s1600/wet+pavement+polaroid.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6" name="Picture 15" descr="http://www.samhurdphotography.com/wp-content/uploads/2013/08/23-abstract-bride-and-groom-portraits-with-leica-m.jpg"/>
            <p:cNvPicPr/>
            <p:nvPr/>
          </p:nvPicPr>
          <p:blipFill rotWithShape="1">
            <a:blip r:embed="rId9">
              <a:extLst>
                <a:ext uri="{28A0092B-C50C-407E-A947-70E740481C1C}">
                  <a14:useLocalDpi xmlns:a14="http://schemas.microsoft.com/office/drawing/2010/main" val="0"/>
                </a:ext>
              </a:extLst>
            </a:blip>
            <a:srcRect l="10666" t="493" r="59957" b="8495"/>
            <a:stretch/>
          </p:blipFill>
          <p:spPr bwMode="auto">
            <a:xfrm rot="287257">
              <a:off x="5090477" y="2192020"/>
              <a:ext cx="2047240" cy="2056130"/>
            </a:xfrm>
            <a:prstGeom prst="rect">
              <a:avLst/>
            </a:prstGeom>
            <a:noFill/>
            <a:ln>
              <a:noFill/>
            </a:ln>
            <a:extLst>
              <a:ext uri="{53640926-AAD7-44D8-BBD7-CCE9431645EC}">
                <a14:shadowObscured xmlns:a14="http://schemas.microsoft.com/office/drawing/2010/main"/>
              </a:ext>
            </a:extLst>
          </p:spPr>
        </p:pic>
      </p:grpSp>
      <p:grpSp>
        <p:nvGrpSpPr>
          <p:cNvPr id="17" name="Group 16"/>
          <p:cNvGrpSpPr/>
          <p:nvPr/>
        </p:nvGrpSpPr>
        <p:grpSpPr>
          <a:xfrm>
            <a:off x="-1223646" y="4939299"/>
            <a:ext cx="4437201" cy="5065900"/>
            <a:chOff x="4786312" y="1899920"/>
            <a:chExt cx="2619375" cy="3058160"/>
          </a:xfrm>
        </p:grpSpPr>
        <p:pic>
          <p:nvPicPr>
            <p:cNvPr id="18" name="Picture 17" descr="http://1.bp.blogspot.com/-SQJi1gzth2A/UC9vq2V_I2I/AAAAAAAAAUg/LRGoItbmNG8/s1600/wet+pavement+polaroid.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9" name="Picture 18" descr="http://stylishwebdesigner.com/wp-content/uploads/2011/09/surreal-photo-manipulation37.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91253">
              <a:off x="5087302" y="2190115"/>
              <a:ext cx="2034540" cy="2058670"/>
            </a:xfrm>
            <a:prstGeom prst="rect">
              <a:avLst/>
            </a:prstGeom>
            <a:noFill/>
            <a:ln>
              <a:noFill/>
            </a:ln>
          </p:spPr>
        </p:pic>
      </p:grpSp>
      <p:cxnSp>
        <p:nvCxnSpPr>
          <p:cNvPr id="21" name="Straight Connector 20"/>
          <p:cNvCxnSpPr/>
          <p:nvPr/>
        </p:nvCxnSpPr>
        <p:spPr>
          <a:xfrm flipH="1">
            <a:off x="-851879" y="3361386"/>
            <a:ext cx="2478844" cy="0"/>
          </a:xfrm>
          <a:prstGeom prst="line">
            <a:avLst/>
          </a:prstGeom>
          <a:ln w="5715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51879" y="4159876"/>
            <a:ext cx="2478844" cy="0"/>
          </a:xfrm>
          <a:prstGeom prst="line">
            <a:avLst/>
          </a:prstGeom>
          <a:ln w="57150">
            <a:solidFill>
              <a:srgbClr val="EAEAEA"/>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617734" y="2430934"/>
            <a:ext cx="369260" cy="463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4</a:t>
            </a:r>
            <a:endParaRPr lang="en-GB" dirty="0">
              <a:solidFill>
                <a:schemeClr val="tx1"/>
              </a:solidFill>
            </a:endParaRPr>
          </a:p>
        </p:txBody>
      </p:sp>
      <p:sp>
        <p:nvSpPr>
          <p:cNvPr id="24" name="Rectangle 23"/>
          <p:cNvSpPr/>
          <p:nvPr/>
        </p:nvSpPr>
        <p:spPr>
          <a:xfrm>
            <a:off x="1630613" y="3530613"/>
            <a:ext cx="369260" cy="463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5" name="Rectangle 24"/>
          <p:cNvSpPr/>
          <p:nvPr/>
        </p:nvSpPr>
        <p:spPr>
          <a:xfrm>
            <a:off x="1630613" y="4341096"/>
            <a:ext cx="492408" cy="463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6+</a:t>
            </a:r>
            <a:endParaRPr lang="en-GB" dirty="0">
              <a:solidFill>
                <a:schemeClr val="tx1"/>
              </a:solidFill>
            </a:endParaRPr>
          </a:p>
        </p:txBody>
      </p:sp>
    </p:spTree>
    <p:extLst>
      <p:ext uri="{BB962C8B-B14F-4D97-AF65-F5344CB8AC3E}">
        <p14:creationId xmlns:p14="http://schemas.microsoft.com/office/powerpoint/2010/main" val="128438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01358" y="2100666"/>
            <a:ext cx="10394707" cy="3311189"/>
          </a:xfrm>
        </p:spPr>
        <p:txBody>
          <a:bodyPr>
            <a:normAutofit/>
          </a:bodyPr>
          <a:lstStyle/>
          <a:p>
            <a:pPr marL="0" indent="0" algn="ctr">
              <a:buNone/>
            </a:pPr>
            <a:r>
              <a:rPr lang="en-GB" sz="4800" dirty="0" smtClean="0"/>
              <a:t>Cover page </a:t>
            </a:r>
          </a:p>
          <a:p>
            <a:pPr marL="0" indent="0" algn="ctr">
              <a:buNone/>
            </a:pPr>
            <a:r>
              <a:rPr lang="en-GB" sz="4800" dirty="0" smtClean="0"/>
              <a:t>8 styles of portraiture </a:t>
            </a:r>
          </a:p>
          <a:p>
            <a:pPr marL="0" indent="0" algn="ctr">
              <a:buNone/>
            </a:pPr>
            <a:r>
              <a:rPr lang="en-GB" sz="4800" dirty="0" smtClean="0"/>
              <a:t>Inspiration page </a:t>
            </a:r>
          </a:p>
          <a:p>
            <a:pPr marL="0" indent="0" algn="ctr">
              <a:buNone/>
            </a:pPr>
            <a:endParaRPr lang="en-GB" sz="4800" dirty="0" smtClean="0"/>
          </a:p>
        </p:txBody>
      </p:sp>
      <p:grpSp>
        <p:nvGrpSpPr>
          <p:cNvPr id="4" name="Group 3"/>
          <p:cNvGrpSpPr/>
          <p:nvPr/>
        </p:nvGrpSpPr>
        <p:grpSpPr>
          <a:xfrm rot="20927966">
            <a:off x="9863725" y="-324972"/>
            <a:ext cx="1668731" cy="1887446"/>
            <a:chOff x="4786312" y="1899920"/>
            <a:chExt cx="2619375" cy="3058160"/>
          </a:xfrm>
        </p:grpSpPr>
        <p:pic>
          <p:nvPicPr>
            <p:cNvPr id="5" name="Picture 4" descr="http://1.bp.blogspot.com/-SQJi1gzth2A/UC9vq2V_I2I/AAAAAAAAAUg/LRGoItbmNG8/s1600/wet+pavement+polaroi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6" name="Picture 5" descr="http://designyoutrust.com/wp-content/uploads/2013/01/Beautiful-Conceptual-Portrait-Photography-by-Mariesol-Fumy_20-@-GenCept-650x650.jpg"/>
            <p:cNvPicPr/>
            <p:nvPr/>
          </p:nvPicPr>
          <p:blipFill rotWithShape="1">
            <a:blip r:embed="rId3" cstate="print">
              <a:extLst>
                <a:ext uri="{28A0092B-C50C-407E-A947-70E740481C1C}">
                  <a14:useLocalDpi xmlns:a14="http://schemas.microsoft.com/office/drawing/2010/main" val="0"/>
                </a:ext>
              </a:extLst>
            </a:blip>
            <a:srcRect l="3661" r="31574" b="34070"/>
            <a:stretch/>
          </p:blipFill>
          <p:spPr bwMode="auto">
            <a:xfrm rot="306175">
              <a:off x="5090477" y="2185670"/>
              <a:ext cx="2042160" cy="2078990"/>
            </a:xfrm>
            <a:prstGeom prst="rect">
              <a:avLst/>
            </a:prstGeom>
            <a:noFill/>
            <a:ln>
              <a:noFill/>
            </a:ln>
            <a:extLst>
              <a:ext uri="{53640926-AAD7-44D8-BBD7-CCE9431645EC}">
                <a14:shadowObscured xmlns:a14="http://schemas.microsoft.com/office/drawing/2010/main"/>
              </a:ext>
            </a:extLst>
          </p:spPr>
        </p:pic>
      </p:grpSp>
      <p:grpSp>
        <p:nvGrpSpPr>
          <p:cNvPr id="7" name="Group 6"/>
          <p:cNvGrpSpPr/>
          <p:nvPr/>
        </p:nvGrpSpPr>
        <p:grpSpPr>
          <a:xfrm rot="918315">
            <a:off x="10531564" y="2996955"/>
            <a:ext cx="2128902" cy="2426949"/>
            <a:chOff x="4786312" y="1899920"/>
            <a:chExt cx="2619375" cy="3058160"/>
          </a:xfrm>
        </p:grpSpPr>
        <p:pic>
          <p:nvPicPr>
            <p:cNvPr id="8" name="Picture 7" descr="http://1.bp.blogspot.com/-SQJi1gzth2A/UC9vq2V_I2I/AAAAAAAAAUg/LRGoItbmNG8/s1600/wet+pavement+polaroid.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9" name="Picture 8" descr="http://www.paulunderhill.com/wp-content/uploads/2013/01/family-portrait-photographer-newborn-baby-photography-dorset_11.jpg"/>
            <p:cNvPicPr/>
            <p:nvPr/>
          </p:nvPicPr>
          <p:blipFill rotWithShape="1">
            <a:blip r:embed="rId5" cstate="print">
              <a:extLst>
                <a:ext uri="{28A0092B-C50C-407E-A947-70E740481C1C}">
                  <a14:useLocalDpi xmlns:a14="http://schemas.microsoft.com/office/drawing/2010/main" val="0"/>
                </a:ext>
              </a:extLst>
            </a:blip>
            <a:srcRect r="34050"/>
            <a:stretch/>
          </p:blipFill>
          <p:spPr bwMode="auto">
            <a:xfrm rot="305783">
              <a:off x="5094287" y="2186305"/>
              <a:ext cx="2038350" cy="2058670"/>
            </a:xfrm>
            <a:prstGeom prst="rect">
              <a:avLst/>
            </a:prstGeom>
            <a:noFill/>
            <a:ln>
              <a:noFill/>
            </a:ln>
            <a:extLst>
              <a:ext uri="{53640926-AAD7-44D8-BBD7-CCE9431645EC}">
                <a14:shadowObscured xmlns:a14="http://schemas.microsoft.com/office/drawing/2010/main"/>
              </a:ext>
            </a:extLst>
          </p:spPr>
        </p:pic>
      </p:grpSp>
      <p:grpSp>
        <p:nvGrpSpPr>
          <p:cNvPr id="10" name="Group 9"/>
          <p:cNvGrpSpPr/>
          <p:nvPr/>
        </p:nvGrpSpPr>
        <p:grpSpPr>
          <a:xfrm>
            <a:off x="7692120" y="-723247"/>
            <a:ext cx="2316275" cy="2673827"/>
            <a:chOff x="585373" y="685799"/>
            <a:chExt cx="2619375" cy="3058160"/>
          </a:xfrm>
        </p:grpSpPr>
        <p:pic>
          <p:nvPicPr>
            <p:cNvPr id="11" name="Picture 10" descr="http://1.bp.blogspot.com/-SQJi1gzth2A/UC9vq2V_I2I/AAAAAAAAAUg/LRGoItbmNG8/s1600/wet+pavement+polaroid.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373" y="685799"/>
              <a:ext cx="2619375" cy="3058160"/>
            </a:xfrm>
            <a:prstGeom prst="rect">
              <a:avLst/>
            </a:prstGeom>
            <a:noFill/>
            <a:ln>
              <a:noFill/>
            </a:ln>
          </p:spPr>
        </p:pic>
        <p:pic>
          <p:nvPicPr>
            <p:cNvPr id="12" name="Picture 11" descr="http://webneel.com/daily/sites/default/files/images/daily/06-2013/8-best-portrait-photography.jpg"/>
            <p:cNvPicPr/>
            <p:nvPr/>
          </p:nvPicPr>
          <p:blipFill rotWithShape="1">
            <a:blip r:embed="rId7" cstate="print">
              <a:extLst>
                <a:ext uri="{28A0092B-C50C-407E-A947-70E740481C1C}">
                  <a14:useLocalDpi xmlns:a14="http://schemas.microsoft.com/office/drawing/2010/main" val="0"/>
                </a:ext>
              </a:extLst>
            </a:blip>
            <a:srcRect l="-107" r="1603"/>
            <a:stretch/>
          </p:blipFill>
          <p:spPr bwMode="auto">
            <a:xfrm rot="305326">
              <a:off x="909223" y="991234"/>
              <a:ext cx="2026285" cy="2057400"/>
            </a:xfrm>
            <a:prstGeom prst="rect">
              <a:avLst/>
            </a:prstGeom>
            <a:noFill/>
            <a:ln>
              <a:noFill/>
            </a:ln>
            <a:extLst>
              <a:ext uri="{53640926-AAD7-44D8-BBD7-CCE9431645EC}">
                <a14:shadowObscured xmlns:a14="http://schemas.microsoft.com/office/drawing/2010/main"/>
              </a:ext>
            </a:extLst>
          </p:spPr>
        </p:pic>
      </p:grpSp>
      <p:grpSp>
        <p:nvGrpSpPr>
          <p:cNvPr id="14" name="Group 13"/>
          <p:cNvGrpSpPr/>
          <p:nvPr/>
        </p:nvGrpSpPr>
        <p:grpSpPr>
          <a:xfrm rot="20216814">
            <a:off x="9969976" y="4329673"/>
            <a:ext cx="2856743" cy="3481069"/>
            <a:chOff x="4786312" y="1899920"/>
            <a:chExt cx="2619375" cy="3058160"/>
          </a:xfrm>
        </p:grpSpPr>
        <p:pic>
          <p:nvPicPr>
            <p:cNvPr id="15" name="Picture 14" descr="http://1.bp.blogspot.com/-SQJi1gzth2A/UC9vq2V_I2I/AAAAAAAAAUg/LRGoItbmNG8/s1600/wet+pavement+polaroid.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6" name="Picture 15" descr="http://www.samhurdphotography.com/wp-content/uploads/2013/08/23-abstract-bride-and-groom-portraits-with-leica-m.jpg"/>
            <p:cNvPicPr/>
            <p:nvPr/>
          </p:nvPicPr>
          <p:blipFill rotWithShape="1">
            <a:blip r:embed="rId9">
              <a:extLst>
                <a:ext uri="{28A0092B-C50C-407E-A947-70E740481C1C}">
                  <a14:useLocalDpi xmlns:a14="http://schemas.microsoft.com/office/drawing/2010/main" val="0"/>
                </a:ext>
              </a:extLst>
            </a:blip>
            <a:srcRect l="10666" t="493" r="59957" b="8495"/>
            <a:stretch/>
          </p:blipFill>
          <p:spPr bwMode="auto">
            <a:xfrm rot="287257">
              <a:off x="5090477" y="2192020"/>
              <a:ext cx="2047240" cy="2056130"/>
            </a:xfrm>
            <a:prstGeom prst="rect">
              <a:avLst/>
            </a:prstGeom>
            <a:noFill/>
            <a:ln>
              <a:noFill/>
            </a:ln>
            <a:extLst>
              <a:ext uri="{53640926-AAD7-44D8-BBD7-CCE9431645EC}">
                <a14:shadowObscured xmlns:a14="http://schemas.microsoft.com/office/drawing/2010/main"/>
              </a:ext>
            </a:extLst>
          </p:spPr>
        </p:pic>
      </p:grpSp>
      <p:grpSp>
        <p:nvGrpSpPr>
          <p:cNvPr id="17" name="Group 16"/>
          <p:cNvGrpSpPr/>
          <p:nvPr/>
        </p:nvGrpSpPr>
        <p:grpSpPr>
          <a:xfrm>
            <a:off x="-1223646" y="4939299"/>
            <a:ext cx="4437201" cy="5065900"/>
            <a:chOff x="4786312" y="1899920"/>
            <a:chExt cx="2619375" cy="3058160"/>
          </a:xfrm>
        </p:grpSpPr>
        <p:pic>
          <p:nvPicPr>
            <p:cNvPr id="18" name="Picture 17" descr="http://1.bp.blogspot.com/-SQJi1gzth2A/UC9vq2V_I2I/AAAAAAAAAUg/LRGoItbmNG8/s1600/wet+pavement+polaroid.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9" name="Picture 18" descr="http://stylishwebdesigner.com/wp-content/uploads/2011/09/surreal-photo-manipulation37.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91253">
              <a:off x="5087302" y="2190115"/>
              <a:ext cx="2034540" cy="2058670"/>
            </a:xfrm>
            <a:prstGeom prst="rect">
              <a:avLst/>
            </a:prstGeom>
            <a:noFill/>
            <a:ln>
              <a:noFill/>
            </a:ln>
          </p:spPr>
        </p:pic>
      </p:grpSp>
    </p:spTree>
    <p:extLst>
      <p:ext uri="{BB962C8B-B14F-4D97-AF65-F5344CB8AC3E}">
        <p14:creationId xmlns:p14="http://schemas.microsoft.com/office/powerpoint/2010/main" val="3516797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graphicFrame>
        <p:nvGraphicFramePr>
          <p:cNvPr id="4" name="Chart 3"/>
          <p:cNvGraphicFramePr/>
          <p:nvPr>
            <p:extLst>
              <p:ext uri="{D42A27DB-BD31-4B8C-83A1-F6EECF244321}">
                <p14:modId xmlns:p14="http://schemas.microsoft.com/office/powerpoint/2010/main" val="1782197214"/>
              </p:ext>
            </p:extLst>
          </p:nvPr>
        </p:nvGraphicFramePr>
        <p:xfrm>
          <a:off x="3020380" y="2060848"/>
          <a:ext cx="5486400" cy="320722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
          <p:cNvSpPr txBox="1">
            <a:spLocks noChangeArrowheads="1"/>
          </p:cNvSpPr>
          <p:nvPr/>
        </p:nvSpPr>
        <p:spPr bwMode="auto">
          <a:xfrm>
            <a:off x="5884242" y="1833851"/>
            <a:ext cx="4211960" cy="3024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500"/>
              </a:spcAft>
              <a:buClrTx/>
              <a:buSzTx/>
              <a:buFontTx/>
              <a:buNone/>
              <a:tabLst/>
            </a:pPr>
            <a:r>
              <a:rPr kumimoji="0" lang="en-GB" sz="2400" b="0" i="0" u="none" strike="noStrike" cap="none" normalizeH="0" baseline="0" dirty="0" smtClean="0">
                <a:ln>
                  <a:noFill/>
                </a:ln>
                <a:solidFill>
                  <a:srgbClr val="17365D"/>
                </a:solidFill>
                <a:effectLst/>
                <a:latin typeface="Cambria" pitchFamily="18" charset="0"/>
                <a:cs typeface="Arial" pitchFamily="34" charset="0"/>
              </a:rPr>
              <a:t>Unit 2: OCR Externally Set Task </a:t>
            </a:r>
          </a:p>
          <a:p>
            <a:pPr marL="0" marR="0" lvl="0" indent="0" algn="r"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10 Hour Supervised Task </a:t>
            </a:r>
          </a:p>
          <a:p>
            <a:pPr marL="0" marR="0" lvl="0" indent="0" algn="r" defTabSz="914400" rtl="0" eaLnBrk="1" fontAlgn="base" latinLnBrk="0" hangingPunct="1">
              <a:lnSpc>
                <a:spcPct val="100000"/>
              </a:lnSpc>
              <a:spcBef>
                <a:spcPct val="0"/>
              </a:spcBef>
              <a:spcAft>
                <a:spcPts val="1000"/>
              </a:spcAft>
              <a:buClrTx/>
              <a:buSzTx/>
              <a:buFontTx/>
              <a:buNone/>
              <a:tabLst/>
            </a:pPr>
            <a:r>
              <a:rPr lang="en-GB" sz="1600" dirty="0" smtClean="0">
                <a:latin typeface="Century Gothic" pitchFamily="34" charset="0"/>
                <a:cs typeface="Arial" pitchFamily="34" charset="0"/>
              </a:rPr>
              <a:t>8</a:t>
            </a:r>
            <a:r>
              <a:rPr kumimoji="0" lang="en-GB" sz="1600" b="0" i="0" u="none" strike="noStrike" cap="none" normalizeH="0" baseline="0" dirty="0" smtClean="0">
                <a:ln>
                  <a:noFill/>
                </a:ln>
                <a:solidFill>
                  <a:schemeClr val="tx1"/>
                </a:solidFill>
                <a:effectLst/>
                <a:latin typeface="Century Gothic" pitchFamily="34" charset="0"/>
                <a:cs typeface="Arial" pitchFamily="34" charset="0"/>
              </a:rPr>
              <a:t>0 Marks </a:t>
            </a:r>
          </a:p>
          <a:p>
            <a:pPr marL="0" marR="0" lvl="0" indent="0" algn="r"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         40% of Qualification</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For this unit OCR will give </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students a choice of </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starting points in the form</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 of written and/or visual </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starting points</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entury Gothic" pitchFamily="34" charset="0"/>
              <a:cs typeface="Arial" pitchFamily="34" charset="0"/>
            </a:endParaRPr>
          </a:p>
        </p:txBody>
      </p:sp>
      <p:sp>
        <p:nvSpPr>
          <p:cNvPr id="6" name="Text Box 3"/>
          <p:cNvSpPr txBox="1">
            <a:spLocks noChangeArrowheads="1"/>
          </p:cNvSpPr>
          <p:nvPr/>
        </p:nvSpPr>
        <p:spPr bwMode="auto">
          <a:xfrm>
            <a:off x="1401924" y="1850872"/>
            <a:ext cx="3236912" cy="2808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500"/>
              </a:spcAft>
              <a:buClrTx/>
              <a:buSzTx/>
              <a:buFontTx/>
              <a:buNone/>
              <a:tabLst/>
            </a:pPr>
            <a:r>
              <a:rPr kumimoji="0" lang="en-GB" sz="2400" b="0" i="0" u="none" strike="noStrike" cap="none" normalizeH="0" baseline="0" dirty="0" smtClean="0">
                <a:ln>
                  <a:noFill/>
                </a:ln>
                <a:solidFill>
                  <a:srgbClr val="17365D"/>
                </a:solidFill>
                <a:effectLst/>
                <a:latin typeface="Cambria" pitchFamily="18" charset="0"/>
                <a:cs typeface="Arial" pitchFamily="34" charset="0"/>
              </a:rPr>
              <a:t>Unit 1: Portfolio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45 Hour to Complete Portfolio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120 Marks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60 % of Qualification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Candidates need to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Produce a portfolio of work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for this</a:t>
            </a:r>
            <a:r>
              <a:rPr kumimoji="0" lang="en-GB" sz="1600" b="0" i="0" u="none" strike="noStrike" cap="none" normalizeH="0" dirty="0" smtClean="0">
                <a:ln>
                  <a:noFill/>
                </a:ln>
                <a:solidFill>
                  <a:schemeClr val="tx1"/>
                </a:solidFill>
                <a:effectLst/>
                <a:latin typeface="Century Gothic" pitchFamily="34" charset="0"/>
                <a:cs typeface="Arial" pitchFamily="34" charset="0"/>
              </a:rPr>
              <a:t> </a:t>
            </a:r>
            <a:r>
              <a:rPr kumimoji="0" lang="en-GB" sz="1600" b="0" i="0" u="none" strike="noStrike" cap="none" normalizeH="0" baseline="0" dirty="0" smtClean="0">
                <a:ln>
                  <a:noFill/>
                </a:ln>
                <a:solidFill>
                  <a:schemeClr val="tx1"/>
                </a:solidFill>
                <a:effectLst/>
                <a:latin typeface="Century Gothic" pitchFamily="34" charset="0"/>
                <a:cs typeface="Arial" pitchFamily="34" charset="0"/>
              </a:rPr>
              <a:t>unit that demonstrates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a personal response to</a:t>
            </a:r>
            <a:r>
              <a:rPr kumimoji="0" lang="en-GB" sz="1600" b="0" i="0" u="none" strike="noStrike" cap="none" normalizeH="0" dirty="0" smtClean="0">
                <a:ln>
                  <a:noFill/>
                </a:ln>
                <a:solidFill>
                  <a:schemeClr val="tx1"/>
                </a:solidFill>
                <a:effectLst/>
                <a:latin typeface="Century Gothic" pitchFamily="34" charset="0"/>
                <a:cs typeface="Arial" pitchFamily="34" charset="0"/>
              </a:rPr>
              <a:t> </a:t>
            </a:r>
            <a:r>
              <a:rPr kumimoji="0" lang="en-GB" sz="1600" b="0" i="0" u="none" strike="noStrike" cap="none" normalizeH="0" baseline="0" dirty="0" smtClean="0">
                <a:ln>
                  <a:noFill/>
                </a:ln>
                <a:solidFill>
                  <a:schemeClr val="tx1"/>
                </a:solidFill>
                <a:effectLst/>
                <a:latin typeface="Century Gothic" pitchFamily="34" charset="0"/>
                <a:cs typeface="Arial" pitchFamily="34" charset="0"/>
              </a:rPr>
              <a:t>a  starting point.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32746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 O R E by adnrey"/>
          <p:cNvPicPr/>
          <p:nvPr/>
        </p:nvPicPr>
        <p:blipFill rotWithShape="1">
          <a:blip r:embed="rId2">
            <a:extLst>
              <a:ext uri="{28A0092B-C50C-407E-A947-70E740481C1C}">
                <a14:useLocalDpi xmlns:a14="http://schemas.microsoft.com/office/drawing/2010/main" val="0"/>
              </a:ext>
            </a:extLst>
          </a:blip>
          <a:srcRect l="3103" t="2864" r="3099" b="3327"/>
          <a:stretch/>
        </p:blipFill>
        <p:spPr bwMode="auto">
          <a:xfrm>
            <a:off x="130675" y="110794"/>
            <a:ext cx="5458756" cy="5375605"/>
          </a:xfrm>
          <a:prstGeom prst="rect">
            <a:avLst/>
          </a:prstGeom>
          <a:noFill/>
          <a:ln>
            <a:noFill/>
          </a:ln>
          <a:extLst>
            <a:ext uri="{53640926-AAD7-44D8-BBD7-CCE9431645EC}">
              <a14:shadowObscured xmlns:a14="http://schemas.microsoft.com/office/drawing/2010/main"/>
            </a:ext>
          </a:extLst>
        </p:spPr>
      </p:pic>
      <p:sp>
        <p:nvSpPr>
          <p:cNvPr id="5" name="Title 1"/>
          <p:cNvSpPr>
            <a:spLocks noGrp="1"/>
          </p:cNvSpPr>
          <p:nvPr>
            <p:ph type="title"/>
          </p:nvPr>
        </p:nvSpPr>
        <p:spPr>
          <a:xfrm>
            <a:off x="5589431" y="3348792"/>
            <a:ext cx="6372950" cy="2350395"/>
          </a:xfrm>
        </p:spPr>
        <p:txBody>
          <a:bodyPr>
            <a:normAutofit fontScale="90000"/>
          </a:bodyPr>
          <a:lstStyle/>
          <a:p>
            <a:r>
              <a:rPr lang="en-GB" sz="6000" b="1" dirty="0" smtClean="0">
                <a:solidFill>
                  <a:schemeClr val="tx1"/>
                </a:solidFill>
              </a:rPr>
              <a:t>Artist: Adnrey</a:t>
            </a:r>
            <a:r>
              <a:rPr lang="en-GB" sz="6000" b="1" dirty="0" smtClean="0"/>
              <a:t/>
            </a:r>
            <a:br>
              <a:rPr lang="en-GB" sz="6000" b="1" dirty="0" smtClean="0"/>
            </a:br>
            <a:r>
              <a:rPr lang="en-GB" sz="6000" b="1" dirty="0" smtClean="0"/>
              <a:t>Title: Core</a:t>
            </a:r>
            <a:br>
              <a:rPr lang="en-GB" sz="6000" b="1" dirty="0" smtClean="0"/>
            </a:br>
            <a:r>
              <a:rPr lang="en-GB" sz="6000" b="1" dirty="0" smtClean="0"/>
              <a:t>Date: 2007</a:t>
            </a:r>
            <a:endParaRPr lang="en-GB" sz="1200" b="1" i="1" dirty="0"/>
          </a:p>
        </p:txBody>
      </p:sp>
    </p:spTree>
    <p:extLst>
      <p:ext uri="{BB962C8B-B14F-4D97-AF65-F5344CB8AC3E}">
        <p14:creationId xmlns:p14="http://schemas.microsoft.com/office/powerpoint/2010/main" val="3047146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18446" y="1333991"/>
            <a:ext cx="9483144" cy="2838277"/>
          </a:xfrm>
          <a:prstGeom prst="rect">
            <a:avLst/>
          </a:prstGeom>
        </p:spPr>
        <p:txBody>
          <a:bodyPr wrap="square">
            <a:spAutoFit/>
          </a:bodyPr>
          <a:lstStyle/>
          <a:p>
            <a:pPr>
              <a:lnSpc>
                <a:spcPct val="107000"/>
              </a:lnSpc>
              <a:spcAft>
                <a:spcPts val="0"/>
              </a:spcAft>
            </a:pPr>
            <a:r>
              <a:rPr lang="en-GB" sz="2400" b="1" dirty="0" smtClean="0">
                <a:latin typeface="Century Gothic" panose="020B0502020202020204" pitchFamily="34" charset="0"/>
                <a:ea typeface="Calibri" panose="020F0502020204030204" pitchFamily="34" charset="0"/>
                <a:cs typeface="Times New Roman" panose="02020603050405020304" pitchFamily="18" charset="0"/>
              </a:rPr>
              <a:t>The </a:t>
            </a:r>
            <a:r>
              <a:rPr lang="en-GB" sz="2400" b="1" dirty="0">
                <a:latin typeface="Century Gothic" panose="020B0502020202020204" pitchFamily="34" charset="0"/>
                <a:ea typeface="Calibri" panose="020F0502020204030204" pitchFamily="34" charset="0"/>
                <a:cs typeface="Times New Roman" panose="02020603050405020304" pitchFamily="18" charset="0"/>
              </a:rPr>
              <a:t>piece, entitled </a:t>
            </a:r>
            <a:r>
              <a:rPr lang="en-GB" sz="2400" b="1" dirty="0" smtClean="0">
                <a:latin typeface="Century Gothic" panose="020B0502020202020204" pitchFamily="34" charset="0"/>
                <a:ea typeface="Calibri" panose="020F0502020204030204" pitchFamily="34" charset="0"/>
                <a:cs typeface="Times New Roman" panose="02020603050405020304" pitchFamily="18" charset="0"/>
              </a:rPr>
              <a:t>‘Core’ </a:t>
            </a:r>
            <a:r>
              <a:rPr lang="en-GB" sz="2400" b="1" dirty="0">
                <a:latin typeface="Century Gothic" panose="020B0502020202020204" pitchFamily="34" charset="0"/>
                <a:ea typeface="Calibri" panose="020F0502020204030204" pitchFamily="34" charset="0"/>
                <a:cs typeface="Times New Roman" panose="02020603050405020304" pitchFamily="18" charset="0"/>
              </a:rPr>
              <a:t>was created by Adnrey in 2007. The artist Adnrey is a contemporary digital artist and illustrator whose work typically explores a darker, surreal reality to portraiture. Characteristically his work combines the styles of </a:t>
            </a:r>
            <a:r>
              <a:rPr lang="en-GB" sz="2400" b="1" dirty="0" smtClean="0">
                <a:latin typeface="Century Gothic" panose="020B0502020202020204" pitchFamily="34" charset="0"/>
                <a:ea typeface="Calibri" panose="020F0502020204030204" pitchFamily="34" charset="0"/>
                <a:cs typeface="Times New Roman" panose="02020603050405020304" pitchFamily="18" charset="0"/>
              </a:rPr>
              <a:t>surrealism </a:t>
            </a:r>
            <a:r>
              <a:rPr lang="en-GB" sz="2400" b="1" dirty="0">
                <a:latin typeface="Century Gothic" panose="020B0502020202020204" pitchFamily="34" charset="0"/>
                <a:ea typeface="Calibri" panose="020F0502020204030204" pitchFamily="34" charset="0"/>
                <a:cs typeface="Times New Roman" panose="02020603050405020304" pitchFamily="18" charset="0"/>
              </a:rPr>
              <a:t>with conceptual; </a:t>
            </a:r>
            <a:r>
              <a:rPr lang="en-GB" sz="2400" b="1" dirty="0">
                <a:latin typeface="Century Gothic" panose="020B0502020202020204" pitchFamily="34" charset="0"/>
                <a:ea typeface="Calibri" panose="020F0502020204030204" pitchFamily="34" charset="0"/>
                <a:cs typeface="Arial" panose="020B0604020202020204" pitchFamily="34" charset="0"/>
              </a:rPr>
              <a:t>art in which the idea or concept presented by the artist is considered as important as the final outcome. </a:t>
            </a:r>
            <a:endParaRPr lang="en-GB"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p:cNvSpPr txBox="1">
            <a:spLocks/>
          </p:cNvSpPr>
          <p:nvPr/>
        </p:nvSpPr>
        <p:spPr>
          <a:xfrm rot="16200000">
            <a:off x="-4717276" y="1221873"/>
            <a:ext cx="11833447" cy="3062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smtClean="0"/>
              <a:t>context</a:t>
            </a:r>
          </a:p>
        </p:txBody>
      </p:sp>
    </p:spTree>
    <p:extLst>
      <p:ext uri="{BB962C8B-B14F-4D97-AF65-F5344CB8AC3E}">
        <p14:creationId xmlns:p14="http://schemas.microsoft.com/office/powerpoint/2010/main" val="756069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16200000">
            <a:off x="-4717276" y="1221873"/>
            <a:ext cx="11833447" cy="3062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smtClean="0"/>
              <a:t>Content</a:t>
            </a:r>
          </a:p>
        </p:txBody>
      </p:sp>
      <p:sp>
        <p:nvSpPr>
          <p:cNvPr id="10" name="Rectangle 9"/>
          <p:cNvSpPr/>
          <p:nvPr/>
        </p:nvSpPr>
        <p:spPr>
          <a:xfrm>
            <a:off x="1638684" y="860304"/>
            <a:ext cx="9949236" cy="3785652"/>
          </a:xfrm>
          <a:prstGeom prst="rect">
            <a:avLst/>
          </a:prstGeom>
        </p:spPr>
        <p:txBody>
          <a:bodyPr wrap="square">
            <a:spAutoFit/>
          </a:bodyPr>
          <a:lstStyle/>
          <a:p>
            <a:r>
              <a:rPr lang="en-GB" sz="2400" b="1" dirty="0">
                <a:latin typeface="Century Gothic" panose="020B0502020202020204" pitchFamily="34" charset="0"/>
              </a:rPr>
              <a:t>The piece, ‘Core’ shows a hollow portrait </a:t>
            </a:r>
            <a:r>
              <a:rPr lang="en-GB" sz="2400" b="1" dirty="0" smtClean="0">
                <a:latin typeface="Century Gothic" panose="020B0502020202020204" pitchFamily="34" charset="0"/>
              </a:rPr>
              <a:t>occupied by </a:t>
            </a:r>
            <a:r>
              <a:rPr lang="en-GB" sz="2400" b="1" dirty="0">
                <a:latin typeface="Century Gothic" panose="020B0502020202020204" pitchFamily="34" charset="0"/>
              </a:rPr>
              <a:t>a dolls head. I believe the most important element within this piece is the </a:t>
            </a:r>
            <a:r>
              <a:rPr lang="en-GB" sz="2400" b="1" dirty="0" smtClean="0">
                <a:latin typeface="Century Gothic" panose="020B0502020202020204" pitchFamily="34" charset="0"/>
              </a:rPr>
              <a:t>portrait of the doll because </a:t>
            </a:r>
            <a:r>
              <a:rPr lang="en-GB" sz="2400" b="1" dirty="0">
                <a:latin typeface="Century Gothic" panose="020B0502020202020204" pitchFamily="34" charset="0"/>
              </a:rPr>
              <a:t>this, I feel, is responsible for conveying the concept of this piece. The original photograph, prior to editing, I believe to be a staged event taken </a:t>
            </a:r>
            <a:r>
              <a:rPr lang="en-GB" sz="2400" b="1" dirty="0" smtClean="0">
                <a:latin typeface="Century Gothic" panose="020B0502020202020204" pitchFamily="34" charset="0"/>
              </a:rPr>
              <a:t>within </a:t>
            </a:r>
            <a:r>
              <a:rPr lang="en-GB" sz="2400" b="1" dirty="0">
                <a:latin typeface="Century Gothic" panose="020B0502020202020204" pitchFamily="34" charset="0"/>
              </a:rPr>
              <a:t>a studio space. The image has been heavily manipulated using a program similar </a:t>
            </a:r>
            <a:r>
              <a:rPr lang="en-GB" sz="2400" b="1" dirty="0" smtClean="0">
                <a:latin typeface="Century Gothic" panose="020B0502020202020204" pitchFamily="34" charset="0"/>
              </a:rPr>
              <a:t>to, if not </a:t>
            </a:r>
            <a:r>
              <a:rPr lang="en-GB" sz="2400" b="1" dirty="0">
                <a:latin typeface="Century Gothic" panose="020B0502020202020204" pitchFamily="34" charset="0"/>
              </a:rPr>
              <a:t>Photoshop. In my opinion the theme of the work centres on the notion of an internal identity, the concept of an inner child. A person's supposed original or true self, especially when regarded as concealed in adulthood.</a:t>
            </a:r>
          </a:p>
        </p:txBody>
      </p:sp>
    </p:spTree>
    <p:extLst>
      <p:ext uri="{BB962C8B-B14F-4D97-AF65-F5344CB8AC3E}">
        <p14:creationId xmlns:p14="http://schemas.microsoft.com/office/powerpoint/2010/main" val="1825374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14116" y="90862"/>
            <a:ext cx="9949236" cy="5324535"/>
          </a:xfrm>
          <a:prstGeom prst="rect">
            <a:avLst/>
          </a:prstGeom>
        </p:spPr>
        <p:txBody>
          <a:bodyPr wrap="square">
            <a:spAutoFit/>
          </a:bodyPr>
          <a:lstStyle/>
          <a:p>
            <a:r>
              <a:rPr lang="en-GB" sz="2000" b="1" dirty="0">
                <a:latin typeface="Century Gothic" panose="020B0502020202020204" pitchFamily="34" charset="0"/>
              </a:rPr>
              <a:t>The type of lighting used, given its suspected studio location, looks to be artificial. However, due to the substantial amount of editing it is difficult ascertain the direction and placemen of lighting. The choice of lighting has little impact on the photograph, showing relatively medium tones with little highlight. In support of the photographs studio location an ISO of 100 can be assumed, keeping noise to a minimum. The photograph adopts a narrow depth of field, between f/5.6 and f/8. This can be presumed from the nature of the photograph, portraiture. This aperture value is ideal for creating a blur background, keeping only the subject focus, creating a sense of separation from the background. Given the subject matter it is important to consider the focal length of the piece. It can be assumed that the selected focal length lies between 85mm and 135mm, this assumption is based on the subject being a portrait. Support for this theory comes from the lack of distortion in the portrait, making portraits share caricature qualities. The portrait is clean and sharp and therefore provides clear evidence for a quick shutter speed being adopted. The common rule being that the shutter speed should match or exceed the focal length means a value of 1/85sec. – 1/135sec. or greater. </a:t>
            </a:r>
          </a:p>
        </p:txBody>
      </p:sp>
      <p:sp>
        <p:nvSpPr>
          <p:cNvPr id="5" name="Title 1"/>
          <p:cNvSpPr txBox="1">
            <a:spLocks/>
          </p:cNvSpPr>
          <p:nvPr/>
        </p:nvSpPr>
        <p:spPr>
          <a:xfrm rot="16200000">
            <a:off x="-4717276" y="1221873"/>
            <a:ext cx="11833447" cy="3062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smtClean="0"/>
              <a:t>process</a:t>
            </a:r>
          </a:p>
        </p:txBody>
      </p:sp>
    </p:spTree>
    <p:extLst>
      <p:ext uri="{BB962C8B-B14F-4D97-AF65-F5344CB8AC3E}">
        <p14:creationId xmlns:p14="http://schemas.microsoft.com/office/powerpoint/2010/main" val="2144331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14116" y="90862"/>
            <a:ext cx="9949236" cy="5324535"/>
          </a:xfrm>
          <a:prstGeom prst="rect">
            <a:avLst/>
          </a:prstGeom>
        </p:spPr>
        <p:txBody>
          <a:bodyPr wrap="square">
            <a:spAutoFit/>
          </a:bodyPr>
          <a:lstStyle/>
          <a:p>
            <a:r>
              <a:rPr lang="en-GB" sz="2000" b="1" dirty="0">
                <a:solidFill>
                  <a:srgbClr val="FF0000"/>
                </a:solidFill>
                <a:latin typeface="Century Gothic" panose="020B0502020202020204" pitchFamily="34" charset="0"/>
              </a:rPr>
              <a:t>The type of lighting used, given its suspected studio location, looks to be artificial. However, due to the substantial amount of editing it is difficult ascertain the direction and placemen of lighting. The choice of lighting has little impact on the photograph, showing relatively medium tones with little highlight. </a:t>
            </a:r>
            <a:r>
              <a:rPr lang="en-GB" sz="2000" b="1" dirty="0">
                <a:latin typeface="Century Gothic" panose="020B0502020202020204" pitchFamily="34" charset="0"/>
              </a:rPr>
              <a:t>In support of the photographs studio location an ISO of 100 can be assumed, keeping noise to a minimum. The photograph adopts a narrow depth of field, between f/5.6 and f/8. This can be presumed from the nature of the photograph, portraiture. This aperture value is ideal for creating a blur background, keeping only the subject focus, creating a sense of separation from the background. Given the subject matter it is important to consider the focal length of the piece. It can be assumed that the selected focal length lies between 85mm and 135mm, this assumption is based on the subject being a portrait. Support for this theory comes from the lack of distortion in the portrait, making portraits share caricature qualities. The portrait is clean and sharp and therefore provides clear evidence for a quick shutter speed being adopted. The common rule being that the shutter speed should match or exceed the focal length means a value of 1/85sec. – 1/135sec. or greater. </a:t>
            </a:r>
          </a:p>
        </p:txBody>
      </p:sp>
      <p:sp>
        <p:nvSpPr>
          <p:cNvPr id="5" name="Title 1"/>
          <p:cNvSpPr txBox="1">
            <a:spLocks/>
          </p:cNvSpPr>
          <p:nvPr/>
        </p:nvSpPr>
        <p:spPr>
          <a:xfrm rot="16200000">
            <a:off x="-4717276" y="1221873"/>
            <a:ext cx="11833447" cy="3062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smtClean="0"/>
              <a:t>process</a:t>
            </a:r>
          </a:p>
        </p:txBody>
      </p:sp>
    </p:spTree>
    <p:extLst>
      <p:ext uri="{BB962C8B-B14F-4D97-AF65-F5344CB8AC3E}">
        <p14:creationId xmlns:p14="http://schemas.microsoft.com/office/powerpoint/2010/main" val="1759343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14116" y="90862"/>
            <a:ext cx="9949236" cy="5324535"/>
          </a:xfrm>
          <a:prstGeom prst="rect">
            <a:avLst/>
          </a:prstGeom>
        </p:spPr>
        <p:txBody>
          <a:bodyPr wrap="square">
            <a:spAutoFit/>
          </a:bodyPr>
          <a:lstStyle/>
          <a:p>
            <a:r>
              <a:rPr lang="en-GB" sz="2000" b="1" dirty="0">
                <a:latin typeface="Century Gothic" panose="020B0502020202020204" pitchFamily="34" charset="0"/>
              </a:rPr>
              <a:t>The type of lighting used, given its suspected studio location, looks to be artificial. However, due to the substantial amount of editing it is difficult ascertain the direction and placemen of lighting. The choice of lighting has little impact on the photograph, showing relatively medium tones with little highlight. </a:t>
            </a:r>
            <a:r>
              <a:rPr lang="en-GB" sz="2000" b="1" dirty="0">
                <a:solidFill>
                  <a:srgbClr val="FF0000"/>
                </a:solidFill>
                <a:latin typeface="Century Gothic" panose="020B0502020202020204" pitchFamily="34" charset="0"/>
              </a:rPr>
              <a:t>In support of the photographs studio location an ISO of 100 can be assumed, keeping noise to a minimum. </a:t>
            </a:r>
            <a:r>
              <a:rPr lang="en-GB" sz="2000" b="1" dirty="0">
                <a:latin typeface="Century Gothic" panose="020B0502020202020204" pitchFamily="34" charset="0"/>
              </a:rPr>
              <a:t>The photograph adopts a narrow depth of field, between f/5.6 and f/8. This can be presumed from the nature of the photograph, portraiture. This aperture value is ideal for creating a blur background, keeping only the subject focus, creating a sense of separation from the background. Given the subject matter it is important to consider the focal length of the piece. It can be assumed that the selected focal length lies between 85mm and 135mm, this assumption is based on the subject being a portrait. Support for this theory comes from the lack of distortion in the portrait, making portraits share caricature qualities. The portrait is clean and sharp and therefore provides clear evidence for a quick shutter speed being adopted. The common rule being that the shutter speed should match or exceed the focal length means a value of 1/85sec. – 1/135sec. or greater. </a:t>
            </a:r>
          </a:p>
        </p:txBody>
      </p:sp>
      <p:sp>
        <p:nvSpPr>
          <p:cNvPr id="5" name="Title 1"/>
          <p:cNvSpPr txBox="1">
            <a:spLocks/>
          </p:cNvSpPr>
          <p:nvPr/>
        </p:nvSpPr>
        <p:spPr>
          <a:xfrm rot="16200000">
            <a:off x="-4717276" y="1221873"/>
            <a:ext cx="11833447" cy="3062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smtClean="0"/>
              <a:t>process</a:t>
            </a:r>
          </a:p>
        </p:txBody>
      </p:sp>
    </p:spTree>
    <p:extLst>
      <p:ext uri="{BB962C8B-B14F-4D97-AF65-F5344CB8AC3E}">
        <p14:creationId xmlns:p14="http://schemas.microsoft.com/office/powerpoint/2010/main" val="3073725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14116" y="90862"/>
            <a:ext cx="9949236" cy="5324535"/>
          </a:xfrm>
          <a:prstGeom prst="rect">
            <a:avLst/>
          </a:prstGeom>
        </p:spPr>
        <p:txBody>
          <a:bodyPr wrap="square">
            <a:spAutoFit/>
          </a:bodyPr>
          <a:lstStyle/>
          <a:p>
            <a:r>
              <a:rPr lang="en-GB" sz="2000" b="1" dirty="0">
                <a:latin typeface="Century Gothic" panose="020B0502020202020204" pitchFamily="34" charset="0"/>
              </a:rPr>
              <a:t>The type of lighting used, given its suspected studio location, looks to be artificial. However, due to the substantial amount of editing it is difficult ascertain the direction and placemen of lighting. The choice of lighting has little impact on the photograph, showing relatively medium tones with little highlight. In support of the photographs studio location an ISO of 100 can be assumed, keeping noise to a minimum. </a:t>
            </a:r>
            <a:r>
              <a:rPr lang="en-GB" sz="2000" b="1" dirty="0">
                <a:solidFill>
                  <a:srgbClr val="FF0000"/>
                </a:solidFill>
                <a:latin typeface="Century Gothic" panose="020B0502020202020204" pitchFamily="34" charset="0"/>
              </a:rPr>
              <a:t>The photograph adopts a narrow depth of field, between f/5.6 and f/8. This can be presumed from the nature of the photograph, portraiture. This aperture value is ideal for creating a blur background, keeping only the subject focus, creating a sense of separation from the background.</a:t>
            </a:r>
            <a:r>
              <a:rPr lang="en-GB" sz="2000" b="1" dirty="0">
                <a:latin typeface="Century Gothic" panose="020B0502020202020204" pitchFamily="34" charset="0"/>
              </a:rPr>
              <a:t> Given the subject matter it is important to consider the focal length of the piece. It can be assumed that the selected focal length lies between 85mm and 135mm, this assumption is based on the subject being a portrait. Support for this theory comes from the lack of distortion in the portrait, making portraits share caricature qualities. The portrait is clean and sharp and therefore provides clear evidence for a quick shutter speed being adopted. The common rule being that the shutter speed should match or exceed the focal length means a value of 1/85sec. – 1/135sec. or greater. </a:t>
            </a:r>
          </a:p>
        </p:txBody>
      </p:sp>
      <p:sp>
        <p:nvSpPr>
          <p:cNvPr id="5" name="Title 1"/>
          <p:cNvSpPr txBox="1">
            <a:spLocks/>
          </p:cNvSpPr>
          <p:nvPr/>
        </p:nvSpPr>
        <p:spPr>
          <a:xfrm rot="16200000">
            <a:off x="-4717276" y="1221873"/>
            <a:ext cx="11833447" cy="3062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smtClean="0"/>
              <a:t>process</a:t>
            </a:r>
          </a:p>
        </p:txBody>
      </p:sp>
    </p:spTree>
    <p:extLst>
      <p:ext uri="{BB962C8B-B14F-4D97-AF65-F5344CB8AC3E}">
        <p14:creationId xmlns:p14="http://schemas.microsoft.com/office/powerpoint/2010/main" val="2307667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14116" y="90862"/>
            <a:ext cx="9949236" cy="5324535"/>
          </a:xfrm>
          <a:prstGeom prst="rect">
            <a:avLst/>
          </a:prstGeom>
        </p:spPr>
        <p:txBody>
          <a:bodyPr wrap="square">
            <a:spAutoFit/>
          </a:bodyPr>
          <a:lstStyle/>
          <a:p>
            <a:r>
              <a:rPr lang="en-GB" sz="2000" b="1" dirty="0">
                <a:latin typeface="Century Gothic" panose="020B0502020202020204" pitchFamily="34" charset="0"/>
              </a:rPr>
              <a:t>The type of lighting used, given its suspected studio location, looks to be artificial. However, due to the substantial amount of editing it is difficult ascertain the direction and placemen of lighting. The choice of lighting has little impact on the photograph, showing relatively medium tones with little highlight. In support of the photographs studio location an ISO of 100 can be assumed, keeping noise to a minimum. The photograph adopts a narrow depth of field, between f/5.6 and f/8. This can be presumed from the nature of the photograph, portraiture. This aperture value is ideal for creating a blur background, keeping only the subject focus, creating a sense of separation from the background. </a:t>
            </a:r>
            <a:r>
              <a:rPr lang="en-GB" sz="2000" b="1" dirty="0">
                <a:solidFill>
                  <a:srgbClr val="FF0000"/>
                </a:solidFill>
                <a:latin typeface="Century Gothic" panose="020B0502020202020204" pitchFamily="34" charset="0"/>
              </a:rPr>
              <a:t>Given the subject matter it is important to consider the focal length of the piece. It can be assumed that the selected focal length lies between 85mm and 135mm, this assumption is based on the subject being a portrait. Support for this theory comes from the lack of distortion in the portrait, making portraits share caricature qualities. </a:t>
            </a:r>
            <a:r>
              <a:rPr lang="en-GB" sz="2000" b="1" dirty="0">
                <a:latin typeface="Century Gothic" panose="020B0502020202020204" pitchFamily="34" charset="0"/>
              </a:rPr>
              <a:t>The portrait is clean and sharp and therefore provides clear evidence for a quick shutter speed being adopted. The common rule being that the shutter speed should match or exceed the focal length means a value of 1/85sec. – 1/135sec. or greater. </a:t>
            </a:r>
          </a:p>
        </p:txBody>
      </p:sp>
      <p:sp>
        <p:nvSpPr>
          <p:cNvPr id="5" name="Title 1"/>
          <p:cNvSpPr txBox="1">
            <a:spLocks/>
          </p:cNvSpPr>
          <p:nvPr/>
        </p:nvSpPr>
        <p:spPr>
          <a:xfrm rot="16200000">
            <a:off x="-4717276" y="1221873"/>
            <a:ext cx="11833447" cy="3062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smtClean="0"/>
              <a:t>process</a:t>
            </a:r>
          </a:p>
        </p:txBody>
      </p:sp>
    </p:spTree>
    <p:extLst>
      <p:ext uri="{BB962C8B-B14F-4D97-AF65-F5344CB8AC3E}">
        <p14:creationId xmlns:p14="http://schemas.microsoft.com/office/powerpoint/2010/main" val="2131982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14116" y="90862"/>
            <a:ext cx="9949236" cy="5324535"/>
          </a:xfrm>
          <a:prstGeom prst="rect">
            <a:avLst/>
          </a:prstGeom>
        </p:spPr>
        <p:txBody>
          <a:bodyPr wrap="square">
            <a:spAutoFit/>
          </a:bodyPr>
          <a:lstStyle/>
          <a:p>
            <a:r>
              <a:rPr lang="en-GB" sz="2000" b="1" dirty="0">
                <a:latin typeface="Century Gothic" panose="020B0502020202020204" pitchFamily="34" charset="0"/>
              </a:rPr>
              <a:t>The type of lighting used, given its suspected studio location, looks to be artificial. However, due to the substantial amount of editing it is difficult ascertain the direction and placemen of lighting. The choice of lighting has little impact on the photograph, showing relatively medium tones with little highlight. In support of the photographs studio location an ISO of 100 can be assumed, keeping noise to a minimum. The photograph adopts a narrow depth of field, between f/5.6 and f/8. This can be presumed from the nature of the photograph, portraiture. This aperture value is ideal for creating a blur background, keeping only the subject focus, creating a sense of separation from the background. Given the subject matter it is important to consider the focal length of the piece. It can be assumed that the selected focal length lies between 85mm and 135mm, this assumption is based on the subject being a portrait. Support for this theory comes from the lack of distortion in the portrait, making portraits share caricature qualities. </a:t>
            </a:r>
            <a:r>
              <a:rPr lang="en-GB" sz="2000" b="1" dirty="0">
                <a:solidFill>
                  <a:srgbClr val="FF0000"/>
                </a:solidFill>
                <a:latin typeface="Century Gothic" panose="020B0502020202020204" pitchFamily="34" charset="0"/>
              </a:rPr>
              <a:t>The portrait is clean and sharp and therefore provides clear evidence for a quick shutter speed being adopted. The common rule being that the shutter speed should match or exceed the focal length means a value of 1/85sec. – 1/135sec. or greater. </a:t>
            </a:r>
          </a:p>
        </p:txBody>
      </p:sp>
      <p:sp>
        <p:nvSpPr>
          <p:cNvPr id="5" name="Title 1"/>
          <p:cNvSpPr txBox="1">
            <a:spLocks/>
          </p:cNvSpPr>
          <p:nvPr/>
        </p:nvSpPr>
        <p:spPr>
          <a:xfrm rot="16200000">
            <a:off x="-4717276" y="1221873"/>
            <a:ext cx="11833447" cy="3062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smtClean="0"/>
              <a:t>process</a:t>
            </a:r>
          </a:p>
        </p:txBody>
      </p:sp>
    </p:spTree>
    <p:extLst>
      <p:ext uri="{BB962C8B-B14F-4D97-AF65-F5344CB8AC3E}">
        <p14:creationId xmlns:p14="http://schemas.microsoft.com/office/powerpoint/2010/main" val="3692932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67508" y="306306"/>
            <a:ext cx="9949236" cy="4893647"/>
          </a:xfrm>
          <a:prstGeom prst="rect">
            <a:avLst/>
          </a:prstGeom>
        </p:spPr>
        <p:txBody>
          <a:bodyPr wrap="square">
            <a:spAutoFit/>
          </a:bodyPr>
          <a:lstStyle/>
          <a:p>
            <a:r>
              <a:rPr lang="en-GB" sz="2400" b="1" dirty="0">
                <a:latin typeface="Century Gothic" panose="020B0502020202020204" pitchFamily="34" charset="0"/>
              </a:rPr>
              <a:t>I believe this piece to be effective because its ability to portray deeper connotations. It requires the viewer to invest time, to ask questions and look beyond the aesthetic qualities of the portrait. It presents the opportunity for the viewer to personally engage with the piece, to reflect on their inner personality or child. Moving beyond the initial feel of terror and peculiarity, the work makes me feel inquisitive, what is the work about? What is the artist attempting to convey? Does the piece explore the idea of identity? Is it about growing up too quickly? About neglecting your childhood? The colour enhances the notion of a personal interpretation by allowing the viewing not to be influences by colour. The lack of colour, use of a monochrome pallet introduces the sense of nostalgia. Longing for the past, for what was once. </a:t>
            </a:r>
          </a:p>
        </p:txBody>
      </p:sp>
      <p:sp>
        <p:nvSpPr>
          <p:cNvPr id="5" name="Title 1"/>
          <p:cNvSpPr txBox="1">
            <a:spLocks/>
          </p:cNvSpPr>
          <p:nvPr/>
        </p:nvSpPr>
        <p:spPr>
          <a:xfrm rot="16200000">
            <a:off x="-4717276" y="1221873"/>
            <a:ext cx="11833447" cy="3062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b="1" dirty="0" smtClean="0"/>
              <a:t>Opinion &amp; mood</a:t>
            </a:r>
          </a:p>
        </p:txBody>
      </p:sp>
    </p:spTree>
    <p:extLst>
      <p:ext uri="{BB962C8B-B14F-4D97-AF65-F5344CB8AC3E}">
        <p14:creationId xmlns:p14="http://schemas.microsoft.com/office/powerpoint/2010/main" val="2499465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t>oUTLINE</a:t>
            </a:r>
            <a:endParaRPr lang="en-GB" dirty="0"/>
          </a:p>
        </p:txBody>
      </p:sp>
      <p:graphicFrame>
        <p:nvGraphicFramePr>
          <p:cNvPr id="4" name="Chart 3"/>
          <p:cNvGraphicFramePr/>
          <p:nvPr/>
        </p:nvGraphicFramePr>
        <p:xfrm>
          <a:off x="3020380" y="2060848"/>
          <a:ext cx="5486400" cy="320722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
          <p:cNvSpPr txBox="1">
            <a:spLocks noChangeArrowheads="1"/>
          </p:cNvSpPr>
          <p:nvPr/>
        </p:nvSpPr>
        <p:spPr bwMode="auto">
          <a:xfrm>
            <a:off x="5884242" y="1833851"/>
            <a:ext cx="4211960" cy="3024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500"/>
              </a:spcAft>
              <a:buClrTx/>
              <a:buSzTx/>
              <a:buFontTx/>
              <a:buNone/>
              <a:tabLst/>
            </a:pPr>
            <a:r>
              <a:rPr kumimoji="0" lang="en-GB" sz="2400" b="0" i="0" u="none" strike="noStrike" cap="none" normalizeH="0" baseline="0" dirty="0" smtClean="0">
                <a:ln>
                  <a:noFill/>
                </a:ln>
                <a:solidFill>
                  <a:srgbClr val="17365D"/>
                </a:solidFill>
                <a:effectLst/>
                <a:latin typeface="Cambria" pitchFamily="18" charset="0"/>
                <a:cs typeface="Arial" pitchFamily="34" charset="0"/>
              </a:rPr>
              <a:t>Unit 2: OCR Externally Set Task </a:t>
            </a:r>
          </a:p>
          <a:p>
            <a:pPr marL="0" marR="0" lvl="0" indent="0" algn="r"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10 Hour Supervised Task </a:t>
            </a:r>
          </a:p>
          <a:p>
            <a:pPr marL="0" marR="0" lvl="0" indent="0" algn="r" defTabSz="914400" rtl="0" eaLnBrk="1" fontAlgn="base" latinLnBrk="0" hangingPunct="1">
              <a:lnSpc>
                <a:spcPct val="100000"/>
              </a:lnSpc>
              <a:spcBef>
                <a:spcPct val="0"/>
              </a:spcBef>
              <a:spcAft>
                <a:spcPts val="1000"/>
              </a:spcAft>
              <a:buClrTx/>
              <a:buSzTx/>
              <a:buFontTx/>
              <a:buNone/>
              <a:tabLst/>
            </a:pPr>
            <a:r>
              <a:rPr lang="en-GB" sz="1600" dirty="0">
                <a:latin typeface="Century Gothic" pitchFamily="34" charset="0"/>
                <a:cs typeface="Arial" pitchFamily="34" charset="0"/>
              </a:rPr>
              <a:t>8</a:t>
            </a:r>
            <a:r>
              <a:rPr kumimoji="0" lang="en-GB" sz="1600" b="0" i="0" u="none" strike="noStrike" cap="none" normalizeH="0" baseline="0" dirty="0" smtClean="0">
                <a:ln>
                  <a:noFill/>
                </a:ln>
                <a:solidFill>
                  <a:schemeClr val="tx1"/>
                </a:solidFill>
                <a:effectLst/>
                <a:latin typeface="Century Gothic" pitchFamily="34" charset="0"/>
                <a:cs typeface="Arial" pitchFamily="34" charset="0"/>
              </a:rPr>
              <a:t>0 Marks </a:t>
            </a:r>
          </a:p>
          <a:p>
            <a:pPr marL="0" marR="0" lvl="0" indent="0" algn="r"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         40% of Qualification</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For this unit OCR will give </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students a choice of </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starting points in the form</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 of written and/or visual </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starting points</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entury Gothic" pitchFamily="34" charset="0"/>
              <a:cs typeface="Arial" pitchFamily="34" charset="0"/>
            </a:endParaRPr>
          </a:p>
        </p:txBody>
      </p:sp>
      <p:sp>
        <p:nvSpPr>
          <p:cNvPr id="6" name="Text Box 3"/>
          <p:cNvSpPr txBox="1">
            <a:spLocks noChangeArrowheads="1"/>
          </p:cNvSpPr>
          <p:nvPr/>
        </p:nvSpPr>
        <p:spPr bwMode="auto">
          <a:xfrm>
            <a:off x="1401924" y="1850872"/>
            <a:ext cx="3236912" cy="2808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500"/>
              </a:spcAft>
              <a:buClrTx/>
              <a:buSzTx/>
              <a:buFontTx/>
              <a:buNone/>
              <a:tabLst/>
            </a:pPr>
            <a:r>
              <a:rPr kumimoji="0" lang="en-GB" sz="2400" b="0" i="0" u="none" strike="noStrike" cap="none" normalizeH="0" baseline="0" dirty="0" smtClean="0">
                <a:ln>
                  <a:noFill/>
                </a:ln>
                <a:solidFill>
                  <a:srgbClr val="17365D"/>
                </a:solidFill>
                <a:effectLst/>
                <a:latin typeface="Cambria" pitchFamily="18" charset="0"/>
                <a:cs typeface="Arial" pitchFamily="34" charset="0"/>
              </a:rPr>
              <a:t>Unit 1: Portfolio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45 Hour to Complete Portfolio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120 Marks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60 % of Qualification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Candidates need to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Produce a portfolio of work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for this</a:t>
            </a:r>
            <a:r>
              <a:rPr kumimoji="0" lang="en-GB" sz="1600" b="0" i="0" u="none" strike="noStrike" cap="none" normalizeH="0" dirty="0" smtClean="0">
                <a:ln>
                  <a:noFill/>
                </a:ln>
                <a:solidFill>
                  <a:schemeClr val="tx1"/>
                </a:solidFill>
                <a:effectLst/>
                <a:latin typeface="Century Gothic" pitchFamily="34" charset="0"/>
                <a:cs typeface="Arial" pitchFamily="34" charset="0"/>
              </a:rPr>
              <a:t> </a:t>
            </a:r>
            <a:r>
              <a:rPr kumimoji="0" lang="en-GB" sz="1600" b="0" i="0" u="none" strike="noStrike" cap="none" normalizeH="0" baseline="0" dirty="0" smtClean="0">
                <a:ln>
                  <a:noFill/>
                </a:ln>
                <a:solidFill>
                  <a:schemeClr val="tx1"/>
                </a:solidFill>
                <a:effectLst/>
                <a:latin typeface="Century Gothic" pitchFamily="34" charset="0"/>
                <a:cs typeface="Arial" pitchFamily="34" charset="0"/>
              </a:rPr>
              <a:t>unit that demonstrates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entury Gothic" pitchFamily="34" charset="0"/>
                <a:cs typeface="Arial" pitchFamily="34" charset="0"/>
              </a:rPr>
              <a:t>a personal response to</a:t>
            </a:r>
            <a:r>
              <a:rPr kumimoji="0" lang="en-GB" sz="1600" b="0" i="0" u="none" strike="noStrike" cap="none" normalizeH="0" dirty="0" smtClean="0">
                <a:ln>
                  <a:noFill/>
                </a:ln>
                <a:solidFill>
                  <a:schemeClr val="tx1"/>
                </a:solidFill>
                <a:effectLst/>
                <a:latin typeface="Century Gothic" pitchFamily="34" charset="0"/>
                <a:cs typeface="Arial" pitchFamily="34" charset="0"/>
              </a:rPr>
              <a:t> </a:t>
            </a:r>
            <a:r>
              <a:rPr kumimoji="0" lang="en-GB" sz="1600" b="0" i="0" u="none" strike="noStrike" cap="none" normalizeH="0" baseline="0" dirty="0" smtClean="0">
                <a:ln>
                  <a:noFill/>
                </a:ln>
                <a:solidFill>
                  <a:schemeClr val="tx1"/>
                </a:solidFill>
                <a:effectLst/>
                <a:latin typeface="Century Gothic" pitchFamily="34" charset="0"/>
                <a:cs typeface="Arial" pitchFamily="34" charset="0"/>
              </a:rPr>
              <a:t>a  starting point.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6"/>
          <p:cNvSpPr/>
          <p:nvPr/>
        </p:nvSpPr>
        <p:spPr>
          <a:xfrm>
            <a:off x="685801" y="1166036"/>
            <a:ext cx="4837320" cy="435996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7815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3537" y="60085"/>
            <a:ext cx="9949236" cy="5386090"/>
          </a:xfrm>
          <a:prstGeom prst="rect">
            <a:avLst/>
          </a:prstGeom>
        </p:spPr>
        <p:txBody>
          <a:bodyPr wrap="square">
            <a:spAutoFit/>
          </a:bodyPr>
          <a:lstStyle/>
          <a:p>
            <a:r>
              <a:rPr lang="en-GB" sz="2400" dirty="0">
                <a:latin typeface="Century Gothic" panose="020B0502020202020204" pitchFamily="34" charset="0"/>
              </a:rPr>
              <a:t>To recreate this study I would combine a traditional self-portrait with a childhood portrait photograph. I could also alter the use of colour by its inclusion in the present-day portrait. This will help to reinforce the notion of nostalgia and generate a contrast between the new and old. </a:t>
            </a:r>
            <a:r>
              <a:rPr lang="en-GB" sz="3200" b="1" dirty="0">
                <a:solidFill>
                  <a:srgbClr val="FF0000"/>
                </a:solidFill>
                <a:latin typeface="Century Gothic" panose="020B0502020202020204" pitchFamily="34" charset="0"/>
              </a:rPr>
              <a:t>To further develop the work I could include the contemporary portrait in the piece, have the subject removing the face as if it was a mask, supporting the idea of identity.</a:t>
            </a:r>
            <a:r>
              <a:rPr lang="en-GB" sz="3200" dirty="0">
                <a:solidFill>
                  <a:srgbClr val="FF0000"/>
                </a:solidFill>
                <a:latin typeface="Century Gothic" panose="020B0502020202020204" pitchFamily="34" charset="0"/>
              </a:rPr>
              <a:t> </a:t>
            </a:r>
            <a:r>
              <a:rPr lang="en-GB" sz="2400" dirty="0">
                <a:latin typeface="Century Gothic" panose="020B0502020202020204" pitchFamily="34" charset="0"/>
              </a:rPr>
              <a:t>There is a clear link to my theme of surreal portraiture within the work as Andrey creates work to emphasis the other reality, work that exists outside the realms of reality. The work of Andrey will influence the development of my work as I begin to explore the idea of identity through layers and masks. </a:t>
            </a:r>
          </a:p>
        </p:txBody>
      </p:sp>
      <p:sp>
        <p:nvSpPr>
          <p:cNvPr id="5" name="Title 1"/>
          <p:cNvSpPr txBox="1">
            <a:spLocks/>
          </p:cNvSpPr>
          <p:nvPr/>
        </p:nvSpPr>
        <p:spPr>
          <a:xfrm rot="16200000">
            <a:off x="-4717276" y="1221873"/>
            <a:ext cx="11833447" cy="3062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smtClean="0"/>
              <a:t>create</a:t>
            </a:r>
          </a:p>
        </p:txBody>
      </p:sp>
    </p:spTree>
    <p:extLst>
      <p:ext uri="{BB962C8B-B14F-4D97-AF65-F5344CB8AC3E}">
        <p14:creationId xmlns:p14="http://schemas.microsoft.com/office/powerpoint/2010/main" val="3011489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139" y="-546093"/>
            <a:ext cx="9868122" cy="2350395"/>
          </a:xfrm>
        </p:spPr>
        <p:txBody>
          <a:bodyPr>
            <a:normAutofit/>
          </a:bodyPr>
          <a:lstStyle/>
          <a:p>
            <a:r>
              <a:rPr lang="en-GB" sz="6000" b="1" dirty="0" smtClean="0">
                <a:solidFill>
                  <a:schemeClr val="accent1">
                    <a:lumMod val="75000"/>
                  </a:schemeClr>
                </a:solidFill>
              </a:rPr>
              <a:t>RESEARCH </a:t>
            </a:r>
            <a:br>
              <a:rPr lang="en-GB" sz="6000" b="1" dirty="0" smtClean="0">
                <a:solidFill>
                  <a:schemeClr val="accent1">
                    <a:lumMod val="75000"/>
                  </a:schemeClr>
                </a:solidFill>
              </a:rPr>
            </a:br>
            <a:r>
              <a:rPr lang="en-GB" sz="2800" b="1" dirty="0" smtClean="0">
                <a:solidFill>
                  <a:schemeClr val="accent1">
                    <a:lumMod val="75000"/>
                  </a:schemeClr>
                </a:solidFill>
              </a:rPr>
              <a:t>Photographer that links to your chosen styl</a:t>
            </a:r>
            <a:r>
              <a:rPr lang="en-GB" sz="2800" b="1" dirty="0">
                <a:solidFill>
                  <a:schemeClr val="accent1">
                    <a:lumMod val="75000"/>
                  </a:schemeClr>
                </a:solidFill>
              </a:rPr>
              <a:t>e</a:t>
            </a:r>
            <a:endParaRPr lang="en-GB" sz="1200" b="1" i="1" dirty="0">
              <a:solidFill>
                <a:schemeClr val="accent1">
                  <a:lumMod val="75000"/>
                </a:schemeClr>
              </a:solidFill>
            </a:endParaRPr>
          </a:p>
        </p:txBody>
      </p:sp>
      <p:sp>
        <p:nvSpPr>
          <p:cNvPr id="4" name="Title 1"/>
          <p:cNvSpPr txBox="1">
            <a:spLocks/>
          </p:cNvSpPr>
          <p:nvPr/>
        </p:nvSpPr>
        <p:spPr>
          <a:xfrm rot="16200000">
            <a:off x="-5274202" y="1273388"/>
            <a:ext cx="11833447" cy="30625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b="1" dirty="0" smtClean="0"/>
              <a:t>Contextual  Link</a:t>
            </a:r>
            <a:endParaRPr lang="en-GB" sz="4000" b="1" i="1" dirty="0"/>
          </a:p>
        </p:txBody>
      </p:sp>
      <p:sp>
        <p:nvSpPr>
          <p:cNvPr id="5" name="Title 1"/>
          <p:cNvSpPr txBox="1">
            <a:spLocks/>
          </p:cNvSpPr>
          <p:nvPr/>
        </p:nvSpPr>
        <p:spPr>
          <a:xfrm>
            <a:off x="-1179176" y="4191762"/>
            <a:ext cx="9868122" cy="1539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GB" b="1" dirty="0" smtClean="0">
                <a:solidFill>
                  <a:schemeClr val="accent4"/>
                </a:solidFill>
              </a:rPr>
              <a:t>Complete an Analysis </a:t>
            </a:r>
            <a:endParaRPr lang="en-GB" sz="3600" b="1" i="1" dirty="0">
              <a:solidFill>
                <a:schemeClr val="accent4"/>
              </a:solidFill>
            </a:endParaRPr>
          </a:p>
        </p:txBody>
      </p:sp>
      <p:pic>
        <p:nvPicPr>
          <p:cNvPr id="6" name="Picture 5"/>
          <p:cNvPicPr>
            <a:picLocks noChangeAspect="1"/>
          </p:cNvPicPr>
          <p:nvPr/>
        </p:nvPicPr>
        <p:blipFill rotWithShape="1">
          <a:blip r:embed="rId2"/>
          <a:srcRect l="20371" t="18851" r="64340" b="8971"/>
          <a:stretch/>
        </p:blipFill>
        <p:spPr>
          <a:xfrm>
            <a:off x="1037772" y="1250363"/>
            <a:ext cx="2582042" cy="3916827"/>
          </a:xfrm>
          <a:prstGeom prst="rect">
            <a:avLst/>
          </a:prstGeom>
        </p:spPr>
      </p:pic>
      <p:grpSp>
        <p:nvGrpSpPr>
          <p:cNvPr id="9" name="Group 8"/>
          <p:cNvGrpSpPr/>
          <p:nvPr/>
        </p:nvGrpSpPr>
        <p:grpSpPr>
          <a:xfrm rot="20927966">
            <a:off x="10725486" y="1682075"/>
            <a:ext cx="1668731" cy="1887446"/>
            <a:chOff x="4786312" y="1899920"/>
            <a:chExt cx="2619375" cy="3058160"/>
          </a:xfrm>
        </p:grpSpPr>
        <p:pic>
          <p:nvPicPr>
            <p:cNvPr id="10" name="Picture 9" descr="http://1.bp.blogspot.com/-SQJi1gzth2A/UC9vq2V_I2I/AAAAAAAAAUg/LRGoItbmNG8/s1600/wet+pavement+polaroi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1" name="Picture 10" descr="http://designyoutrust.com/wp-content/uploads/2013/01/Beautiful-Conceptual-Portrait-Photography-by-Mariesol-Fumy_20-@-GenCept-650x650.jpg"/>
            <p:cNvPicPr/>
            <p:nvPr/>
          </p:nvPicPr>
          <p:blipFill rotWithShape="1">
            <a:blip r:embed="rId4" cstate="print">
              <a:extLst>
                <a:ext uri="{28A0092B-C50C-407E-A947-70E740481C1C}">
                  <a14:useLocalDpi xmlns:a14="http://schemas.microsoft.com/office/drawing/2010/main" val="0"/>
                </a:ext>
              </a:extLst>
            </a:blip>
            <a:srcRect l="3661" r="31574" b="34070"/>
            <a:stretch/>
          </p:blipFill>
          <p:spPr bwMode="auto">
            <a:xfrm rot="306175">
              <a:off x="5090477" y="2185670"/>
              <a:ext cx="2042160" cy="2078990"/>
            </a:xfrm>
            <a:prstGeom prst="rect">
              <a:avLst/>
            </a:prstGeom>
            <a:noFill/>
            <a:ln>
              <a:noFill/>
            </a:ln>
            <a:extLst>
              <a:ext uri="{53640926-AAD7-44D8-BBD7-CCE9431645EC}">
                <a14:shadowObscured xmlns:a14="http://schemas.microsoft.com/office/drawing/2010/main"/>
              </a:ext>
            </a:extLst>
          </p:spPr>
        </p:pic>
      </p:grpSp>
      <p:grpSp>
        <p:nvGrpSpPr>
          <p:cNvPr id="12" name="Group 11"/>
          <p:cNvGrpSpPr/>
          <p:nvPr/>
        </p:nvGrpSpPr>
        <p:grpSpPr>
          <a:xfrm rot="918315">
            <a:off x="10531564" y="2563393"/>
            <a:ext cx="2128902" cy="2426949"/>
            <a:chOff x="4786312" y="1899920"/>
            <a:chExt cx="2619375" cy="3058160"/>
          </a:xfrm>
        </p:grpSpPr>
        <p:pic>
          <p:nvPicPr>
            <p:cNvPr id="13" name="Picture 12" descr="http://1.bp.blogspot.com/-SQJi1gzth2A/UC9vq2V_I2I/AAAAAAAAAUg/LRGoItbmNG8/s1600/wet+pavement+polaroid.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4" name="Picture 13" descr="http://www.paulunderhill.com/wp-content/uploads/2013/01/family-portrait-photographer-newborn-baby-photography-dorset_11.jpg"/>
            <p:cNvPicPr/>
            <p:nvPr/>
          </p:nvPicPr>
          <p:blipFill rotWithShape="1">
            <a:blip r:embed="rId6" cstate="print">
              <a:extLst>
                <a:ext uri="{28A0092B-C50C-407E-A947-70E740481C1C}">
                  <a14:useLocalDpi xmlns:a14="http://schemas.microsoft.com/office/drawing/2010/main" val="0"/>
                </a:ext>
              </a:extLst>
            </a:blip>
            <a:srcRect r="34050"/>
            <a:stretch/>
          </p:blipFill>
          <p:spPr bwMode="auto">
            <a:xfrm rot="305783">
              <a:off x="5094287" y="2186305"/>
              <a:ext cx="2038350" cy="2058670"/>
            </a:xfrm>
            <a:prstGeom prst="rect">
              <a:avLst/>
            </a:prstGeom>
            <a:noFill/>
            <a:ln>
              <a:noFill/>
            </a:ln>
            <a:extLst>
              <a:ext uri="{53640926-AAD7-44D8-BBD7-CCE9431645EC}">
                <a14:shadowObscured xmlns:a14="http://schemas.microsoft.com/office/drawing/2010/main"/>
              </a:ext>
            </a:extLst>
          </p:spPr>
        </p:pic>
      </p:grpSp>
      <p:grpSp>
        <p:nvGrpSpPr>
          <p:cNvPr id="15" name="Group 14"/>
          <p:cNvGrpSpPr/>
          <p:nvPr/>
        </p:nvGrpSpPr>
        <p:grpSpPr>
          <a:xfrm>
            <a:off x="10326494" y="-476099"/>
            <a:ext cx="2316275" cy="2673827"/>
            <a:chOff x="585373" y="685799"/>
            <a:chExt cx="2619375" cy="3058160"/>
          </a:xfrm>
        </p:grpSpPr>
        <p:pic>
          <p:nvPicPr>
            <p:cNvPr id="16" name="Picture 15" descr="http://1.bp.blogspot.com/-SQJi1gzth2A/UC9vq2V_I2I/AAAAAAAAAUg/LRGoItbmNG8/s1600/wet+pavement+polaroi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373" y="685799"/>
              <a:ext cx="2619375" cy="3058160"/>
            </a:xfrm>
            <a:prstGeom prst="rect">
              <a:avLst/>
            </a:prstGeom>
            <a:noFill/>
            <a:ln>
              <a:noFill/>
            </a:ln>
          </p:spPr>
        </p:pic>
        <p:pic>
          <p:nvPicPr>
            <p:cNvPr id="17" name="Picture 16" descr="http://webneel.com/daily/sites/default/files/images/daily/06-2013/8-best-portrait-photography.jpg"/>
            <p:cNvPicPr/>
            <p:nvPr/>
          </p:nvPicPr>
          <p:blipFill rotWithShape="1">
            <a:blip r:embed="rId8" cstate="print">
              <a:extLst>
                <a:ext uri="{28A0092B-C50C-407E-A947-70E740481C1C}">
                  <a14:useLocalDpi xmlns:a14="http://schemas.microsoft.com/office/drawing/2010/main" val="0"/>
                </a:ext>
              </a:extLst>
            </a:blip>
            <a:srcRect l="-107" r="1603"/>
            <a:stretch/>
          </p:blipFill>
          <p:spPr bwMode="auto">
            <a:xfrm rot="305326">
              <a:off x="909223" y="991234"/>
              <a:ext cx="2026285" cy="2057400"/>
            </a:xfrm>
            <a:prstGeom prst="rect">
              <a:avLst/>
            </a:prstGeom>
            <a:noFill/>
            <a:ln>
              <a:noFill/>
            </a:ln>
            <a:extLst>
              <a:ext uri="{53640926-AAD7-44D8-BBD7-CCE9431645EC}">
                <a14:shadowObscured xmlns:a14="http://schemas.microsoft.com/office/drawing/2010/main"/>
              </a:ext>
            </a:extLst>
          </p:spPr>
        </p:pic>
      </p:grpSp>
      <p:grpSp>
        <p:nvGrpSpPr>
          <p:cNvPr id="18" name="Group 17"/>
          <p:cNvGrpSpPr/>
          <p:nvPr/>
        </p:nvGrpSpPr>
        <p:grpSpPr>
          <a:xfrm rot="20216814">
            <a:off x="9817577" y="4133950"/>
            <a:ext cx="2856743" cy="3481069"/>
            <a:chOff x="4786312" y="1899920"/>
            <a:chExt cx="2619375" cy="3058160"/>
          </a:xfrm>
        </p:grpSpPr>
        <p:pic>
          <p:nvPicPr>
            <p:cNvPr id="19" name="Picture 18" descr="http://1.bp.blogspot.com/-SQJi1gzth2A/UC9vq2V_I2I/AAAAAAAAAUg/LRGoItbmNG8/s1600/wet+pavement+polaroid.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20" name="Picture 19" descr="http://www.samhurdphotography.com/wp-content/uploads/2013/08/23-abstract-bride-and-groom-portraits-with-leica-m.jpg"/>
            <p:cNvPicPr/>
            <p:nvPr/>
          </p:nvPicPr>
          <p:blipFill rotWithShape="1">
            <a:blip r:embed="rId10">
              <a:extLst>
                <a:ext uri="{28A0092B-C50C-407E-A947-70E740481C1C}">
                  <a14:useLocalDpi xmlns:a14="http://schemas.microsoft.com/office/drawing/2010/main" val="0"/>
                </a:ext>
              </a:extLst>
            </a:blip>
            <a:srcRect l="10666" t="493" r="59957" b="8495"/>
            <a:stretch/>
          </p:blipFill>
          <p:spPr bwMode="auto">
            <a:xfrm rot="287257">
              <a:off x="5090477" y="2192020"/>
              <a:ext cx="2047240" cy="205613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67752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48703" y="1472070"/>
            <a:ext cx="9868122" cy="35502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20000"/>
              </a:lnSpc>
              <a:buFont typeface="Arial" panose="020B0604020202020204" pitchFamily="34" charset="0"/>
              <a:buChar char="•"/>
            </a:pPr>
            <a:r>
              <a:rPr lang="en-GB" dirty="0" smtClean="0">
                <a:solidFill>
                  <a:schemeClr val="accent5">
                    <a:lumMod val="50000"/>
                  </a:schemeClr>
                </a:solidFill>
              </a:rPr>
              <a:t>TITLE PAGE </a:t>
            </a:r>
          </a:p>
          <a:p>
            <a:pPr marL="571500" indent="-571500">
              <a:lnSpc>
                <a:spcPct val="120000"/>
              </a:lnSpc>
              <a:buFont typeface="Arial" panose="020B0604020202020204" pitchFamily="34" charset="0"/>
              <a:buChar char="•"/>
            </a:pPr>
            <a:r>
              <a:rPr lang="en-GB" sz="4000" dirty="0" smtClean="0">
                <a:solidFill>
                  <a:schemeClr val="accent5">
                    <a:lumMod val="50000"/>
                  </a:schemeClr>
                </a:solidFill>
              </a:rPr>
              <a:t>8 STYLES OF </a:t>
            </a:r>
            <a:r>
              <a:rPr lang="en-GB" sz="4000" dirty="0" smtClean="0">
                <a:solidFill>
                  <a:schemeClr val="accent5">
                    <a:lumMod val="50000"/>
                  </a:schemeClr>
                </a:solidFill>
              </a:rPr>
              <a:t>PORTRAITURE</a:t>
            </a:r>
          </a:p>
          <a:p>
            <a:pPr marL="571500" indent="-571500">
              <a:lnSpc>
                <a:spcPct val="120000"/>
              </a:lnSpc>
              <a:buFont typeface="Arial" panose="020B0604020202020204" pitchFamily="34" charset="0"/>
              <a:buChar char="•"/>
            </a:pPr>
            <a:r>
              <a:rPr lang="en-GB" sz="4000" dirty="0" smtClean="0">
                <a:solidFill>
                  <a:schemeClr val="accent5">
                    <a:lumMod val="50000"/>
                  </a:schemeClr>
                </a:solidFill>
              </a:rPr>
              <a:t>MOOD BOARD</a:t>
            </a:r>
            <a:r>
              <a:rPr lang="en-GB" sz="4000" dirty="0" smtClean="0">
                <a:solidFill>
                  <a:schemeClr val="accent5">
                    <a:lumMod val="50000"/>
                  </a:schemeClr>
                </a:solidFill>
              </a:rPr>
              <a:t> </a:t>
            </a:r>
            <a:endParaRPr lang="en-GB" sz="4000" dirty="0" smtClean="0">
              <a:solidFill>
                <a:schemeClr val="accent5">
                  <a:lumMod val="50000"/>
                </a:schemeClr>
              </a:solidFill>
            </a:endParaRPr>
          </a:p>
          <a:p>
            <a:pPr marL="571500" indent="-571500">
              <a:lnSpc>
                <a:spcPct val="120000"/>
              </a:lnSpc>
              <a:buFont typeface="Arial" panose="020B0604020202020204" pitchFamily="34" charset="0"/>
              <a:buChar char="•"/>
            </a:pPr>
            <a:r>
              <a:rPr lang="en-GB" sz="4000" dirty="0" smtClean="0">
                <a:solidFill>
                  <a:schemeClr val="accent5">
                    <a:lumMod val="50000"/>
                  </a:schemeClr>
                </a:solidFill>
              </a:rPr>
              <a:t>CHOSEN STYLE OF PORTRAITURE </a:t>
            </a:r>
          </a:p>
          <a:p>
            <a:pPr marL="571500" indent="-571500">
              <a:lnSpc>
                <a:spcPct val="120000"/>
              </a:lnSpc>
              <a:buFont typeface="Arial" panose="020B0604020202020204" pitchFamily="34" charset="0"/>
              <a:buChar char="•"/>
            </a:pPr>
            <a:r>
              <a:rPr lang="en-GB" sz="4000" dirty="0" smtClean="0">
                <a:solidFill>
                  <a:schemeClr val="accent5">
                    <a:lumMod val="50000"/>
                  </a:schemeClr>
                </a:solidFill>
              </a:rPr>
              <a:t>CONTEXTUAL LINK 1</a:t>
            </a:r>
          </a:p>
          <a:p>
            <a:pPr marL="571500" indent="-571500">
              <a:lnSpc>
                <a:spcPct val="120000"/>
              </a:lnSpc>
              <a:buFont typeface="Arial" panose="020B0604020202020204" pitchFamily="34" charset="0"/>
              <a:buChar char="•"/>
            </a:pPr>
            <a:r>
              <a:rPr lang="en-GB" sz="4000" dirty="0">
                <a:solidFill>
                  <a:schemeClr val="accent5">
                    <a:lumMod val="50000"/>
                  </a:schemeClr>
                </a:solidFill>
              </a:rPr>
              <a:t>CONTEXTUAL LINK </a:t>
            </a:r>
            <a:r>
              <a:rPr lang="en-GB" sz="4000" dirty="0" smtClean="0">
                <a:solidFill>
                  <a:schemeClr val="accent5">
                    <a:lumMod val="50000"/>
                  </a:schemeClr>
                </a:solidFill>
              </a:rPr>
              <a:t> 2 </a:t>
            </a:r>
            <a:endParaRPr lang="en-GB" sz="4000" dirty="0">
              <a:solidFill>
                <a:schemeClr val="accent5">
                  <a:lumMod val="50000"/>
                </a:schemeClr>
              </a:solidFill>
            </a:endParaRPr>
          </a:p>
        </p:txBody>
      </p:sp>
      <p:grpSp>
        <p:nvGrpSpPr>
          <p:cNvPr id="9" name="Group 8"/>
          <p:cNvGrpSpPr/>
          <p:nvPr/>
        </p:nvGrpSpPr>
        <p:grpSpPr>
          <a:xfrm rot="20927966">
            <a:off x="10725486" y="1682075"/>
            <a:ext cx="1668731" cy="1887446"/>
            <a:chOff x="4786312" y="1899920"/>
            <a:chExt cx="2619375" cy="3058160"/>
          </a:xfrm>
        </p:grpSpPr>
        <p:pic>
          <p:nvPicPr>
            <p:cNvPr id="10" name="Picture 9" descr="http://1.bp.blogspot.com/-SQJi1gzth2A/UC9vq2V_I2I/AAAAAAAAAUg/LRGoItbmNG8/s1600/wet+pavement+polaroi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1" name="Picture 10" descr="http://designyoutrust.com/wp-content/uploads/2013/01/Beautiful-Conceptual-Portrait-Photography-by-Mariesol-Fumy_20-@-GenCept-650x650.jpg"/>
            <p:cNvPicPr/>
            <p:nvPr/>
          </p:nvPicPr>
          <p:blipFill rotWithShape="1">
            <a:blip r:embed="rId3" cstate="print">
              <a:extLst>
                <a:ext uri="{28A0092B-C50C-407E-A947-70E740481C1C}">
                  <a14:useLocalDpi xmlns:a14="http://schemas.microsoft.com/office/drawing/2010/main" val="0"/>
                </a:ext>
              </a:extLst>
            </a:blip>
            <a:srcRect l="3661" r="31574" b="34070"/>
            <a:stretch/>
          </p:blipFill>
          <p:spPr bwMode="auto">
            <a:xfrm rot="306175">
              <a:off x="5090477" y="2185670"/>
              <a:ext cx="2042160" cy="2078990"/>
            </a:xfrm>
            <a:prstGeom prst="rect">
              <a:avLst/>
            </a:prstGeom>
            <a:noFill/>
            <a:ln>
              <a:noFill/>
            </a:ln>
            <a:extLst>
              <a:ext uri="{53640926-AAD7-44D8-BBD7-CCE9431645EC}">
                <a14:shadowObscured xmlns:a14="http://schemas.microsoft.com/office/drawing/2010/main"/>
              </a:ext>
            </a:extLst>
          </p:spPr>
        </p:pic>
      </p:grpSp>
      <p:grpSp>
        <p:nvGrpSpPr>
          <p:cNvPr id="12" name="Group 11"/>
          <p:cNvGrpSpPr/>
          <p:nvPr/>
        </p:nvGrpSpPr>
        <p:grpSpPr>
          <a:xfrm rot="918315">
            <a:off x="10531564" y="2563393"/>
            <a:ext cx="2128902" cy="2426949"/>
            <a:chOff x="4786312" y="1899920"/>
            <a:chExt cx="2619375" cy="3058160"/>
          </a:xfrm>
        </p:grpSpPr>
        <p:pic>
          <p:nvPicPr>
            <p:cNvPr id="13" name="Picture 12" descr="http://1.bp.blogspot.com/-SQJi1gzth2A/UC9vq2V_I2I/AAAAAAAAAUg/LRGoItbmNG8/s1600/wet+pavement+polaroid.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4" name="Picture 13" descr="http://www.paulunderhill.com/wp-content/uploads/2013/01/family-portrait-photographer-newborn-baby-photography-dorset_11.jpg"/>
            <p:cNvPicPr/>
            <p:nvPr/>
          </p:nvPicPr>
          <p:blipFill rotWithShape="1">
            <a:blip r:embed="rId5" cstate="print">
              <a:extLst>
                <a:ext uri="{28A0092B-C50C-407E-A947-70E740481C1C}">
                  <a14:useLocalDpi xmlns:a14="http://schemas.microsoft.com/office/drawing/2010/main" val="0"/>
                </a:ext>
              </a:extLst>
            </a:blip>
            <a:srcRect r="34050"/>
            <a:stretch/>
          </p:blipFill>
          <p:spPr bwMode="auto">
            <a:xfrm rot="305783">
              <a:off x="5094287" y="2186305"/>
              <a:ext cx="2038350" cy="2058670"/>
            </a:xfrm>
            <a:prstGeom prst="rect">
              <a:avLst/>
            </a:prstGeom>
            <a:noFill/>
            <a:ln>
              <a:noFill/>
            </a:ln>
            <a:extLst>
              <a:ext uri="{53640926-AAD7-44D8-BBD7-CCE9431645EC}">
                <a14:shadowObscured xmlns:a14="http://schemas.microsoft.com/office/drawing/2010/main"/>
              </a:ext>
            </a:extLst>
          </p:spPr>
        </p:pic>
      </p:grpSp>
      <p:grpSp>
        <p:nvGrpSpPr>
          <p:cNvPr id="15" name="Group 14"/>
          <p:cNvGrpSpPr/>
          <p:nvPr/>
        </p:nvGrpSpPr>
        <p:grpSpPr>
          <a:xfrm>
            <a:off x="10326494" y="-476099"/>
            <a:ext cx="2316275" cy="2673827"/>
            <a:chOff x="585373" y="685799"/>
            <a:chExt cx="2619375" cy="3058160"/>
          </a:xfrm>
        </p:grpSpPr>
        <p:pic>
          <p:nvPicPr>
            <p:cNvPr id="16" name="Picture 15" descr="http://1.bp.blogspot.com/-SQJi1gzth2A/UC9vq2V_I2I/AAAAAAAAAUg/LRGoItbmNG8/s1600/wet+pavement+polaroid.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373" y="685799"/>
              <a:ext cx="2619375" cy="3058160"/>
            </a:xfrm>
            <a:prstGeom prst="rect">
              <a:avLst/>
            </a:prstGeom>
            <a:noFill/>
            <a:ln>
              <a:noFill/>
            </a:ln>
          </p:spPr>
        </p:pic>
        <p:pic>
          <p:nvPicPr>
            <p:cNvPr id="17" name="Picture 16" descr="http://webneel.com/daily/sites/default/files/images/daily/06-2013/8-best-portrait-photography.jpg"/>
            <p:cNvPicPr/>
            <p:nvPr/>
          </p:nvPicPr>
          <p:blipFill rotWithShape="1">
            <a:blip r:embed="rId7" cstate="print">
              <a:extLst>
                <a:ext uri="{28A0092B-C50C-407E-A947-70E740481C1C}">
                  <a14:useLocalDpi xmlns:a14="http://schemas.microsoft.com/office/drawing/2010/main" val="0"/>
                </a:ext>
              </a:extLst>
            </a:blip>
            <a:srcRect l="-107" r="1603"/>
            <a:stretch/>
          </p:blipFill>
          <p:spPr bwMode="auto">
            <a:xfrm rot="305326">
              <a:off x="909223" y="991234"/>
              <a:ext cx="2026285" cy="2057400"/>
            </a:xfrm>
            <a:prstGeom prst="rect">
              <a:avLst/>
            </a:prstGeom>
            <a:noFill/>
            <a:ln>
              <a:noFill/>
            </a:ln>
            <a:extLst>
              <a:ext uri="{53640926-AAD7-44D8-BBD7-CCE9431645EC}">
                <a14:shadowObscured xmlns:a14="http://schemas.microsoft.com/office/drawing/2010/main"/>
              </a:ext>
            </a:extLst>
          </p:spPr>
        </p:pic>
      </p:grpSp>
      <p:grpSp>
        <p:nvGrpSpPr>
          <p:cNvPr id="18" name="Group 17"/>
          <p:cNvGrpSpPr/>
          <p:nvPr/>
        </p:nvGrpSpPr>
        <p:grpSpPr>
          <a:xfrm rot="20216814">
            <a:off x="9817577" y="4133950"/>
            <a:ext cx="2856743" cy="3481069"/>
            <a:chOff x="4786312" y="1899920"/>
            <a:chExt cx="2619375" cy="3058160"/>
          </a:xfrm>
        </p:grpSpPr>
        <p:pic>
          <p:nvPicPr>
            <p:cNvPr id="19" name="Picture 18" descr="http://1.bp.blogspot.com/-SQJi1gzth2A/UC9vq2V_I2I/AAAAAAAAAUg/LRGoItbmNG8/s1600/wet+pavement+polaroid.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20" name="Picture 19" descr="http://www.samhurdphotography.com/wp-content/uploads/2013/08/23-abstract-bride-and-groom-portraits-with-leica-m.jpg"/>
            <p:cNvPicPr/>
            <p:nvPr/>
          </p:nvPicPr>
          <p:blipFill rotWithShape="1">
            <a:blip r:embed="rId9">
              <a:extLst>
                <a:ext uri="{28A0092B-C50C-407E-A947-70E740481C1C}">
                  <a14:useLocalDpi xmlns:a14="http://schemas.microsoft.com/office/drawing/2010/main" val="0"/>
                </a:ext>
              </a:extLst>
            </a:blip>
            <a:srcRect l="10666" t="493" r="59957" b="8495"/>
            <a:stretch/>
          </p:blipFill>
          <p:spPr bwMode="auto">
            <a:xfrm rot="287257">
              <a:off x="5090477" y="2192020"/>
              <a:ext cx="2047240" cy="2056130"/>
            </a:xfrm>
            <a:prstGeom prst="rect">
              <a:avLst/>
            </a:prstGeom>
            <a:noFill/>
            <a:ln>
              <a:noFill/>
            </a:ln>
            <a:extLst>
              <a:ext uri="{53640926-AAD7-44D8-BBD7-CCE9431645EC}">
                <a14:shadowObscured xmlns:a14="http://schemas.microsoft.com/office/drawing/2010/main"/>
              </a:ext>
            </a:extLst>
          </p:spPr>
        </p:pic>
      </p:grpSp>
      <p:grpSp>
        <p:nvGrpSpPr>
          <p:cNvPr id="21" name="Group 20"/>
          <p:cNvGrpSpPr/>
          <p:nvPr/>
        </p:nvGrpSpPr>
        <p:grpSpPr>
          <a:xfrm>
            <a:off x="9044235" y="1512945"/>
            <a:ext cx="2316275" cy="2673827"/>
            <a:chOff x="585373" y="685799"/>
            <a:chExt cx="2619375" cy="3058160"/>
          </a:xfrm>
        </p:grpSpPr>
        <p:pic>
          <p:nvPicPr>
            <p:cNvPr id="22" name="Picture 21" descr="http://1.bp.blogspot.com/-SQJi1gzth2A/UC9vq2V_I2I/AAAAAAAAAUg/LRGoItbmNG8/s1600/wet+pavement+polaroid.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373" y="685799"/>
              <a:ext cx="2619375" cy="3058160"/>
            </a:xfrm>
            <a:prstGeom prst="rect">
              <a:avLst/>
            </a:prstGeom>
            <a:noFill/>
            <a:ln>
              <a:noFill/>
            </a:ln>
          </p:spPr>
        </p:pic>
        <p:pic>
          <p:nvPicPr>
            <p:cNvPr id="23" name="Picture 22" descr="http://webneel.com/daily/sites/default/files/images/daily/06-2013/8-best-portrait-photography.jpg"/>
            <p:cNvPicPr/>
            <p:nvPr/>
          </p:nvPicPr>
          <p:blipFill rotWithShape="1">
            <a:blip r:embed="rId7" cstate="print">
              <a:extLst>
                <a:ext uri="{28A0092B-C50C-407E-A947-70E740481C1C}">
                  <a14:useLocalDpi xmlns:a14="http://schemas.microsoft.com/office/drawing/2010/main" val="0"/>
                </a:ext>
              </a:extLst>
            </a:blip>
            <a:srcRect l="-107" r="1603"/>
            <a:stretch/>
          </p:blipFill>
          <p:spPr bwMode="auto">
            <a:xfrm rot="305326">
              <a:off x="909223" y="991234"/>
              <a:ext cx="2026285" cy="2057400"/>
            </a:xfrm>
            <a:prstGeom prst="rect">
              <a:avLst/>
            </a:prstGeom>
            <a:noFill/>
            <a:ln>
              <a:noFill/>
            </a:ln>
            <a:extLst>
              <a:ext uri="{53640926-AAD7-44D8-BBD7-CCE9431645EC}">
                <a14:shadowObscured xmlns:a14="http://schemas.microsoft.com/office/drawing/2010/main"/>
              </a:ext>
            </a:extLst>
          </p:spPr>
        </p:pic>
      </p:grpSp>
      <p:grpSp>
        <p:nvGrpSpPr>
          <p:cNvPr id="27" name="Group 26"/>
          <p:cNvGrpSpPr/>
          <p:nvPr/>
        </p:nvGrpSpPr>
        <p:grpSpPr>
          <a:xfrm rot="19625077">
            <a:off x="8384094" y="-476607"/>
            <a:ext cx="2987641" cy="3521741"/>
            <a:chOff x="4786312" y="1899920"/>
            <a:chExt cx="2619375" cy="3058160"/>
          </a:xfrm>
        </p:grpSpPr>
        <p:pic>
          <p:nvPicPr>
            <p:cNvPr id="28" name="Picture 27" descr="http://1.bp.blogspot.com/-SQJi1gzth2A/UC9vq2V_I2I/AAAAAAAAAUg/LRGoItbmNG8/s1600/wet+pavement+polaroid.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29" name="Picture 28" descr="http://cdn0.pelfusion.com/wp-content/uploads/2013/02/portraits-4.jpg"/>
            <p:cNvPicPr/>
            <p:nvPr/>
          </p:nvPicPr>
          <p:blipFill rotWithShape="1">
            <a:blip r:embed="rId10">
              <a:extLst>
                <a:ext uri="{28A0092B-C50C-407E-A947-70E740481C1C}">
                  <a14:useLocalDpi xmlns:a14="http://schemas.microsoft.com/office/drawing/2010/main" val="0"/>
                </a:ext>
              </a:extLst>
            </a:blip>
            <a:srcRect l="21492" r="11719"/>
            <a:stretch/>
          </p:blipFill>
          <p:spPr bwMode="auto">
            <a:xfrm rot="297182">
              <a:off x="5077777" y="2194560"/>
              <a:ext cx="2066290" cy="205867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637199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848" y="1812778"/>
            <a:ext cx="9868122" cy="2350395"/>
          </a:xfrm>
        </p:spPr>
        <p:txBody>
          <a:bodyPr>
            <a:normAutofit/>
          </a:bodyPr>
          <a:lstStyle/>
          <a:p>
            <a:pPr algn="r"/>
            <a:r>
              <a:rPr lang="en-GB" sz="6000" b="1" dirty="0" smtClean="0">
                <a:solidFill>
                  <a:schemeClr val="accent1">
                    <a:lumMod val="75000"/>
                  </a:schemeClr>
                </a:solidFill>
              </a:rPr>
              <a:t>Photoshoot 1 plan &amp; breakdown</a:t>
            </a:r>
            <a:endParaRPr lang="en-GB" sz="1200" b="1" i="1" dirty="0">
              <a:solidFill>
                <a:schemeClr val="accent1">
                  <a:lumMod val="75000"/>
                </a:schemeClr>
              </a:solidFill>
            </a:endParaRPr>
          </a:p>
        </p:txBody>
      </p:sp>
      <p:grpSp>
        <p:nvGrpSpPr>
          <p:cNvPr id="12" name="Group 11"/>
          <p:cNvGrpSpPr/>
          <p:nvPr/>
        </p:nvGrpSpPr>
        <p:grpSpPr>
          <a:xfrm rot="918315">
            <a:off x="-1009389" y="2423659"/>
            <a:ext cx="2128902" cy="2426949"/>
            <a:chOff x="4786312" y="1899920"/>
            <a:chExt cx="2619375" cy="3058160"/>
          </a:xfrm>
        </p:grpSpPr>
        <p:pic>
          <p:nvPicPr>
            <p:cNvPr id="13" name="Picture 12" descr="http://1.bp.blogspot.com/-SQJi1gzth2A/UC9vq2V_I2I/AAAAAAAAAUg/LRGoItbmNG8/s1600/wet+pavement+polaroi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4" name="Picture 13" descr="http://www.paulunderhill.com/wp-content/uploads/2013/01/family-portrait-photographer-newborn-baby-photography-dorset_11.jpg"/>
            <p:cNvPicPr/>
            <p:nvPr/>
          </p:nvPicPr>
          <p:blipFill rotWithShape="1">
            <a:blip r:embed="rId3" cstate="print">
              <a:extLst>
                <a:ext uri="{28A0092B-C50C-407E-A947-70E740481C1C}">
                  <a14:useLocalDpi xmlns:a14="http://schemas.microsoft.com/office/drawing/2010/main" val="0"/>
                </a:ext>
              </a:extLst>
            </a:blip>
            <a:srcRect r="34050"/>
            <a:stretch/>
          </p:blipFill>
          <p:spPr bwMode="auto">
            <a:xfrm rot="305783">
              <a:off x="5094287" y="2186305"/>
              <a:ext cx="2038350" cy="2058670"/>
            </a:xfrm>
            <a:prstGeom prst="rect">
              <a:avLst/>
            </a:prstGeom>
            <a:noFill/>
            <a:ln>
              <a:noFill/>
            </a:ln>
            <a:extLst>
              <a:ext uri="{53640926-AAD7-44D8-BBD7-CCE9431645EC}">
                <a14:shadowObscured xmlns:a14="http://schemas.microsoft.com/office/drawing/2010/main"/>
              </a:ext>
            </a:extLst>
          </p:spPr>
        </p:pic>
      </p:grpSp>
      <p:grpSp>
        <p:nvGrpSpPr>
          <p:cNvPr id="15" name="Group 14"/>
          <p:cNvGrpSpPr/>
          <p:nvPr/>
        </p:nvGrpSpPr>
        <p:grpSpPr>
          <a:xfrm>
            <a:off x="-759452" y="1342499"/>
            <a:ext cx="2316275" cy="2673827"/>
            <a:chOff x="585373" y="685799"/>
            <a:chExt cx="2619375" cy="3058160"/>
          </a:xfrm>
        </p:grpSpPr>
        <p:pic>
          <p:nvPicPr>
            <p:cNvPr id="16" name="Picture 15" descr="http://1.bp.blogspot.com/-SQJi1gzth2A/UC9vq2V_I2I/AAAAAAAAAUg/LRGoItbmNG8/s1600/wet+pavement+polaroid.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373" y="685799"/>
              <a:ext cx="2619375" cy="3058160"/>
            </a:xfrm>
            <a:prstGeom prst="rect">
              <a:avLst/>
            </a:prstGeom>
            <a:noFill/>
            <a:ln>
              <a:noFill/>
            </a:ln>
          </p:spPr>
        </p:pic>
        <p:pic>
          <p:nvPicPr>
            <p:cNvPr id="17" name="Picture 16" descr="http://webneel.com/daily/sites/default/files/images/daily/06-2013/8-best-portrait-photography.jpg"/>
            <p:cNvPicPr/>
            <p:nvPr/>
          </p:nvPicPr>
          <p:blipFill rotWithShape="1">
            <a:blip r:embed="rId5" cstate="print">
              <a:extLst>
                <a:ext uri="{28A0092B-C50C-407E-A947-70E740481C1C}">
                  <a14:useLocalDpi xmlns:a14="http://schemas.microsoft.com/office/drawing/2010/main" val="0"/>
                </a:ext>
              </a:extLst>
            </a:blip>
            <a:srcRect l="-107" r="1603"/>
            <a:stretch/>
          </p:blipFill>
          <p:spPr bwMode="auto">
            <a:xfrm rot="305326">
              <a:off x="909223" y="991234"/>
              <a:ext cx="2026285" cy="2057400"/>
            </a:xfrm>
            <a:prstGeom prst="rect">
              <a:avLst/>
            </a:prstGeom>
            <a:noFill/>
            <a:ln>
              <a:noFill/>
            </a:ln>
            <a:extLst>
              <a:ext uri="{53640926-AAD7-44D8-BBD7-CCE9431645EC}">
                <a14:shadowObscured xmlns:a14="http://schemas.microsoft.com/office/drawing/2010/main"/>
              </a:ext>
            </a:extLst>
          </p:spPr>
        </p:pic>
      </p:grpSp>
      <p:grpSp>
        <p:nvGrpSpPr>
          <p:cNvPr id="18" name="Group 17"/>
          <p:cNvGrpSpPr/>
          <p:nvPr/>
        </p:nvGrpSpPr>
        <p:grpSpPr>
          <a:xfrm rot="20216814">
            <a:off x="-575025" y="3644239"/>
            <a:ext cx="2856743" cy="3481069"/>
            <a:chOff x="4786312" y="1899920"/>
            <a:chExt cx="2619375" cy="3058160"/>
          </a:xfrm>
        </p:grpSpPr>
        <p:pic>
          <p:nvPicPr>
            <p:cNvPr id="19" name="Picture 18" descr="http://1.bp.blogspot.com/-SQJi1gzth2A/UC9vq2V_I2I/AAAAAAAAAUg/LRGoItbmNG8/s1600/wet+pavement+polaroid.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20" name="Picture 19" descr="http://www.samhurdphotography.com/wp-content/uploads/2013/08/23-abstract-bride-and-groom-portraits-with-leica-m.jpg"/>
            <p:cNvPicPr/>
            <p:nvPr/>
          </p:nvPicPr>
          <p:blipFill rotWithShape="1">
            <a:blip r:embed="rId7">
              <a:extLst>
                <a:ext uri="{28A0092B-C50C-407E-A947-70E740481C1C}">
                  <a14:useLocalDpi xmlns:a14="http://schemas.microsoft.com/office/drawing/2010/main" val="0"/>
                </a:ext>
              </a:extLst>
            </a:blip>
            <a:srcRect l="10666" t="493" r="59957" b="8495"/>
            <a:stretch/>
          </p:blipFill>
          <p:spPr bwMode="auto">
            <a:xfrm rot="287257">
              <a:off x="5090477" y="2192020"/>
              <a:ext cx="2047240" cy="2056130"/>
            </a:xfrm>
            <a:prstGeom prst="rect">
              <a:avLst/>
            </a:prstGeom>
            <a:noFill/>
            <a:ln>
              <a:noFill/>
            </a:ln>
            <a:extLst>
              <a:ext uri="{53640926-AAD7-44D8-BBD7-CCE9431645EC}">
                <a14:shadowObscured xmlns:a14="http://schemas.microsoft.com/office/drawing/2010/main"/>
              </a:ext>
            </a:extLst>
          </p:spPr>
        </p:pic>
      </p:grpSp>
      <p:grpSp>
        <p:nvGrpSpPr>
          <p:cNvPr id="21" name="Group 20"/>
          <p:cNvGrpSpPr/>
          <p:nvPr/>
        </p:nvGrpSpPr>
        <p:grpSpPr>
          <a:xfrm>
            <a:off x="643218" y="1608508"/>
            <a:ext cx="2316275" cy="2673827"/>
            <a:chOff x="585373" y="685799"/>
            <a:chExt cx="2619375" cy="3058160"/>
          </a:xfrm>
        </p:grpSpPr>
        <p:pic>
          <p:nvPicPr>
            <p:cNvPr id="22" name="Picture 21" descr="http://1.bp.blogspot.com/-SQJi1gzth2A/UC9vq2V_I2I/AAAAAAAAAUg/LRGoItbmNG8/s1600/wet+pavement+polaroid.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373" y="685799"/>
              <a:ext cx="2619375" cy="3058160"/>
            </a:xfrm>
            <a:prstGeom prst="rect">
              <a:avLst/>
            </a:prstGeom>
            <a:noFill/>
            <a:ln>
              <a:noFill/>
            </a:ln>
          </p:spPr>
        </p:pic>
        <p:pic>
          <p:nvPicPr>
            <p:cNvPr id="23" name="Picture 22" descr="http://webneel.com/daily/sites/default/files/images/daily/06-2013/8-best-portrait-photography.jpg"/>
            <p:cNvPicPr/>
            <p:nvPr/>
          </p:nvPicPr>
          <p:blipFill rotWithShape="1">
            <a:blip r:embed="rId5" cstate="print">
              <a:extLst>
                <a:ext uri="{28A0092B-C50C-407E-A947-70E740481C1C}">
                  <a14:useLocalDpi xmlns:a14="http://schemas.microsoft.com/office/drawing/2010/main" val="0"/>
                </a:ext>
              </a:extLst>
            </a:blip>
            <a:srcRect l="-107" r="1603"/>
            <a:stretch/>
          </p:blipFill>
          <p:spPr bwMode="auto">
            <a:xfrm rot="305326">
              <a:off x="909223" y="991234"/>
              <a:ext cx="2026285" cy="2057400"/>
            </a:xfrm>
            <a:prstGeom prst="rect">
              <a:avLst/>
            </a:prstGeom>
            <a:noFill/>
            <a:ln>
              <a:noFill/>
            </a:ln>
            <a:extLst>
              <a:ext uri="{53640926-AAD7-44D8-BBD7-CCE9431645EC}">
                <a14:shadowObscured xmlns:a14="http://schemas.microsoft.com/office/drawing/2010/main"/>
              </a:ext>
            </a:extLst>
          </p:spPr>
        </p:pic>
      </p:grpSp>
      <p:grpSp>
        <p:nvGrpSpPr>
          <p:cNvPr id="27" name="Group 26"/>
          <p:cNvGrpSpPr/>
          <p:nvPr/>
        </p:nvGrpSpPr>
        <p:grpSpPr>
          <a:xfrm rot="19625077">
            <a:off x="-711236" y="-745998"/>
            <a:ext cx="2987641" cy="3521741"/>
            <a:chOff x="4786312" y="1899920"/>
            <a:chExt cx="2619375" cy="3058160"/>
          </a:xfrm>
        </p:grpSpPr>
        <p:pic>
          <p:nvPicPr>
            <p:cNvPr id="28" name="Picture 27" descr="http://1.bp.blogspot.com/-SQJi1gzth2A/UC9vq2V_I2I/AAAAAAAAAUg/LRGoItbmNG8/s1600/wet+pavement+polaroid.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29" name="Picture 28" descr="http://cdn0.pelfusion.com/wp-content/uploads/2013/02/portraits-4.jpg"/>
            <p:cNvPicPr/>
            <p:nvPr/>
          </p:nvPicPr>
          <p:blipFill rotWithShape="1">
            <a:blip r:embed="rId8">
              <a:extLst>
                <a:ext uri="{28A0092B-C50C-407E-A947-70E740481C1C}">
                  <a14:useLocalDpi xmlns:a14="http://schemas.microsoft.com/office/drawing/2010/main" val="0"/>
                </a:ext>
              </a:extLst>
            </a:blip>
            <a:srcRect l="21492" r="11719"/>
            <a:stretch/>
          </p:blipFill>
          <p:spPr bwMode="auto">
            <a:xfrm rot="297182">
              <a:off x="5077777" y="2194560"/>
              <a:ext cx="2066290" cy="2058670"/>
            </a:xfrm>
            <a:prstGeom prst="rect">
              <a:avLst/>
            </a:prstGeom>
            <a:noFill/>
            <a:ln>
              <a:noFill/>
            </a:ln>
            <a:extLst>
              <a:ext uri="{53640926-AAD7-44D8-BBD7-CCE9431645EC}">
                <a14:shadowObscured xmlns:a14="http://schemas.microsoft.com/office/drawing/2010/main"/>
              </a:ext>
            </a:extLst>
          </p:spPr>
        </p:pic>
      </p:grpSp>
      <p:grpSp>
        <p:nvGrpSpPr>
          <p:cNvPr id="9" name="Group 8"/>
          <p:cNvGrpSpPr/>
          <p:nvPr/>
        </p:nvGrpSpPr>
        <p:grpSpPr>
          <a:xfrm rot="20927966">
            <a:off x="-543741" y="1935657"/>
            <a:ext cx="1668731" cy="1887446"/>
            <a:chOff x="4786312" y="1899920"/>
            <a:chExt cx="2619375" cy="3058160"/>
          </a:xfrm>
        </p:grpSpPr>
        <p:pic>
          <p:nvPicPr>
            <p:cNvPr id="10" name="Picture 9" descr="http://1.bp.blogspot.com/-SQJi1gzth2A/UC9vq2V_I2I/AAAAAAAAAUg/LRGoItbmNG8/s1600/wet+pavement+polaroid.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1" name="Picture 10" descr="http://designyoutrust.com/wp-content/uploads/2013/01/Beautiful-Conceptual-Portrait-Photography-by-Mariesol-Fumy_20-@-GenCept-650x650.jpg"/>
            <p:cNvPicPr/>
            <p:nvPr/>
          </p:nvPicPr>
          <p:blipFill rotWithShape="1">
            <a:blip r:embed="rId10" cstate="print">
              <a:extLst>
                <a:ext uri="{28A0092B-C50C-407E-A947-70E740481C1C}">
                  <a14:useLocalDpi xmlns:a14="http://schemas.microsoft.com/office/drawing/2010/main" val="0"/>
                </a:ext>
              </a:extLst>
            </a:blip>
            <a:srcRect l="3661" r="31574" b="34070"/>
            <a:stretch/>
          </p:blipFill>
          <p:spPr bwMode="auto">
            <a:xfrm rot="306175">
              <a:off x="5090477" y="2185670"/>
              <a:ext cx="2042160" cy="207899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739830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898822" y="2120730"/>
            <a:ext cx="5393425" cy="1151965"/>
          </a:xfrm>
        </p:spPr>
        <p:txBody>
          <a:bodyPr/>
          <a:lstStyle/>
          <a:p>
            <a:r>
              <a:rPr lang="en-GB" dirty="0" smtClean="0"/>
              <a:t>Contextual link 1</a:t>
            </a:r>
            <a:endParaRPr lang="en-GB" dirty="0"/>
          </a:p>
        </p:txBody>
      </p:sp>
      <p:pic>
        <p:nvPicPr>
          <p:cNvPr id="4" name="Picture 3"/>
          <p:cNvPicPr>
            <a:picLocks noChangeAspect="1"/>
          </p:cNvPicPr>
          <p:nvPr/>
        </p:nvPicPr>
        <p:blipFill rotWithShape="1">
          <a:blip r:embed="rId2"/>
          <a:srcRect l="31552" t="11719" r="30820" b="12760"/>
          <a:stretch/>
        </p:blipFill>
        <p:spPr>
          <a:xfrm>
            <a:off x="1373874" y="237565"/>
            <a:ext cx="5355259" cy="6042898"/>
          </a:xfrm>
          <a:prstGeom prst="rect">
            <a:avLst/>
          </a:prstGeom>
          <a:ln w="38100">
            <a:solidFill>
              <a:srgbClr val="B80E0F"/>
            </a:solidFill>
          </a:ln>
        </p:spPr>
      </p:pic>
    </p:spTree>
    <p:extLst>
      <p:ext uri="{BB962C8B-B14F-4D97-AF65-F5344CB8AC3E}">
        <p14:creationId xmlns:p14="http://schemas.microsoft.com/office/powerpoint/2010/main" val="3846049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955314" y="180959"/>
            <a:ext cx="2502563" cy="5355312"/>
          </a:xfrm>
          <a:solidFill>
            <a:srgbClr val="EDEDED"/>
          </a:solidFill>
          <a:ln>
            <a:solidFill>
              <a:srgbClr val="B80E0F"/>
            </a:solidFill>
          </a:ln>
        </p:spPr>
        <p:txBody>
          <a:bodyPr>
            <a:noAutofit/>
          </a:bodyPr>
          <a:lstStyle/>
          <a:p>
            <a:pPr marL="0" indent="0" algn="ctr">
              <a:buNone/>
            </a:pPr>
            <a:r>
              <a:rPr lang="en-GB" sz="1800" b="1" cap="none" dirty="0" smtClean="0">
                <a:latin typeface="Century Gothic" panose="020B0502020202020204" pitchFamily="34" charset="0"/>
              </a:rPr>
              <a:t>to help reinforce my interpretation of identity and hiding ones true self </a:t>
            </a:r>
            <a:r>
              <a:rPr lang="en-GB" sz="1800" b="1" cap="none" dirty="0">
                <a:latin typeface="Century Gothic" panose="020B0502020202020204" pitchFamily="34" charset="0"/>
              </a:rPr>
              <a:t>I</a:t>
            </a:r>
            <a:r>
              <a:rPr lang="en-GB" sz="1800" b="1" cap="none" dirty="0" smtClean="0">
                <a:latin typeface="Century Gothic" panose="020B0502020202020204" pitchFamily="34" charset="0"/>
              </a:rPr>
              <a:t> would develop this piece by having the subject physically removing the mask, exposing a second portrait. combining the ideas behind this piece with the work of </a:t>
            </a:r>
            <a:r>
              <a:rPr lang="en-GB" sz="1800" b="1" cap="none" dirty="0">
                <a:latin typeface="Century Gothic" panose="020B0502020202020204" pitchFamily="34" charset="0"/>
              </a:rPr>
              <a:t>A</a:t>
            </a:r>
            <a:r>
              <a:rPr lang="en-GB" sz="1800" b="1" cap="none" dirty="0" smtClean="0">
                <a:latin typeface="Century Gothic" panose="020B0502020202020204" pitchFamily="34" charset="0"/>
              </a:rPr>
              <a:t>dnrey, his study ‘core’ will allow me to effectively achieve this. </a:t>
            </a:r>
            <a:endParaRPr lang="en-GB" sz="1800" b="1" cap="none" dirty="0">
              <a:latin typeface="Century Gothic" panose="020B0502020202020204" pitchFamily="34" charset="0"/>
            </a:endParaRPr>
          </a:p>
        </p:txBody>
      </p:sp>
      <p:pic>
        <p:nvPicPr>
          <p:cNvPr id="4" name="Picture 3" descr="C O R E by adnrey"/>
          <p:cNvPicPr/>
          <p:nvPr/>
        </p:nvPicPr>
        <p:blipFill rotWithShape="1">
          <a:blip r:embed="rId2" cstate="print">
            <a:extLst>
              <a:ext uri="{28A0092B-C50C-407E-A947-70E740481C1C}">
                <a14:useLocalDpi xmlns:a14="http://schemas.microsoft.com/office/drawing/2010/main" val="0"/>
              </a:ext>
            </a:extLst>
          </a:blip>
          <a:srcRect l="3103" t="2864" r="3099" b="3327"/>
          <a:stretch/>
        </p:blipFill>
        <p:spPr bwMode="auto">
          <a:xfrm>
            <a:off x="242420" y="1857127"/>
            <a:ext cx="2060981" cy="2002971"/>
          </a:xfrm>
          <a:prstGeom prst="rect">
            <a:avLst/>
          </a:prstGeom>
          <a:noFill/>
          <a:ln>
            <a:solidFill>
              <a:srgbClr val="B80E0F"/>
            </a:solidFill>
          </a:ln>
          <a:extLst>
            <a:ext uri="{53640926-AAD7-44D8-BBD7-CCE9431645EC}">
              <a14:shadowObscured xmlns:a14="http://schemas.microsoft.com/office/drawing/2010/main"/>
            </a:ext>
          </a:extLst>
        </p:spPr>
      </p:pic>
      <p:sp>
        <p:nvSpPr>
          <p:cNvPr id="5" name="Rectangle 4"/>
          <p:cNvSpPr/>
          <p:nvPr/>
        </p:nvSpPr>
        <p:spPr>
          <a:xfrm>
            <a:off x="2573969" y="180959"/>
            <a:ext cx="3683092" cy="5355312"/>
          </a:xfrm>
          <a:prstGeom prst="rect">
            <a:avLst/>
          </a:prstGeom>
          <a:solidFill>
            <a:srgbClr val="EDEDED"/>
          </a:solidFill>
          <a:ln>
            <a:solidFill>
              <a:srgbClr val="B80E0F"/>
            </a:solidFill>
          </a:ln>
        </p:spPr>
        <p:txBody>
          <a:bodyPr wrap="square">
            <a:spAutoFit/>
          </a:bodyPr>
          <a:lstStyle/>
          <a:p>
            <a:pPr algn="ctr"/>
            <a:r>
              <a:rPr lang="en-GB" sz="1900" b="1" dirty="0" smtClean="0">
                <a:latin typeface="Century Gothic" panose="020B0502020202020204" pitchFamily="34" charset="0"/>
              </a:rPr>
              <a:t>To </a:t>
            </a:r>
            <a:r>
              <a:rPr lang="en-GB" sz="1900" b="1" dirty="0">
                <a:latin typeface="Century Gothic" panose="020B0502020202020204" pitchFamily="34" charset="0"/>
              </a:rPr>
              <a:t>further develop the work I could include the contemporary portrait in the piece, have the subject removing the face as if it was a mask, supporting the idea of identity. There is a clear link to my theme of surreal portraiture within the work as Andrey creates work to emphasis the other reality, work that exists outside the realms of reality. The work of Andrey will influence the development of my work as I begin to explore the idea of identity through layers and masks. </a:t>
            </a:r>
          </a:p>
        </p:txBody>
      </p:sp>
      <p:pic>
        <p:nvPicPr>
          <p:cNvPr id="6" name="Picture 5" descr="http://media.portable.tv/wp-content/uploads/2011/05/giuseppe-mastromatteo-Indepensense-10.jpeg"/>
          <p:cNvPicPr/>
          <p:nvPr/>
        </p:nvPicPr>
        <p:blipFill rotWithShape="1">
          <a:blip r:embed="rId3" cstate="print">
            <a:extLst>
              <a:ext uri="{28A0092B-C50C-407E-A947-70E740481C1C}">
                <a14:useLocalDpi xmlns:a14="http://schemas.microsoft.com/office/drawing/2010/main" val="0"/>
              </a:ext>
            </a:extLst>
          </a:blip>
          <a:srcRect l="51196" b="5573"/>
          <a:stretch/>
        </p:blipFill>
        <p:spPr bwMode="auto">
          <a:xfrm>
            <a:off x="6577453" y="1562089"/>
            <a:ext cx="2107293" cy="2593049"/>
          </a:xfrm>
          <a:prstGeom prst="rect">
            <a:avLst/>
          </a:prstGeom>
          <a:noFill/>
          <a:ln>
            <a:solidFill>
              <a:srgbClr val="B80E0F"/>
            </a:solidFill>
          </a:ln>
          <a:extLst>
            <a:ext uri="{53640926-AAD7-44D8-BBD7-CCE9431645EC}">
              <a14:shadowObscured xmlns:a14="http://schemas.microsoft.com/office/drawing/2010/main"/>
            </a:ext>
          </a:extLst>
        </p:spPr>
      </p:pic>
      <p:sp>
        <p:nvSpPr>
          <p:cNvPr id="7" name="Right Arrow 6"/>
          <p:cNvSpPr/>
          <p:nvPr/>
        </p:nvSpPr>
        <p:spPr>
          <a:xfrm>
            <a:off x="2082832" y="2669926"/>
            <a:ext cx="566057" cy="377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6159141" y="2669926"/>
            <a:ext cx="566057" cy="377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8537002" y="2625680"/>
            <a:ext cx="566057" cy="377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242420" y="5016396"/>
            <a:ext cx="2123440" cy="43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CONTEXTUAL LINK 1 </a:t>
            </a:r>
            <a:endParaRPr lang="en-GB" dirty="0"/>
          </a:p>
        </p:txBody>
      </p:sp>
      <p:sp>
        <p:nvSpPr>
          <p:cNvPr id="11" name="Rounded Rectangle 10"/>
          <p:cNvSpPr/>
          <p:nvPr/>
        </p:nvSpPr>
        <p:spPr>
          <a:xfrm>
            <a:off x="6569379" y="5016396"/>
            <a:ext cx="2123440" cy="43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CONTEXTUAL LINK 2 </a:t>
            </a:r>
            <a:endParaRPr lang="en-GB" dirty="0"/>
          </a:p>
        </p:txBody>
      </p:sp>
    </p:spTree>
    <p:extLst>
      <p:ext uri="{BB962C8B-B14F-4D97-AF65-F5344CB8AC3E}">
        <p14:creationId xmlns:p14="http://schemas.microsoft.com/office/powerpoint/2010/main" val="22246182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394388">
            <a:off x="1687110" y="705872"/>
            <a:ext cx="10396882" cy="3924837"/>
          </a:xfrm>
        </p:spPr>
        <p:txBody>
          <a:bodyPr>
            <a:normAutofit/>
          </a:bodyPr>
          <a:lstStyle/>
          <a:p>
            <a:pPr algn="ctr"/>
            <a:r>
              <a:rPr lang="en-GB" dirty="0" smtClean="0"/>
              <a:t>Preparation for </a:t>
            </a:r>
            <a:br>
              <a:rPr lang="en-GB" dirty="0" smtClean="0"/>
            </a:br>
            <a:r>
              <a:rPr lang="en-GB" sz="11500" dirty="0" smtClean="0"/>
              <a:t>photoshoot 1 </a:t>
            </a:r>
            <a:endParaRPr lang="en-GB" dirty="0"/>
          </a:p>
        </p:txBody>
      </p:sp>
      <p:grpSp>
        <p:nvGrpSpPr>
          <p:cNvPr id="4" name="Group 3"/>
          <p:cNvGrpSpPr/>
          <p:nvPr/>
        </p:nvGrpSpPr>
        <p:grpSpPr>
          <a:xfrm rot="20216814">
            <a:off x="-649988" y="3848350"/>
            <a:ext cx="2856743" cy="3481069"/>
            <a:chOff x="4786312" y="1899920"/>
            <a:chExt cx="2619375" cy="3058160"/>
          </a:xfrm>
        </p:grpSpPr>
        <p:pic>
          <p:nvPicPr>
            <p:cNvPr id="5" name="Picture 4" descr="http://1.bp.blogspot.com/-SQJi1gzth2A/UC9vq2V_I2I/AAAAAAAAAUg/LRGoItbmNG8/s1600/wet+pavement+polaroi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6" name="Picture 5" descr="http://www.samhurdphotography.com/wp-content/uploads/2013/08/23-abstract-bride-and-groom-portraits-with-leica-m.jpg"/>
            <p:cNvPicPr/>
            <p:nvPr/>
          </p:nvPicPr>
          <p:blipFill rotWithShape="1">
            <a:blip r:embed="rId3">
              <a:extLst>
                <a:ext uri="{28A0092B-C50C-407E-A947-70E740481C1C}">
                  <a14:useLocalDpi xmlns:a14="http://schemas.microsoft.com/office/drawing/2010/main" val="0"/>
                </a:ext>
              </a:extLst>
            </a:blip>
            <a:srcRect l="10666" t="493" r="59957" b="8495"/>
            <a:stretch/>
          </p:blipFill>
          <p:spPr bwMode="auto">
            <a:xfrm rot="287257">
              <a:off x="5090477" y="2192020"/>
              <a:ext cx="2047240" cy="2056130"/>
            </a:xfrm>
            <a:prstGeom prst="rect">
              <a:avLst/>
            </a:prstGeom>
            <a:noFill/>
            <a:ln>
              <a:noFill/>
            </a:ln>
            <a:extLst>
              <a:ext uri="{53640926-AAD7-44D8-BBD7-CCE9431645EC}">
                <a14:shadowObscured xmlns:a14="http://schemas.microsoft.com/office/drawing/2010/main"/>
              </a:ext>
            </a:extLst>
          </p:spPr>
        </p:pic>
      </p:grpSp>
      <p:grpSp>
        <p:nvGrpSpPr>
          <p:cNvPr id="7" name="Group 6"/>
          <p:cNvGrpSpPr/>
          <p:nvPr/>
        </p:nvGrpSpPr>
        <p:grpSpPr>
          <a:xfrm>
            <a:off x="-379752" y="2274165"/>
            <a:ext cx="2316275" cy="2673827"/>
            <a:chOff x="585373" y="685799"/>
            <a:chExt cx="2619375" cy="3058160"/>
          </a:xfrm>
        </p:grpSpPr>
        <p:pic>
          <p:nvPicPr>
            <p:cNvPr id="8" name="Picture 7" descr="http://1.bp.blogspot.com/-SQJi1gzth2A/UC9vq2V_I2I/AAAAAAAAAUg/LRGoItbmNG8/s1600/wet+pavement+polaroid.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373" y="685799"/>
              <a:ext cx="2619375" cy="3058160"/>
            </a:xfrm>
            <a:prstGeom prst="rect">
              <a:avLst/>
            </a:prstGeom>
            <a:noFill/>
            <a:ln>
              <a:noFill/>
            </a:ln>
          </p:spPr>
        </p:pic>
        <p:pic>
          <p:nvPicPr>
            <p:cNvPr id="9" name="Picture 8" descr="http://webneel.com/daily/sites/default/files/images/daily/06-2013/8-best-portrait-photography.jpg"/>
            <p:cNvPicPr/>
            <p:nvPr/>
          </p:nvPicPr>
          <p:blipFill rotWithShape="1">
            <a:blip r:embed="rId5" cstate="print">
              <a:extLst>
                <a:ext uri="{28A0092B-C50C-407E-A947-70E740481C1C}">
                  <a14:useLocalDpi xmlns:a14="http://schemas.microsoft.com/office/drawing/2010/main" val="0"/>
                </a:ext>
              </a:extLst>
            </a:blip>
            <a:srcRect l="-107" r="1603"/>
            <a:stretch/>
          </p:blipFill>
          <p:spPr bwMode="auto">
            <a:xfrm rot="305326">
              <a:off x="909223" y="991234"/>
              <a:ext cx="2026285" cy="2057400"/>
            </a:xfrm>
            <a:prstGeom prst="rect">
              <a:avLst/>
            </a:prstGeom>
            <a:noFill/>
            <a:ln>
              <a:noFill/>
            </a:ln>
            <a:extLst>
              <a:ext uri="{53640926-AAD7-44D8-BBD7-CCE9431645EC}">
                <a14:shadowObscured xmlns:a14="http://schemas.microsoft.com/office/drawing/2010/main"/>
              </a:ext>
            </a:extLst>
          </p:spPr>
        </p:pic>
      </p:grpSp>
      <p:grpSp>
        <p:nvGrpSpPr>
          <p:cNvPr id="10" name="Group 9"/>
          <p:cNvGrpSpPr/>
          <p:nvPr/>
        </p:nvGrpSpPr>
        <p:grpSpPr>
          <a:xfrm rot="19625077">
            <a:off x="-711236" y="-745997"/>
            <a:ext cx="2987641" cy="3521741"/>
            <a:chOff x="4786312" y="1899920"/>
            <a:chExt cx="2619375" cy="3058160"/>
          </a:xfrm>
        </p:grpSpPr>
        <p:pic>
          <p:nvPicPr>
            <p:cNvPr id="11" name="Picture 10" descr="http://1.bp.blogspot.com/-SQJi1gzth2A/UC9vq2V_I2I/AAAAAAAAAUg/LRGoItbmNG8/s1600/wet+pavement+polaroi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2" name="Picture 11" descr="http://cdn0.pelfusion.com/wp-content/uploads/2013/02/portraits-4.jpg"/>
            <p:cNvPicPr/>
            <p:nvPr/>
          </p:nvPicPr>
          <p:blipFill rotWithShape="1">
            <a:blip r:embed="rId6">
              <a:extLst>
                <a:ext uri="{28A0092B-C50C-407E-A947-70E740481C1C}">
                  <a14:useLocalDpi xmlns:a14="http://schemas.microsoft.com/office/drawing/2010/main" val="0"/>
                </a:ext>
              </a:extLst>
            </a:blip>
            <a:srcRect l="21492" r="11719"/>
            <a:stretch/>
          </p:blipFill>
          <p:spPr bwMode="auto">
            <a:xfrm rot="297182">
              <a:off x="5077777" y="2194560"/>
              <a:ext cx="2066290" cy="2058670"/>
            </a:xfrm>
            <a:prstGeom prst="rect">
              <a:avLst/>
            </a:prstGeom>
            <a:noFill/>
            <a:ln>
              <a:noFill/>
            </a:ln>
            <a:extLst>
              <a:ext uri="{53640926-AAD7-44D8-BBD7-CCE9431645EC}">
                <a14:shadowObscured xmlns:a14="http://schemas.microsoft.com/office/drawing/2010/main"/>
              </a:ext>
            </a:extLst>
          </p:spPr>
        </p:pic>
      </p:grpSp>
      <p:grpSp>
        <p:nvGrpSpPr>
          <p:cNvPr id="13" name="Group 12"/>
          <p:cNvGrpSpPr/>
          <p:nvPr/>
        </p:nvGrpSpPr>
        <p:grpSpPr>
          <a:xfrm rot="20927966">
            <a:off x="519680" y="997120"/>
            <a:ext cx="1668731" cy="1887446"/>
            <a:chOff x="4786312" y="1899920"/>
            <a:chExt cx="2619375" cy="3058160"/>
          </a:xfrm>
        </p:grpSpPr>
        <p:pic>
          <p:nvPicPr>
            <p:cNvPr id="14" name="Picture 13" descr="http://1.bp.blogspot.com/-SQJi1gzth2A/UC9vq2V_I2I/AAAAAAAAAUg/LRGoItbmNG8/s1600/wet+pavement+polaroi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15" name="Picture 14" descr="http://designyoutrust.com/wp-content/uploads/2013/01/Beautiful-Conceptual-Portrait-Photography-by-Mariesol-Fumy_20-@-GenCept-650x650.jpg"/>
            <p:cNvPicPr/>
            <p:nvPr/>
          </p:nvPicPr>
          <p:blipFill rotWithShape="1">
            <a:blip r:embed="rId8" cstate="print">
              <a:extLst>
                <a:ext uri="{28A0092B-C50C-407E-A947-70E740481C1C}">
                  <a14:useLocalDpi xmlns:a14="http://schemas.microsoft.com/office/drawing/2010/main" val="0"/>
                </a:ext>
              </a:extLst>
            </a:blip>
            <a:srcRect l="3661" r="31574" b="34070"/>
            <a:stretch/>
          </p:blipFill>
          <p:spPr bwMode="auto">
            <a:xfrm rot="306175">
              <a:off x="5090477" y="2185670"/>
              <a:ext cx="2042160" cy="207899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500019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Image result for chain no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65094" b="11675"/>
          <a:stretch/>
        </p:blipFill>
        <p:spPr bwMode="auto">
          <a:xfrm rot="1415608">
            <a:off x="-1918303" y="4438526"/>
            <a:ext cx="11706896"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hain no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44513" b="35811"/>
          <a:stretch/>
        </p:blipFill>
        <p:spPr bwMode="auto">
          <a:xfrm rot="753680">
            <a:off x="2040393" y="-303365"/>
            <a:ext cx="11706896" cy="15328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 O R E by adnrey"/>
          <p:cNvPicPr/>
          <p:nvPr/>
        </p:nvPicPr>
        <p:blipFill rotWithShape="1">
          <a:blip r:embed="rId3" cstate="print">
            <a:extLst>
              <a:ext uri="{28A0092B-C50C-407E-A947-70E740481C1C}">
                <a14:useLocalDpi xmlns:a14="http://schemas.microsoft.com/office/drawing/2010/main" val="0"/>
              </a:ext>
            </a:extLst>
          </a:blip>
          <a:srcRect l="3103" t="2864" r="3099" b="3327"/>
          <a:stretch/>
        </p:blipFill>
        <p:spPr bwMode="auto">
          <a:xfrm>
            <a:off x="538636" y="1373399"/>
            <a:ext cx="2950362" cy="2880000"/>
          </a:xfrm>
          <a:prstGeom prst="rect">
            <a:avLst/>
          </a:prstGeom>
          <a:noFill/>
          <a:ln>
            <a:solidFill>
              <a:srgbClr val="B80E0F"/>
            </a:solidFill>
          </a:ln>
          <a:extLst>
            <a:ext uri="{53640926-AAD7-44D8-BBD7-CCE9431645EC}">
              <a14:shadowObscured xmlns:a14="http://schemas.microsoft.com/office/drawing/2010/main"/>
            </a:ext>
          </a:extLst>
        </p:spPr>
      </p:pic>
      <p:pic>
        <p:nvPicPr>
          <p:cNvPr id="6" name="Picture 5" descr="http://media.portable.tv/wp-content/uploads/2011/05/giuseppe-mastromatteo-Indepensense-10.jpeg"/>
          <p:cNvPicPr/>
          <p:nvPr/>
        </p:nvPicPr>
        <p:blipFill rotWithShape="1">
          <a:blip r:embed="rId4" cstate="print">
            <a:extLst>
              <a:ext uri="{28A0092B-C50C-407E-A947-70E740481C1C}">
                <a14:useLocalDpi xmlns:a14="http://schemas.microsoft.com/office/drawing/2010/main" val="0"/>
              </a:ext>
            </a:extLst>
          </a:blip>
          <a:srcRect l="51196" b="5573"/>
          <a:stretch/>
        </p:blipFill>
        <p:spPr bwMode="auto">
          <a:xfrm>
            <a:off x="4947350" y="1373399"/>
            <a:ext cx="2380731" cy="2880000"/>
          </a:xfrm>
          <a:prstGeom prst="rect">
            <a:avLst/>
          </a:prstGeom>
          <a:noFill/>
          <a:ln>
            <a:solidFill>
              <a:srgbClr val="B80E0F"/>
            </a:solidFill>
          </a:ln>
          <a:extLst>
            <a:ext uri="{53640926-AAD7-44D8-BBD7-CCE9431645EC}">
              <a14:shadowObscured xmlns:a14="http://schemas.microsoft.com/office/drawing/2010/main"/>
            </a:ext>
          </a:extLst>
        </p:spPr>
      </p:pic>
      <p:sp>
        <p:nvSpPr>
          <p:cNvPr id="7" name="Right Arrow 6"/>
          <p:cNvSpPr/>
          <p:nvPr/>
        </p:nvSpPr>
        <p:spPr>
          <a:xfrm>
            <a:off x="3935145" y="2611336"/>
            <a:ext cx="566057" cy="377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7774229" y="2624713"/>
            <a:ext cx="566057" cy="377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952097" y="4359574"/>
            <a:ext cx="2123440" cy="43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CONTEXTUAL LINK 1 </a:t>
            </a:r>
            <a:endParaRPr lang="en-GB" dirty="0"/>
          </a:p>
        </p:txBody>
      </p:sp>
      <p:sp>
        <p:nvSpPr>
          <p:cNvPr id="11" name="Rounded Rectangle 10"/>
          <p:cNvSpPr/>
          <p:nvPr/>
        </p:nvSpPr>
        <p:spPr>
          <a:xfrm>
            <a:off x="5075995" y="4359574"/>
            <a:ext cx="2123440" cy="43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CONTEXTUAL LINK 2 </a:t>
            </a:r>
            <a:endParaRPr lang="en-GB" dirty="0"/>
          </a:p>
        </p:txBody>
      </p:sp>
      <p:sp>
        <p:nvSpPr>
          <p:cNvPr id="12" name="Rectangle 11"/>
          <p:cNvSpPr/>
          <p:nvPr/>
        </p:nvSpPr>
        <p:spPr>
          <a:xfrm>
            <a:off x="8786433" y="1373399"/>
            <a:ext cx="2380732" cy="28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YOUR 1</a:t>
            </a:r>
            <a:r>
              <a:rPr lang="en-GB" sz="2400" baseline="30000" dirty="0" smtClean="0"/>
              <a:t>ST</a:t>
            </a:r>
            <a:r>
              <a:rPr lang="en-GB" sz="2400" dirty="0" smtClean="0"/>
              <a:t> PHOTOGRAPHY PIECE </a:t>
            </a:r>
            <a:endParaRPr lang="en-GB" sz="2400" dirty="0"/>
          </a:p>
        </p:txBody>
      </p:sp>
      <p:sp>
        <p:nvSpPr>
          <p:cNvPr id="13" name="Rounded Rectangle 12"/>
          <p:cNvSpPr/>
          <p:nvPr/>
        </p:nvSpPr>
        <p:spPr>
          <a:xfrm>
            <a:off x="8915079" y="4359574"/>
            <a:ext cx="2123440" cy="43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PHOTOSHOOT 1</a:t>
            </a:r>
            <a:endParaRPr lang="en-GB" dirty="0"/>
          </a:p>
        </p:txBody>
      </p:sp>
    </p:spTree>
    <p:extLst>
      <p:ext uri="{BB962C8B-B14F-4D97-AF65-F5344CB8AC3E}">
        <p14:creationId xmlns:p14="http://schemas.microsoft.com/office/powerpoint/2010/main" val="22340713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368684" y="1772239"/>
            <a:ext cx="10396882" cy="3335631"/>
          </a:xfrm>
        </p:spPr>
        <p:txBody>
          <a:bodyPr>
            <a:normAutofit/>
          </a:bodyPr>
          <a:lstStyle/>
          <a:p>
            <a:pPr algn="ctr"/>
            <a:r>
              <a:rPr lang="en-GB" b="1" dirty="0"/>
              <a:t>PHOTOSHOOT </a:t>
            </a:r>
            <a:r>
              <a:rPr lang="en-GB" b="1" dirty="0" smtClean="0"/>
              <a:t>1</a:t>
            </a:r>
            <a:r>
              <a:rPr lang="en-GB" b="1" dirty="0"/>
              <a:t/>
            </a:r>
            <a:br>
              <a:rPr lang="en-GB" b="1" dirty="0"/>
            </a:br>
            <a:r>
              <a:rPr lang="en-GB" b="1" dirty="0" smtClean="0"/>
              <a:t>REVIEW </a:t>
            </a:r>
            <a:r>
              <a:rPr lang="en-GB" b="1" dirty="0"/>
              <a:t>&amp; PLAN</a:t>
            </a:r>
            <a:endParaRPr lang="en-GB" dirty="0"/>
          </a:p>
        </p:txBody>
      </p:sp>
      <p:sp>
        <p:nvSpPr>
          <p:cNvPr id="3" name="Content Placeholder 2"/>
          <p:cNvSpPr>
            <a:spLocks noGrp="1"/>
          </p:cNvSpPr>
          <p:nvPr>
            <p:ph sz="quarter" idx="13"/>
          </p:nvPr>
        </p:nvSpPr>
        <p:spPr>
          <a:xfrm>
            <a:off x="2276996" y="115910"/>
            <a:ext cx="8824593" cy="5503375"/>
          </a:xfrm>
        </p:spPr>
        <p:txBody>
          <a:bodyPr>
            <a:noAutofit/>
          </a:bodyPr>
          <a:lstStyle/>
          <a:p>
            <a:pPr marL="457200" indent="-457200">
              <a:lnSpc>
                <a:spcPct val="100000"/>
              </a:lnSpc>
              <a:buFont typeface="+mj-lt"/>
              <a:buAutoNum type="arabicPeriod"/>
            </a:pPr>
            <a:r>
              <a:rPr lang="en-GB" sz="2200" dirty="0"/>
              <a:t>WHAT IS YOUR CHOSEN STYLE OF PORTRAITURE? </a:t>
            </a:r>
          </a:p>
          <a:p>
            <a:pPr marL="457200" indent="-457200">
              <a:lnSpc>
                <a:spcPct val="100000"/>
              </a:lnSpc>
              <a:buFont typeface="+mj-lt"/>
              <a:buAutoNum type="arabicPeriod"/>
            </a:pPr>
            <a:r>
              <a:rPr lang="en-GB" sz="2200" dirty="0"/>
              <a:t>WHO IS YOUR 1</a:t>
            </a:r>
            <a:r>
              <a:rPr lang="en-GB" sz="2200" baseline="30000" dirty="0"/>
              <a:t>ST</a:t>
            </a:r>
            <a:r>
              <a:rPr lang="en-GB" sz="2200" dirty="0"/>
              <a:t> CONTEXTUAL LINK?</a:t>
            </a:r>
          </a:p>
          <a:p>
            <a:pPr marL="457200" indent="-457200">
              <a:lnSpc>
                <a:spcPct val="100000"/>
              </a:lnSpc>
              <a:buFont typeface="+mj-lt"/>
              <a:buAutoNum type="arabicPeriod"/>
            </a:pPr>
            <a:r>
              <a:rPr lang="en-GB" sz="2200" dirty="0"/>
              <a:t>WHO IS YOUR 2</a:t>
            </a:r>
            <a:r>
              <a:rPr lang="en-GB" sz="2200" baseline="30000" dirty="0"/>
              <a:t>ND</a:t>
            </a:r>
            <a:r>
              <a:rPr lang="en-GB" sz="2200" dirty="0"/>
              <a:t> CONTEXTUAL LINK?</a:t>
            </a:r>
          </a:p>
          <a:p>
            <a:pPr marL="457200" indent="-457200">
              <a:lnSpc>
                <a:spcPct val="100000"/>
              </a:lnSpc>
              <a:buFont typeface="+mj-lt"/>
              <a:buAutoNum type="arabicPeriod"/>
            </a:pPr>
            <a:r>
              <a:rPr lang="en-GB" sz="2200" dirty="0">
                <a:solidFill>
                  <a:srgbClr val="00B050"/>
                </a:solidFill>
              </a:rPr>
              <a:t>WHO IS YOUR 3</a:t>
            </a:r>
            <a:r>
              <a:rPr lang="en-GB" sz="2200" baseline="30000" dirty="0">
                <a:solidFill>
                  <a:srgbClr val="00B050"/>
                </a:solidFill>
              </a:rPr>
              <a:t>RD</a:t>
            </a:r>
            <a:r>
              <a:rPr lang="en-GB" sz="2200" dirty="0">
                <a:solidFill>
                  <a:srgbClr val="00B050"/>
                </a:solidFill>
              </a:rPr>
              <a:t> CONTEXTUAL LINK?</a:t>
            </a:r>
          </a:p>
          <a:p>
            <a:pPr marL="457200" indent="-457200">
              <a:lnSpc>
                <a:spcPct val="100000"/>
              </a:lnSpc>
              <a:buFont typeface="+mj-lt"/>
              <a:buAutoNum type="arabicPeriod"/>
            </a:pPr>
            <a:r>
              <a:rPr lang="en-GB" sz="2200" dirty="0">
                <a:solidFill>
                  <a:srgbClr val="00B050"/>
                </a:solidFill>
              </a:rPr>
              <a:t>WHO IS YOUR 4</a:t>
            </a:r>
            <a:r>
              <a:rPr lang="en-GB" sz="2200" baseline="30000" dirty="0">
                <a:solidFill>
                  <a:srgbClr val="00B050"/>
                </a:solidFill>
              </a:rPr>
              <a:t>TH</a:t>
            </a:r>
            <a:r>
              <a:rPr lang="en-GB" sz="2200" dirty="0">
                <a:solidFill>
                  <a:srgbClr val="00B050"/>
                </a:solidFill>
              </a:rPr>
              <a:t> CONTEXTUAL LINK?</a:t>
            </a:r>
          </a:p>
          <a:p>
            <a:pPr marL="457200" indent="-457200">
              <a:lnSpc>
                <a:spcPct val="100000"/>
              </a:lnSpc>
              <a:buFont typeface="+mj-lt"/>
              <a:buAutoNum type="arabicPeriod"/>
            </a:pPr>
            <a:r>
              <a:rPr lang="en-GB" sz="2200" dirty="0">
                <a:solidFill>
                  <a:srgbClr val="00B050"/>
                </a:solidFill>
              </a:rPr>
              <a:t>WHAT ARE YOUR SOURCES?</a:t>
            </a:r>
          </a:p>
          <a:p>
            <a:pPr marL="457200" indent="-457200">
              <a:lnSpc>
                <a:spcPct val="100000"/>
              </a:lnSpc>
              <a:buFont typeface="+mj-lt"/>
              <a:buAutoNum type="arabicPeriod"/>
            </a:pPr>
            <a:r>
              <a:rPr lang="en-GB" sz="2200" dirty="0"/>
              <a:t>WHAT IS THE CONCEPT THAT UNDERPINNES YOUR LINKS?</a:t>
            </a:r>
          </a:p>
          <a:p>
            <a:pPr marL="457200" indent="-457200">
              <a:lnSpc>
                <a:spcPct val="100000"/>
              </a:lnSpc>
              <a:buFont typeface="+mj-lt"/>
              <a:buAutoNum type="arabicPeriod"/>
            </a:pPr>
            <a:r>
              <a:rPr lang="en-GB" sz="2200" dirty="0"/>
              <a:t>WHAT IS YOUR IDEA FOR YOUR 1</a:t>
            </a:r>
            <a:r>
              <a:rPr lang="en-GB" sz="2200" baseline="30000" dirty="0"/>
              <a:t>ST</a:t>
            </a:r>
            <a:r>
              <a:rPr lang="en-GB" sz="2200" dirty="0"/>
              <a:t> PHOTOSHOOT?</a:t>
            </a:r>
          </a:p>
          <a:p>
            <a:pPr marL="457200" indent="-457200">
              <a:lnSpc>
                <a:spcPct val="100000"/>
              </a:lnSpc>
              <a:buFont typeface="+mj-lt"/>
              <a:buAutoNum type="arabicPeriod"/>
            </a:pPr>
            <a:r>
              <a:rPr lang="en-GB" sz="2200" dirty="0"/>
              <a:t>WHAT IS THE CONCEPT BEHIND THIS?</a:t>
            </a:r>
          </a:p>
          <a:p>
            <a:pPr marL="457200" indent="-457200">
              <a:lnSpc>
                <a:spcPct val="100000"/>
              </a:lnSpc>
              <a:buFont typeface="+mj-lt"/>
              <a:buAutoNum type="arabicPeriod"/>
            </a:pPr>
            <a:r>
              <a:rPr lang="en-GB" sz="2200" dirty="0" smtClean="0"/>
              <a:t>WHO/ what </a:t>
            </a:r>
            <a:r>
              <a:rPr lang="en-GB" sz="2200" dirty="0"/>
              <a:t>IS INVOLVED?</a:t>
            </a:r>
          </a:p>
          <a:p>
            <a:pPr marL="457200" indent="-457200">
              <a:lnSpc>
                <a:spcPct val="100000"/>
              </a:lnSpc>
              <a:buFont typeface="+mj-lt"/>
              <a:buAutoNum type="arabicPeriod"/>
            </a:pPr>
            <a:r>
              <a:rPr lang="en-GB" sz="2200" dirty="0"/>
              <a:t>WHERE IS IT? </a:t>
            </a:r>
          </a:p>
          <a:p>
            <a:pPr marL="457200" indent="-457200">
              <a:lnSpc>
                <a:spcPct val="100000"/>
              </a:lnSpc>
              <a:buFont typeface="+mj-lt"/>
              <a:buAutoNum type="arabicPeriod"/>
            </a:pPr>
            <a:r>
              <a:rPr lang="en-GB" sz="2200" dirty="0"/>
              <a:t>POSSIBLE SETTINGS</a:t>
            </a:r>
            <a:r>
              <a:rPr lang="en-GB" sz="2200" dirty="0" smtClean="0"/>
              <a:t>? (ISO, Aperture &amp; shutter speed)</a:t>
            </a:r>
            <a:endParaRPr lang="en-GB" sz="2200" dirty="0"/>
          </a:p>
        </p:txBody>
      </p:sp>
      <p:sp>
        <p:nvSpPr>
          <p:cNvPr id="4" name="Rectangle 3"/>
          <p:cNvSpPr/>
          <p:nvPr/>
        </p:nvSpPr>
        <p:spPr>
          <a:xfrm>
            <a:off x="2137893" y="77275"/>
            <a:ext cx="7547020" cy="3168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137893" y="3309668"/>
            <a:ext cx="7547020" cy="230961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rot="342558">
            <a:off x="7960785" y="1413606"/>
            <a:ext cx="3325311" cy="1291793"/>
          </a:xfrm>
          <a:prstGeom prst="roundRect">
            <a:avLst/>
          </a:prstGeom>
          <a:solidFill>
            <a:srgbClr val="EDEDED"/>
          </a:solidFill>
          <a:ln w="38100">
            <a:solidFill>
              <a:srgbClr val="B8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B80E0F"/>
                </a:solidFill>
              </a:rPr>
              <a:t>IMAGES OF YOUR </a:t>
            </a:r>
          </a:p>
          <a:p>
            <a:pPr algn="ctr"/>
            <a:r>
              <a:rPr lang="en-GB" sz="3200" dirty="0" smtClean="0">
                <a:solidFill>
                  <a:srgbClr val="B80E0F"/>
                </a:solidFill>
              </a:rPr>
              <a:t>PHOTOGRAPHERS</a:t>
            </a:r>
            <a:endParaRPr lang="en-GB" sz="1400" dirty="0">
              <a:solidFill>
                <a:schemeClr val="tx1"/>
              </a:solidFill>
            </a:endParaRPr>
          </a:p>
        </p:txBody>
      </p:sp>
      <p:sp>
        <p:nvSpPr>
          <p:cNvPr id="7" name="Rounded Rectangle 6"/>
          <p:cNvSpPr/>
          <p:nvPr/>
        </p:nvSpPr>
        <p:spPr>
          <a:xfrm rot="21297685">
            <a:off x="8609728" y="4292851"/>
            <a:ext cx="2852364" cy="895495"/>
          </a:xfrm>
          <a:prstGeom prst="roundRect">
            <a:avLst/>
          </a:prstGeom>
          <a:solidFill>
            <a:srgbClr val="EDEDED"/>
          </a:solidFill>
          <a:ln w="38100">
            <a:solidFill>
              <a:srgbClr val="B8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B80E0F"/>
                </a:solidFill>
              </a:rPr>
              <a:t>IMAGES TO SUPPORT </a:t>
            </a:r>
          </a:p>
          <a:p>
            <a:pPr algn="ctr"/>
            <a:r>
              <a:rPr lang="en-GB" sz="3200" dirty="0" smtClean="0">
                <a:solidFill>
                  <a:srgbClr val="B80E0F"/>
                </a:solidFill>
              </a:rPr>
              <a:t>YOUR IDEAS</a:t>
            </a:r>
            <a:endParaRPr lang="en-GB" sz="1400" dirty="0">
              <a:solidFill>
                <a:schemeClr val="tx1"/>
              </a:solidFill>
            </a:endParaRPr>
          </a:p>
        </p:txBody>
      </p:sp>
      <p:sp>
        <p:nvSpPr>
          <p:cNvPr id="8" name="Rounded Rectangle 7"/>
          <p:cNvSpPr/>
          <p:nvPr/>
        </p:nvSpPr>
        <p:spPr>
          <a:xfrm rot="166018">
            <a:off x="8161360" y="689297"/>
            <a:ext cx="3325311" cy="462798"/>
          </a:xfrm>
          <a:prstGeom prst="roundRect">
            <a:avLst/>
          </a:prstGeom>
          <a:solidFill>
            <a:srgbClr val="EDEDED"/>
          </a:solidFill>
          <a:ln w="38100">
            <a:solidFill>
              <a:srgbClr val="B8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B80E0F"/>
                </a:solidFill>
              </a:rPr>
              <a:t>PARAGRAPH 1 </a:t>
            </a:r>
            <a:endParaRPr lang="en-GB" sz="1400" dirty="0">
              <a:solidFill>
                <a:schemeClr val="tx1"/>
              </a:solidFill>
            </a:endParaRPr>
          </a:p>
        </p:txBody>
      </p:sp>
      <p:sp>
        <p:nvSpPr>
          <p:cNvPr id="9" name="Rounded Rectangle 8"/>
          <p:cNvSpPr/>
          <p:nvPr/>
        </p:nvSpPr>
        <p:spPr>
          <a:xfrm rot="20767534">
            <a:off x="8161358" y="3561706"/>
            <a:ext cx="3325311" cy="462798"/>
          </a:xfrm>
          <a:prstGeom prst="roundRect">
            <a:avLst/>
          </a:prstGeom>
          <a:solidFill>
            <a:srgbClr val="EDEDED"/>
          </a:solidFill>
          <a:ln w="38100">
            <a:solidFill>
              <a:srgbClr val="B8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B80E0F"/>
                </a:solidFill>
              </a:rPr>
              <a:t>PARAGRAPH 2 </a:t>
            </a:r>
            <a:endParaRPr lang="en-GB" sz="1400" dirty="0">
              <a:solidFill>
                <a:schemeClr val="tx1"/>
              </a:solidFill>
            </a:endParaRPr>
          </a:p>
        </p:txBody>
      </p:sp>
    </p:spTree>
    <p:extLst>
      <p:ext uri="{BB962C8B-B14F-4D97-AF65-F5344CB8AC3E}">
        <p14:creationId xmlns:p14="http://schemas.microsoft.com/office/powerpoint/2010/main" val="3279912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170378" y="172331"/>
            <a:ext cx="8244077" cy="5793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2800" dirty="0" smtClean="0">
                <a:solidFill>
                  <a:schemeClr val="accent5">
                    <a:lumMod val="50000"/>
                  </a:schemeClr>
                </a:solidFill>
              </a:rPr>
              <a:t>TITLES: 	</a:t>
            </a:r>
            <a:r>
              <a:rPr lang="en-GB" sz="2800" dirty="0" smtClean="0">
                <a:solidFill>
                  <a:srgbClr val="0070C0"/>
                </a:solidFill>
              </a:rPr>
              <a:t>PHOTOSHOOT 1</a:t>
            </a:r>
          </a:p>
          <a:p>
            <a:pPr>
              <a:lnSpc>
                <a:spcPct val="120000"/>
              </a:lnSpc>
            </a:pPr>
            <a:r>
              <a:rPr lang="en-GB" sz="2800" dirty="0">
                <a:solidFill>
                  <a:srgbClr val="0070C0"/>
                </a:solidFill>
              </a:rPr>
              <a:t>	</a:t>
            </a:r>
            <a:r>
              <a:rPr lang="en-GB" sz="2800" dirty="0" smtClean="0">
                <a:solidFill>
                  <a:srgbClr val="0070C0"/>
                </a:solidFill>
              </a:rPr>
              <a:t>	CONTACT SHEET </a:t>
            </a:r>
          </a:p>
          <a:p>
            <a:pPr>
              <a:lnSpc>
                <a:spcPct val="120000"/>
              </a:lnSpc>
            </a:pPr>
            <a:r>
              <a:rPr lang="en-GB" sz="2800" dirty="0" smtClean="0">
                <a:solidFill>
                  <a:srgbClr val="0070C0"/>
                </a:solidFill>
              </a:rPr>
              <a:t>		MOST SUCCESSFUL PHOTOGRAPH </a:t>
            </a:r>
          </a:p>
          <a:p>
            <a:pPr>
              <a:lnSpc>
                <a:spcPct val="120000"/>
              </a:lnSpc>
            </a:pPr>
            <a:r>
              <a:rPr lang="en-GB" sz="2800" dirty="0">
                <a:solidFill>
                  <a:srgbClr val="0070C0"/>
                </a:solidFill>
              </a:rPr>
              <a:t>	</a:t>
            </a:r>
            <a:r>
              <a:rPr lang="en-GB" sz="2800" dirty="0" smtClean="0">
                <a:solidFill>
                  <a:srgbClr val="0070C0"/>
                </a:solidFill>
              </a:rPr>
              <a:t>	INITIAL ENHANCEMENTS </a:t>
            </a:r>
          </a:p>
          <a:p>
            <a:pPr>
              <a:lnSpc>
                <a:spcPct val="120000"/>
              </a:lnSpc>
            </a:pPr>
            <a:endParaRPr lang="en-GB" sz="2800" dirty="0" smtClean="0">
              <a:solidFill>
                <a:schemeClr val="accent5">
                  <a:lumMod val="50000"/>
                </a:schemeClr>
              </a:solidFill>
            </a:endParaRPr>
          </a:p>
          <a:p>
            <a:pPr>
              <a:lnSpc>
                <a:spcPct val="120000"/>
              </a:lnSpc>
            </a:pPr>
            <a:r>
              <a:rPr lang="en-GB" sz="2800" dirty="0" smtClean="0">
                <a:solidFill>
                  <a:schemeClr val="accent5">
                    <a:lumMod val="50000"/>
                  </a:schemeClr>
                </a:solidFill>
              </a:rPr>
              <a:t>MOST SUCCESSFUL PHOTOGRAPH EVALUATION </a:t>
            </a:r>
          </a:p>
          <a:p>
            <a:pPr>
              <a:lnSpc>
                <a:spcPct val="120000"/>
              </a:lnSpc>
            </a:pPr>
            <a:r>
              <a:rPr lang="en-GB" sz="2800" dirty="0">
                <a:solidFill>
                  <a:schemeClr val="accent5">
                    <a:lumMod val="50000"/>
                  </a:schemeClr>
                </a:solidFill>
              </a:rPr>
              <a:t>	</a:t>
            </a:r>
            <a:r>
              <a:rPr lang="en-GB" sz="2400" dirty="0" smtClean="0">
                <a:solidFill>
                  <a:schemeClr val="accent6">
                    <a:lumMod val="50000"/>
                  </a:schemeClr>
                </a:solidFill>
              </a:rPr>
              <a:t>WHAT SETTINGS HAVE YOU USED?</a:t>
            </a:r>
          </a:p>
          <a:p>
            <a:pPr>
              <a:lnSpc>
                <a:spcPct val="120000"/>
              </a:lnSpc>
            </a:pPr>
            <a:r>
              <a:rPr lang="en-GB" sz="2400" dirty="0">
                <a:solidFill>
                  <a:schemeClr val="accent6">
                    <a:lumMod val="50000"/>
                  </a:schemeClr>
                </a:solidFill>
              </a:rPr>
              <a:t>	</a:t>
            </a:r>
            <a:r>
              <a:rPr lang="en-GB" sz="2400" dirty="0" smtClean="0">
                <a:solidFill>
                  <a:schemeClr val="accent6">
                    <a:lumMod val="50000"/>
                  </a:schemeClr>
                </a:solidFill>
              </a:rPr>
              <a:t>	</a:t>
            </a:r>
            <a:r>
              <a:rPr lang="en-GB" sz="2400" dirty="0" smtClean="0">
                <a:solidFill>
                  <a:srgbClr val="00B050"/>
                </a:solidFill>
              </a:rPr>
              <a:t>(ISO, APERTURE, SHUTTER SPEED)</a:t>
            </a:r>
          </a:p>
          <a:p>
            <a:pPr>
              <a:lnSpc>
                <a:spcPct val="120000"/>
              </a:lnSpc>
            </a:pPr>
            <a:r>
              <a:rPr lang="en-GB" sz="2400" dirty="0">
                <a:solidFill>
                  <a:schemeClr val="accent6">
                    <a:lumMod val="50000"/>
                  </a:schemeClr>
                </a:solidFill>
              </a:rPr>
              <a:t>	</a:t>
            </a:r>
            <a:r>
              <a:rPr lang="en-GB" sz="2400" dirty="0" smtClean="0">
                <a:solidFill>
                  <a:schemeClr val="accent6">
                    <a:lumMod val="50000"/>
                  </a:schemeClr>
                </a:solidFill>
              </a:rPr>
              <a:t>WHY HAVE YOU USED THOSE SETTINGS?</a:t>
            </a:r>
          </a:p>
          <a:p>
            <a:pPr>
              <a:lnSpc>
                <a:spcPct val="120000"/>
              </a:lnSpc>
            </a:pPr>
            <a:r>
              <a:rPr lang="en-GB" sz="2400" dirty="0">
                <a:solidFill>
                  <a:schemeClr val="accent6">
                    <a:lumMod val="50000"/>
                  </a:schemeClr>
                </a:solidFill>
              </a:rPr>
              <a:t>	</a:t>
            </a:r>
            <a:r>
              <a:rPr lang="en-GB" sz="2400" dirty="0" smtClean="0">
                <a:solidFill>
                  <a:schemeClr val="accent6">
                    <a:lumMod val="50000"/>
                  </a:schemeClr>
                </a:solidFill>
              </a:rPr>
              <a:t>WHAT MAKES YOUR PHOTOGRAPH SUCCESSFUL?</a:t>
            </a:r>
          </a:p>
          <a:p>
            <a:pPr>
              <a:lnSpc>
                <a:spcPct val="120000"/>
              </a:lnSpc>
            </a:pPr>
            <a:r>
              <a:rPr lang="en-GB" sz="2400" dirty="0">
                <a:solidFill>
                  <a:schemeClr val="accent6">
                    <a:lumMod val="50000"/>
                  </a:schemeClr>
                </a:solidFill>
              </a:rPr>
              <a:t>	</a:t>
            </a:r>
            <a:r>
              <a:rPr lang="en-GB" sz="2400" dirty="0" smtClean="0">
                <a:solidFill>
                  <a:schemeClr val="accent6">
                    <a:lumMod val="50000"/>
                  </a:schemeClr>
                </a:solidFill>
              </a:rPr>
              <a:t>HOW COULD YOU IMPROVE YOUR PHOTOGRAPH?</a:t>
            </a:r>
            <a:endParaRPr lang="en-GB" sz="2800" dirty="0" smtClean="0">
              <a:solidFill>
                <a:schemeClr val="accent5">
                  <a:lumMod val="50000"/>
                </a:schemeClr>
              </a:solidFill>
            </a:endParaRPr>
          </a:p>
          <a:p>
            <a:pPr>
              <a:lnSpc>
                <a:spcPct val="120000"/>
              </a:lnSpc>
            </a:pPr>
            <a:r>
              <a:rPr lang="en-GB" sz="2800" dirty="0" smtClean="0">
                <a:solidFill>
                  <a:schemeClr val="accent5">
                    <a:lumMod val="50000"/>
                  </a:schemeClr>
                </a:solidFill>
              </a:rPr>
              <a:t> </a:t>
            </a:r>
          </a:p>
        </p:txBody>
      </p:sp>
      <p:sp>
        <p:nvSpPr>
          <p:cNvPr id="20" name="Rounded Rectangle 19"/>
          <p:cNvSpPr/>
          <p:nvPr/>
        </p:nvSpPr>
        <p:spPr>
          <a:xfrm rot="16200000">
            <a:off x="-1596293" y="2296156"/>
            <a:ext cx="4450895" cy="872949"/>
          </a:xfrm>
          <a:prstGeom prst="roundRect">
            <a:avLst/>
          </a:prstGeom>
          <a:solidFill>
            <a:srgbClr val="EDEDED"/>
          </a:solidFill>
          <a:ln w="38100">
            <a:solidFill>
              <a:srgbClr val="B8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B80E0F"/>
                </a:solidFill>
              </a:rPr>
              <a:t>PHOTOSHOOT 1</a:t>
            </a:r>
            <a:endParaRPr lang="en-GB" sz="2400" dirty="0">
              <a:solidFill>
                <a:schemeClr val="tx1"/>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39" t="23069" r="6095" b="20176"/>
          <a:stretch/>
        </p:blipFill>
        <p:spPr>
          <a:xfrm rot="5400000">
            <a:off x="7433243" y="2129504"/>
            <a:ext cx="6360722" cy="2188800"/>
          </a:xfrm>
          <a:prstGeom prst="rect">
            <a:avLst/>
          </a:prstGeom>
          <a:ln w="57150">
            <a:solidFill>
              <a:srgbClr val="7F7F7F"/>
            </a:solidFill>
          </a:ln>
        </p:spPr>
      </p:pic>
    </p:spTree>
    <p:extLst>
      <p:ext uri="{BB962C8B-B14F-4D97-AF65-F5344CB8AC3E}">
        <p14:creationId xmlns:p14="http://schemas.microsoft.com/office/powerpoint/2010/main" val="1997473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438" y="1522927"/>
            <a:ext cx="10396882" cy="3061952"/>
          </a:xfrm>
        </p:spPr>
        <p:txBody>
          <a:bodyPr>
            <a:normAutofit fontScale="90000"/>
          </a:bodyPr>
          <a:lstStyle/>
          <a:p>
            <a:pPr algn="ctr"/>
            <a:r>
              <a:rPr lang="en-GB" dirty="0" smtClean="0"/>
              <a:t>COURSEWORK PROJECT</a:t>
            </a:r>
            <a:br>
              <a:rPr lang="en-GB" dirty="0" smtClean="0"/>
            </a:br>
            <a:r>
              <a:rPr lang="en-GB" sz="16600" dirty="0" smtClean="0"/>
              <a:t>PORTRAITURE</a:t>
            </a:r>
            <a:endParaRPr lang="en-GB" dirty="0"/>
          </a:p>
        </p:txBody>
      </p:sp>
    </p:spTree>
    <p:extLst>
      <p:ext uri="{BB962C8B-B14F-4D97-AF65-F5344CB8AC3E}">
        <p14:creationId xmlns:p14="http://schemas.microsoft.com/office/powerpoint/2010/main" val="955955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369952" y="284035"/>
            <a:ext cx="6244656" cy="5793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endParaRPr lang="en-GB" sz="2400" dirty="0" smtClean="0">
              <a:solidFill>
                <a:schemeClr val="accent5">
                  <a:lumMod val="50000"/>
                </a:schemeClr>
              </a:solidFill>
            </a:endParaRPr>
          </a:p>
        </p:txBody>
      </p:sp>
      <p:sp>
        <p:nvSpPr>
          <p:cNvPr id="20" name="Rounded Rectangle 19"/>
          <p:cNvSpPr/>
          <p:nvPr/>
        </p:nvSpPr>
        <p:spPr>
          <a:xfrm rot="20945517">
            <a:off x="401344" y="716277"/>
            <a:ext cx="5745070" cy="906970"/>
          </a:xfrm>
          <a:prstGeom prst="roundRect">
            <a:avLst/>
          </a:prstGeom>
          <a:solidFill>
            <a:srgbClr val="EDEDED"/>
          </a:solidFill>
          <a:ln w="38100">
            <a:solidFill>
              <a:srgbClr val="B8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B80E0F"/>
                </a:solidFill>
              </a:rPr>
              <a:t>REFINING MY IDEA</a:t>
            </a:r>
            <a:endParaRPr lang="en-GB" sz="2400" dirty="0">
              <a:solidFill>
                <a:schemeClr val="tx1"/>
              </a:solidFill>
            </a:endParaRPr>
          </a:p>
        </p:txBody>
      </p:sp>
      <p:pic>
        <p:nvPicPr>
          <p:cNvPr id="6" name="Picture 2" descr="Image result for chain no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58214" t="44513" b="35811"/>
          <a:stretch/>
        </p:blipFill>
        <p:spPr bwMode="auto">
          <a:xfrm rot="20719345">
            <a:off x="4675255" y="3122942"/>
            <a:ext cx="3851814" cy="12069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200522" y="1327089"/>
            <a:ext cx="4009609" cy="2894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PHOTOSHOOT 2</a:t>
            </a:r>
            <a:endParaRPr lang="en-GB" sz="4800" dirty="0"/>
          </a:p>
        </p:txBody>
      </p:sp>
      <p:sp>
        <p:nvSpPr>
          <p:cNvPr id="8" name="Rectangle 7"/>
          <p:cNvSpPr/>
          <p:nvPr/>
        </p:nvSpPr>
        <p:spPr>
          <a:xfrm>
            <a:off x="840623" y="2730612"/>
            <a:ext cx="3984315" cy="1991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t>PHOTOSHOOT 1</a:t>
            </a:r>
            <a:endParaRPr lang="en-GB" sz="4800" dirty="0"/>
          </a:p>
        </p:txBody>
      </p:sp>
    </p:spTree>
    <p:extLst>
      <p:ext uri="{BB962C8B-B14F-4D97-AF65-F5344CB8AC3E}">
        <p14:creationId xmlns:p14="http://schemas.microsoft.com/office/powerpoint/2010/main" val="3707671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mage result for chain no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58214" t="44513" b="35811"/>
          <a:stretch/>
        </p:blipFill>
        <p:spPr bwMode="auto">
          <a:xfrm rot="18878266">
            <a:off x="7170976" y="1270663"/>
            <a:ext cx="1986530" cy="6224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hain no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58214" t="44513" b="35811"/>
          <a:stretch/>
        </p:blipFill>
        <p:spPr bwMode="auto">
          <a:xfrm rot="15698156">
            <a:off x="6168933" y="2784118"/>
            <a:ext cx="1986530" cy="6224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chain no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58214" t="44513" b="35811"/>
          <a:stretch/>
        </p:blipFill>
        <p:spPr bwMode="auto">
          <a:xfrm rot="14526972">
            <a:off x="811321" y="3337031"/>
            <a:ext cx="1986530" cy="62247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369952" y="284035"/>
            <a:ext cx="6244656" cy="5793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endParaRPr lang="en-GB" sz="2400" dirty="0" smtClean="0">
              <a:solidFill>
                <a:schemeClr val="accent5">
                  <a:lumMod val="50000"/>
                </a:schemeClr>
              </a:solidFill>
            </a:endParaRPr>
          </a:p>
        </p:txBody>
      </p:sp>
      <p:sp>
        <p:nvSpPr>
          <p:cNvPr id="20" name="Rounded Rectangle 19"/>
          <p:cNvSpPr/>
          <p:nvPr/>
        </p:nvSpPr>
        <p:spPr>
          <a:xfrm rot="307560">
            <a:off x="5694561" y="368662"/>
            <a:ext cx="5745070" cy="906970"/>
          </a:xfrm>
          <a:prstGeom prst="roundRect">
            <a:avLst/>
          </a:prstGeom>
          <a:solidFill>
            <a:srgbClr val="EDEDED"/>
          </a:solidFill>
          <a:ln w="38100">
            <a:solidFill>
              <a:srgbClr val="B8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B80E0F"/>
                </a:solidFill>
              </a:rPr>
              <a:t>REFINING MY IDEA</a:t>
            </a:r>
            <a:endParaRPr lang="en-GB" sz="2400" dirty="0">
              <a:solidFill>
                <a:schemeClr val="tx1"/>
              </a:solidFill>
            </a:endParaRPr>
          </a:p>
        </p:txBody>
      </p:sp>
      <p:sp>
        <p:nvSpPr>
          <p:cNvPr id="9" name="Rounded Rectangle 8"/>
          <p:cNvSpPr/>
          <p:nvPr/>
        </p:nvSpPr>
        <p:spPr>
          <a:xfrm rot="21372047">
            <a:off x="196377" y="1217056"/>
            <a:ext cx="7495503" cy="1803043"/>
          </a:xfrm>
          <a:prstGeom prst="roundRect">
            <a:avLst/>
          </a:prstGeom>
          <a:solidFill>
            <a:srgbClr val="EDEDED"/>
          </a:solidFill>
          <a:ln w="38100">
            <a:solidFill>
              <a:srgbClr val="B8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What was your 1</a:t>
            </a:r>
            <a:r>
              <a:rPr lang="en-GB" sz="2800" baseline="30000" dirty="0" smtClean="0">
                <a:solidFill>
                  <a:schemeClr val="tx1"/>
                </a:solidFill>
              </a:rPr>
              <a:t>st</a:t>
            </a:r>
            <a:r>
              <a:rPr lang="en-GB" sz="2800" dirty="0" smtClean="0">
                <a:solidFill>
                  <a:schemeClr val="tx1"/>
                </a:solidFill>
              </a:rPr>
              <a:t> photoshoot?</a:t>
            </a:r>
          </a:p>
          <a:p>
            <a:pPr algn="ctr"/>
            <a:r>
              <a:rPr lang="en-GB" sz="2800" dirty="0" smtClean="0">
                <a:solidFill>
                  <a:schemeClr val="tx1"/>
                </a:solidFill>
              </a:rPr>
              <a:t>What was the concept? </a:t>
            </a:r>
          </a:p>
          <a:p>
            <a:pPr algn="ctr"/>
            <a:r>
              <a:rPr lang="en-GB" sz="2800" dirty="0" smtClean="0">
                <a:solidFill>
                  <a:schemeClr val="tx1"/>
                </a:solidFill>
              </a:rPr>
              <a:t>How was it inspired?</a:t>
            </a:r>
          </a:p>
          <a:p>
            <a:pPr algn="ctr"/>
            <a:r>
              <a:rPr lang="en-GB" sz="2800" dirty="0" smtClean="0">
                <a:solidFill>
                  <a:schemeClr val="tx1"/>
                </a:solidFill>
              </a:rPr>
              <a:t>What went well?</a:t>
            </a:r>
          </a:p>
        </p:txBody>
      </p:sp>
      <p:sp>
        <p:nvSpPr>
          <p:cNvPr id="10" name="Rounded Rectangle 9"/>
          <p:cNvSpPr/>
          <p:nvPr/>
        </p:nvSpPr>
        <p:spPr>
          <a:xfrm rot="158198">
            <a:off x="2066535" y="3549650"/>
            <a:ext cx="8428405" cy="2700192"/>
          </a:xfrm>
          <a:prstGeom prst="roundRect">
            <a:avLst/>
          </a:prstGeom>
          <a:solidFill>
            <a:srgbClr val="EDEDED"/>
          </a:solidFill>
          <a:ln w="38100">
            <a:solidFill>
              <a:srgbClr val="B8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GB" sz="2400" dirty="0" smtClean="0">
                <a:solidFill>
                  <a:schemeClr val="tx1"/>
                </a:solidFill>
              </a:rPr>
              <a:t>What needs improving? </a:t>
            </a:r>
          </a:p>
          <a:p>
            <a:pPr algn="ctr">
              <a:lnSpc>
                <a:spcPct val="100000"/>
              </a:lnSpc>
            </a:pPr>
            <a:r>
              <a:rPr lang="en-GB" sz="2400" dirty="0" smtClean="0">
                <a:solidFill>
                  <a:schemeClr val="tx1"/>
                </a:solidFill>
              </a:rPr>
              <a:t>Concept? Controls? Composition?</a:t>
            </a:r>
          </a:p>
          <a:p>
            <a:pPr algn="ctr">
              <a:lnSpc>
                <a:spcPct val="100000"/>
              </a:lnSpc>
            </a:pPr>
            <a:r>
              <a:rPr lang="en-GB" sz="2400" dirty="0" smtClean="0">
                <a:solidFill>
                  <a:schemeClr val="tx1"/>
                </a:solidFill>
              </a:rPr>
              <a:t>what is your idea for your 2</a:t>
            </a:r>
            <a:r>
              <a:rPr lang="en-GB" sz="2400" baseline="30000" dirty="0" smtClean="0">
                <a:solidFill>
                  <a:schemeClr val="tx1"/>
                </a:solidFill>
              </a:rPr>
              <a:t>nd</a:t>
            </a:r>
            <a:r>
              <a:rPr lang="en-GB" sz="2400" dirty="0" smtClean="0">
                <a:solidFill>
                  <a:schemeClr val="tx1"/>
                </a:solidFill>
              </a:rPr>
              <a:t> photoshoot?</a:t>
            </a:r>
          </a:p>
          <a:p>
            <a:pPr algn="ctr">
              <a:lnSpc>
                <a:spcPct val="100000"/>
              </a:lnSpc>
            </a:pPr>
            <a:r>
              <a:rPr lang="en-GB" sz="2400" dirty="0" smtClean="0">
                <a:solidFill>
                  <a:schemeClr val="tx1"/>
                </a:solidFill>
              </a:rPr>
              <a:t>How has this developed?</a:t>
            </a:r>
          </a:p>
          <a:p>
            <a:pPr algn="ctr">
              <a:lnSpc>
                <a:spcPct val="100000"/>
              </a:lnSpc>
            </a:pPr>
            <a:r>
              <a:rPr lang="en-GB" sz="2400" dirty="0" smtClean="0">
                <a:solidFill>
                  <a:schemeClr val="tx1"/>
                </a:solidFill>
              </a:rPr>
              <a:t>who/ what is involved?</a:t>
            </a:r>
          </a:p>
          <a:p>
            <a:pPr algn="ctr">
              <a:lnSpc>
                <a:spcPct val="100000"/>
              </a:lnSpc>
            </a:pPr>
            <a:r>
              <a:rPr lang="en-GB" sz="2400" dirty="0" smtClean="0">
                <a:solidFill>
                  <a:schemeClr val="tx1"/>
                </a:solidFill>
              </a:rPr>
              <a:t>where is it? </a:t>
            </a:r>
          </a:p>
          <a:p>
            <a:pPr algn="ctr">
              <a:lnSpc>
                <a:spcPct val="100000"/>
              </a:lnSpc>
            </a:pPr>
            <a:r>
              <a:rPr lang="en-GB" sz="2400" dirty="0" smtClean="0">
                <a:solidFill>
                  <a:schemeClr val="tx1"/>
                </a:solidFill>
              </a:rPr>
              <a:t>possible settings? (ISO, aperture &amp; shutter speed)</a:t>
            </a:r>
            <a:endParaRPr lang="en-GB" sz="2400" dirty="0">
              <a:solidFill>
                <a:schemeClr val="tx1"/>
              </a:solidFill>
            </a:endParaRPr>
          </a:p>
        </p:txBody>
      </p:sp>
    </p:spTree>
    <p:extLst>
      <p:ext uri="{BB962C8B-B14F-4D97-AF65-F5344CB8AC3E}">
        <p14:creationId xmlns:p14="http://schemas.microsoft.com/office/powerpoint/2010/main" val="3671327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2116927" y="1537885"/>
            <a:ext cx="8946025" cy="5793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endParaRPr lang="en-GB" sz="3200" dirty="0" smtClean="0">
              <a:solidFill>
                <a:schemeClr val="accent5">
                  <a:lumMod val="50000"/>
                </a:schemeClr>
              </a:solidFill>
            </a:endParaRPr>
          </a:p>
          <a:p>
            <a:pPr>
              <a:lnSpc>
                <a:spcPct val="120000"/>
              </a:lnSpc>
            </a:pPr>
            <a:r>
              <a:rPr lang="en-GB" sz="3200" dirty="0" smtClean="0">
                <a:solidFill>
                  <a:schemeClr val="accent5">
                    <a:lumMod val="50000"/>
                  </a:schemeClr>
                </a:solidFill>
              </a:rPr>
              <a:t>LEAST SUCCESSFUL PHOTOGRAPH EVALUATION </a:t>
            </a:r>
          </a:p>
          <a:p>
            <a:pPr>
              <a:lnSpc>
                <a:spcPct val="120000"/>
              </a:lnSpc>
            </a:pPr>
            <a:r>
              <a:rPr lang="en-GB" sz="3200" dirty="0">
                <a:solidFill>
                  <a:schemeClr val="accent5">
                    <a:lumMod val="50000"/>
                  </a:schemeClr>
                </a:solidFill>
              </a:rPr>
              <a:t>	</a:t>
            </a:r>
            <a:r>
              <a:rPr lang="en-GB" sz="2800" dirty="0" smtClean="0">
                <a:solidFill>
                  <a:schemeClr val="accent6">
                    <a:lumMod val="50000"/>
                  </a:schemeClr>
                </a:solidFill>
              </a:rPr>
              <a:t>WHAT SETTINGS HAVE YOU USED?</a:t>
            </a:r>
          </a:p>
          <a:p>
            <a:pPr>
              <a:lnSpc>
                <a:spcPct val="120000"/>
              </a:lnSpc>
            </a:pPr>
            <a:r>
              <a:rPr lang="en-GB" sz="2800" dirty="0">
                <a:solidFill>
                  <a:schemeClr val="accent6">
                    <a:lumMod val="50000"/>
                  </a:schemeClr>
                </a:solidFill>
              </a:rPr>
              <a:t>	</a:t>
            </a:r>
            <a:r>
              <a:rPr lang="en-GB" sz="2800" dirty="0" smtClean="0">
                <a:solidFill>
                  <a:schemeClr val="accent6">
                    <a:lumMod val="50000"/>
                  </a:schemeClr>
                </a:solidFill>
              </a:rPr>
              <a:t>	</a:t>
            </a:r>
            <a:r>
              <a:rPr lang="en-GB" sz="2800" dirty="0" smtClean="0">
                <a:solidFill>
                  <a:srgbClr val="00B050"/>
                </a:solidFill>
              </a:rPr>
              <a:t>(ISO, APERTURE, SHUTTER SPEED)</a:t>
            </a:r>
          </a:p>
          <a:p>
            <a:pPr>
              <a:lnSpc>
                <a:spcPct val="120000"/>
              </a:lnSpc>
            </a:pPr>
            <a:r>
              <a:rPr lang="en-GB" sz="2800" dirty="0">
                <a:solidFill>
                  <a:schemeClr val="accent6">
                    <a:lumMod val="50000"/>
                  </a:schemeClr>
                </a:solidFill>
              </a:rPr>
              <a:t>	</a:t>
            </a:r>
            <a:r>
              <a:rPr lang="en-GB" sz="2800" dirty="0" smtClean="0">
                <a:solidFill>
                  <a:schemeClr val="accent6">
                    <a:lumMod val="50000"/>
                  </a:schemeClr>
                </a:solidFill>
              </a:rPr>
              <a:t>WHY HAVE YOU USED THOSE SETTINGS?</a:t>
            </a:r>
          </a:p>
          <a:p>
            <a:pPr>
              <a:lnSpc>
                <a:spcPct val="120000"/>
              </a:lnSpc>
            </a:pPr>
            <a:r>
              <a:rPr lang="en-GB" sz="2800" dirty="0">
                <a:solidFill>
                  <a:schemeClr val="accent6">
                    <a:lumMod val="50000"/>
                  </a:schemeClr>
                </a:solidFill>
              </a:rPr>
              <a:t>	</a:t>
            </a:r>
            <a:r>
              <a:rPr lang="en-GB" sz="2800" dirty="0" smtClean="0">
                <a:solidFill>
                  <a:schemeClr val="accent6">
                    <a:lumMod val="50000"/>
                  </a:schemeClr>
                </a:solidFill>
              </a:rPr>
              <a:t>WHAT MAKES YOUR EXPERIMENTATION UNSUCCESSFUL?</a:t>
            </a:r>
          </a:p>
          <a:p>
            <a:pPr>
              <a:lnSpc>
                <a:spcPct val="120000"/>
              </a:lnSpc>
            </a:pPr>
            <a:r>
              <a:rPr lang="en-GB" sz="2800" dirty="0">
                <a:solidFill>
                  <a:schemeClr val="accent6">
                    <a:lumMod val="50000"/>
                  </a:schemeClr>
                </a:solidFill>
              </a:rPr>
              <a:t>	</a:t>
            </a:r>
            <a:r>
              <a:rPr lang="en-GB" sz="2800" dirty="0" smtClean="0">
                <a:solidFill>
                  <a:schemeClr val="accent6">
                    <a:lumMod val="50000"/>
                  </a:schemeClr>
                </a:solidFill>
              </a:rPr>
              <a:t>HOW COULD YOU IMPROVE YOUR PHOTOGRAPH?</a:t>
            </a:r>
          </a:p>
          <a:p>
            <a:pPr>
              <a:lnSpc>
                <a:spcPct val="120000"/>
              </a:lnSpc>
            </a:pPr>
            <a:r>
              <a:rPr lang="en-GB" sz="3200" dirty="0">
                <a:solidFill>
                  <a:schemeClr val="accent5">
                    <a:lumMod val="50000"/>
                  </a:schemeClr>
                </a:solidFill>
              </a:rPr>
              <a:t>	</a:t>
            </a:r>
            <a:r>
              <a:rPr lang="en-GB" sz="3200" dirty="0" smtClean="0">
                <a:solidFill>
                  <a:schemeClr val="accent5">
                    <a:lumMod val="50000"/>
                  </a:schemeClr>
                </a:solidFill>
              </a:rPr>
              <a:t>	</a:t>
            </a:r>
          </a:p>
          <a:p>
            <a:pPr>
              <a:lnSpc>
                <a:spcPct val="120000"/>
              </a:lnSpc>
            </a:pPr>
            <a:endParaRPr lang="en-GB" sz="3200" dirty="0" smtClean="0">
              <a:solidFill>
                <a:schemeClr val="accent5">
                  <a:lumMod val="50000"/>
                </a:schemeClr>
              </a:solidFill>
            </a:endParaRPr>
          </a:p>
          <a:p>
            <a:pPr>
              <a:lnSpc>
                <a:spcPct val="120000"/>
              </a:lnSpc>
            </a:pPr>
            <a:endParaRPr lang="en-GB" sz="3200" dirty="0" smtClean="0">
              <a:solidFill>
                <a:schemeClr val="accent5">
                  <a:lumMod val="50000"/>
                </a:schemeClr>
              </a:solidFill>
            </a:endParaRPr>
          </a:p>
        </p:txBody>
      </p:sp>
      <p:sp>
        <p:nvSpPr>
          <p:cNvPr id="20" name="Rounded Rectangle 19"/>
          <p:cNvSpPr/>
          <p:nvPr/>
        </p:nvSpPr>
        <p:spPr>
          <a:xfrm rot="15968572">
            <a:off x="-1447925" y="3674196"/>
            <a:ext cx="4450895" cy="872949"/>
          </a:xfrm>
          <a:prstGeom prst="roundRect">
            <a:avLst/>
          </a:prstGeom>
          <a:solidFill>
            <a:srgbClr val="EDEDED"/>
          </a:solidFill>
          <a:ln w="38100">
            <a:solidFill>
              <a:srgbClr val="B8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B80E0F"/>
                </a:solidFill>
              </a:rPr>
              <a:t>PHOTOSHOOT 1</a:t>
            </a:r>
            <a:endParaRPr lang="en-GB" sz="2400" dirty="0">
              <a:solidFill>
                <a:schemeClr val="tx1"/>
              </a:solidFill>
            </a:endParaRPr>
          </a:p>
        </p:txBody>
      </p:sp>
      <p:sp>
        <p:nvSpPr>
          <p:cNvPr id="6" name="Rounded Rectangle 5"/>
          <p:cNvSpPr/>
          <p:nvPr/>
        </p:nvSpPr>
        <p:spPr>
          <a:xfrm rot="21439248">
            <a:off x="5416266" y="1144483"/>
            <a:ext cx="5782132" cy="786802"/>
          </a:xfrm>
          <a:prstGeom prst="roundRect">
            <a:avLst/>
          </a:prstGeom>
          <a:solidFill>
            <a:srgbClr val="EDEDED"/>
          </a:solidFill>
          <a:ln w="38100">
            <a:solidFill>
              <a:srgbClr val="B8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B80E0F"/>
                </a:solidFill>
              </a:rPr>
              <a:t>UNSUCCESSFUL EXPERIMENT</a:t>
            </a:r>
            <a:endParaRPr lang="en-GB" sz="1400" dirty="0">
              <a:solidFill>
                <a:schemeClr val="tx1"/>
              </a:solidFill>
            </a:endParaRPr>
          </a:p>
        </p:txBody>
      </p:sp>
      <p:sp>
        <p:nvSpPr>
          <p:cNvPr id="7" name="Rounded Rectangle 6"/>
          <p:cNvSpPr/>
          <p:nvPr/>
        </p:nvSpPr>
        <p:spPr>
          <a:xfrm>
            <a:off x="212018" y="330212"/>
            <a:ext cx="6722889" cy="999437"/>
          </a:xfrm>
          <a:prstGeom prst="roundRect">
            <a:avLst/>
          </a:prstGeom>
          <a:solidFill>
            <a:srgbClr val="EDEDED"/>
          </a:solidFill>
          <a:ln w="38100">
            <a:solidFill>
              <a:srgbClr val="B8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rgbClr val="B80E0F"/>
                </a:solidFill>
              </a:rPr>
              <a:t>OBVIOUS EXPERIMENTATION </a:t>
            </a:r>
            <a:endParaRPr lang="en-GB" dirty="0">
              <a:solidFill>
                <a:schemeClr val="tx1"/>
              </a:solidFill>
            </a:endParaRPr>
          </a:p>
        </p:txBody>
      </p:sp>
    </p:spTree>
    <p:extLst>
      <p:ext uri="{BB962C8B-B14F-4D97-AF65-F5344CB8AC3E}">
        <p14:creationId xmlns:p14="http://schemas.microsoft.com/office/powerpoint/2010/main" val="25667157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chain no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58214" t="44513" b="35811"/>
          <a:stretch/>
        </p:blipFill>
        <p:spPr bwMode="auto">
          <a:xfrm rot="18859102">
            <a:off x="-1021494" y="766778"/>
            <a:ext cx="5231926" cy="159878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022970" y="1566172"/>
            <a:ext cx="5782132" cy="786802"/>
          </a:xfrm>
          <a:prstGeom prst="roundRect">
            <a:avLst/>
          </a:prstGeom>
          <a:solidFill>
            <a:srgbClr val="EDEDED"/>
          </a:solidFill>
          <a:ln w="38100">
            <a:solidFill>
              <a:srgbClr val="B8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B80E0F"/>
                </a:solidFill>
              </a:rPr>
              <a:t>CONTACT SHEET</a:t>
            </a:r>
            <a:endParaRPr lang="en-GB" sz="1400" dirty="0">
              <a:solidFill>
                <a:schemeClr val="tx1"/>
              </a:solidFill>
            </a:endParaRPr>
          </a:p>
        </p:txBody>
      </p:sp>
      <p:sp>
        <p:nvSpPr>
          <p:cNvPr id="6" name="Rounded Rectangle 5"/>
          <p:cNvSpPr/>
          <p:nvPr/>
        </p:nvSpPr>
        <p:spPr>
          <a:xfrm>
            <a:off x="1022970" y="2455479"/>
            <a:ext cx="5782132" cy="786802"/>
          </a:xfrm>
          <a:prstGeom prst="roundRect">
            <a:avLst/>
          </a:prstGeom>
          <a:solidFill>
            <a:srgbClr val="EDEDED"/>
          </a:solidFill>
          <a:ln w="38100">
            <a:solidFill>
              <a:srgbClr val="B8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B80E0F"/>
                </a:solidFill>
              </a:rPr>
              <a:t>MOST SUCCESSFUL PHOTOGRAPH</a:t>
            </a:r>
            <a:endParaRPr lang="en-GB" sz="1400" dirty="0">
              <a:solidFill>
                <a:schemeClr val="tx1"/>
              </a:solidFill>
            </a:endParaRPr>
          </a:p>
        </p:txBody>
      </p:sp>
      <p:sp>
        <p:nvSpPr>
          <p:cNvPr id="7" name="Rounded Rectangle 6"/>
          <p:cNvSpPr/>
          <p:nvPr/>
        </p:nvSpPr>
        <p:spPr>
          <a:xfrm>
            <a:off x="1028780" y="3344787"/>
            <a:ext cx="5782132" cy="786802"/>
          </a:xfrm>
          <a:prstGeom prst="roundRect">
            <a:avLst/>
          </a:prstGeom>
          <a:solidFill>
            <a:srgbClr val="EDEDED"/>
          </a:solidFill>
          <a:ln w="38100">
            <a:solidFill>
              <a:srgbClr val="B8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B80E0F"/>
                </a:solidFill>
              </a:rPr>
              <a:t>LEAST SUCCESSFUL EXPERIMENT</a:t>
            </a:r>
            <a:endParaRPr lang="en-GB" sz="1400" dirty="0">
              <a:solidFill>
                <a:schemeClr val="tx1"/>
              </a:solidFill>
            </a:endParaRPr>
          </a:p>
        </p:txBody>
      </p:sp>
      <p:sp>
        <p:nvSpPr>
          <p:cNvPr id="8" name="Rounded Rectangle 7"/>
          <p:cNvSpPr/>
          <p:nvPr/>
        </p:nvSpPr>
        <p:spPr>
          <a:xfrm>
            <a:off x="1093174" y="4221718"/>
            <a:ext cx="5782132" cy="786802"/>
          </a:xfrm>
          <a:prstGeom prst="roundRect">
            <a:avLst/>
          </a:prstGeom>
          <a:solidFill>
            <a:srgbClr val="EDEDED"/>
          </a:solidFill>
          <a:ln w="38100">
            <a:solidFill>
              <a:srgbClr val="B8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B80E0F"/>
                </a:solidFill>
              </a:rPr>
              <a:t>INITIAL ENHANCEMENTS </a:t>
            </a:r>
            <a:endParaRPr lang="en-GB" sz="1400" dirty="0">
              <a:solidFill>
                <a:schemeClr val="tx1"/>
              </a:solidFill>
            </a:endParaRPr>
          </a:p>
        </p:txBody>
      </p:sp>
      <p:sp>
        <p:nvSpPr>
          <p:cNvPr id="20" name="Rounded Rectangle 19"/>
          <p:cNvSpPr/>
          <p:nvPr/>
        </p:nvSpPr>
        <p:spPr>
          <a:xfrm rot="15968572">
            <a:off x="-1454415" y="2805807"/>
            <a:ext cx="4450895" cy="872949"/>
          </a:xfrm>
          <a:prstGeom prst="roundRect">
            <a:avLst/>
          </a:prstGeom>
          <a:solidFill>
            <a:srgbClr val="EDEDED"/>
          </a:solidFill>
          <a:ln w="38100">
            <a:solidFill>
              <a:srgbClr val="B80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B80E0F"/>
                </a:solidFill>
              </a:rPr>
              <a:t>PHOTOSHOOT 2</a:t>
            </a:r>
            <a:endParaRPr lang="en-GB" sz="2400" dirty="0">
              <a:solidFill>
                <a:schemeClr val="tx1"/>
              </a:solidFill>
            </a:endParaRPr>
          </a:p>
        </p:txBody>
      </p:sp>
    </p:spTree>
    <p:extLst>
      <p:ext uri="{BB962C8B-B14F-4D97-AF65-F5344CB8AC3E}">
        <p14:creationId xmlns:p14="http://schemas.microsoft.com/office/powerpoint/2010/main" val="1108776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Portraiture </a:t>
            </a:r>
            <a:endParaRPr lang="en-GB" dirty="0"/>
          </a:p>
        </p:txBody>
      </p:sp>
      <p:sp>
        <p:nvSpPr>
          <p:cNvPr id="3" name="Content Placeholder 2"/>
          <p:cNvSpPr>
            <a:spLocks noGrp="1"/>
          </p:cNvSpPr>
          <p:nvPr>
            <p:ph sz="quarter" idx="13"/>
          </p:nvPr>
        </p:nvSpPr>
        <p:spPr>
          <a:xfrm>
            <a:off x="416875" y="1643270"/>
            <a:ext cx="10934733" cy="3731315"/>
          </a:xfrm>
        </p:spPr>
        <p:txBody>
          <a:bodyPr>
            <a:noAutofit/>
          </a:bodyPr>
          <a:lstStyle/>
          <a:p>
            <a:pPr marL="0" indent="0" algn="ctr">
              <a:buNone/>
            </a:pPr>
            <a:r>
              <a:rPr lang="en-GB" sz="2800" cap="none" dirty="0"/>
              <a:t>P</a:t>
            </a:r>
            <a:r>
              <a:rPr lang="en-GB" sz="2800" cap="none" dirty="0" smtClean="0"/>
              <a:t>ortrait photography or portraiture is photography of a person or group of people that displays the expression, personality, and mood of the subject. Like other types of portraiture, the focus of the photograph is usually the person’s face, although the entre body and the background or context may be included. photography of people can be broken down into numerous categories. It is important for photographers to identify separate styles in order to choose the right creative direction for projects. </a:t>
            </a:r>
            <a:endParaRPr lang="en-GB" sz="2800" cap="none" dirty="0"/>
          </a:p>
        </p:txBody>
      </p:sp>
    </p:spTree>
    <p:extLst>
      <p:ext uri="{BB962C8B-B14F-4D97-AF65-F5344CB8AC3E}">
        <p14:creationId xmlns:p14="http://schemas.microsoft.com/office/powerpoint/2010/main" val="546030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traditional</a:t>
            </a:r>
            <a:endParaRPr lang="en-GB" dirty="0"/>
          </a:p>
        </p:txBody>
      </p:sp>
      <p:sp>
        <p:nvSpPr>
          <p:cNvPr id="3" name="Content Placeholder 2"/>
          <p:cNvSpPr>
            <a:spLocks noGrp="1"/>
          </p:cNvSpPr>
          <p:nvPr>
            <p:ph sz="quarter" idx="13"/>
          </p:nvPr>
        </p:nvSpPr>
        <p:spPr>
          <a:xfrm>
            <a:off x="5161396" y="2063396"/>
            <a:ext cx="5921287" cy="3311189"/>
          </a:xfrm>
        </p:spPr>
        <p:txBody>
          <a:bodyPr/>
          <a:lstStyle/>
          <a:p>
            <a:pPr marL="0" indent="0" algn="ctr">
              <a:buNone/>
            </a:pPr>
            <a:r>
              <a:rPr lang="en-GB" dirty="0"/>
              <a:t>Traditional or Classical portraiture would refer to an image where face is the predominant element. The purpose of the photograph is to depict visual representation of that person. Subject is expected to be looking directly at the camera. With what is described as a head-shot, two thirds or full body framing can be used</a:t>
            </a:r>
          </a:p>
          <a:p>
            <a:pPr algn="ctr"/>
            <a:endParaRPr lang="en-GB" dirty="0"/>
          </a:p>
        </p:txBody>
      </p:sp>
      <p:grpSp>
        <p:nvGrpSpPr>
          <p:cNvPr id="6" name="Group 5"/>
          <p:cNvGrpSpPr/>
          <p:nvPr/>
        </p:nvGrpSpPr>
        <p:grpSpPr>
          <a:xfrm>
            <a:off x="685800" y="553277"/>
            <a:ext cx="4384192" cy="4688786"/>
            <a:chOff x="585373" y="685799"/>
            <a:chExt cx="2619375" cy="3058160"/>
          </a:xfrm>
        </p:grpSpPr>
        <p:pic>
          <p:nvPicPr>
            <p:cNvPr id="4" name="Picture 3" descr="http://1.bp.blogspot.com/-SQJi1gzth2A/UC9vq2V_I2I/AAAAAAAAAUg/LRGoItbmNG8/s1600/wet+pavement+polaroi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373" y="685799"/>
              <a:ext cx="2619375" cy="3058160"/>
            </a:xfrm>
            <a:prstGeom prst="rect">
              <a:avLst/>
            </a:prstGeom>
            <a:noFill/>
            <a:ln>
              <a:noFill/>
            </a:ln>
          </p:spPr>
        </p:pic>
        <p:pic>
          <p:nvPicPr>
            <p:cNvPr id="5" name="Picture 4" descr="http://webneel.com/daily/sites/default/files/images/daily/06-2013/8-best-portrait-photography.jpg"/>
            <p:cNvPicPr/>
            <p:nvPr/>
          </p:nvPicPr>
          <p:blipFill rotWithShape="1">
            <a:blip r:embed="rId3" cstate="print">
              <a:extLst>
                <a:ext uri="{28A0092B-C50C-407E-A947-70E740481C1C}">
                  <a14:useLocalDpi xmlns:a14="http://schemas.microsoft.com/office/drawing/2010/main" val="0"/>
                </a:ext>
              </a:extLst>
            </a:blip>
            <a:srcRect l="-107" r="1603"/>
            <a:stretch/>
          </p:blipFill>
          <p:spPr bwMode="auto">
            <a:xfrm rot="305326">
              <a:off x="909223" y="991234"/>
              <a:ext cx="2026285" cy="205740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641594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environmental</a:t>
            </a:r>
            <a:endParaRPr lang="en-GB" dirty="0"/>
          </a:p>
        </p:txBody>
      </p:sp>
      <p:sp>
        <p:nvSpPr>
          <p:cNvPr id="3" name="Content Placeholder 2"/>
          <p:cNvSpPr>
            <a:spLocks noGrp="1"/>
          </p:cNvSpPr>
          <p:nvPr>
            <p:ph sz="quarter" idx="13"/>
          </p:nvPr>
        </p:nvSpPr>
        <p:spPr>
          <a:xfrm>
            <a:off x="5161396" y="2063396"/>
            <a:ext cx="5921287" cy="3311189"/>
          </a:xfrm>
        </p:spPr>
        <p:txBody>
          <a:bodyPr>
            <a:normAutofit/>
          </a:bodyPr>
          <a:lstStyle/>
          <a:p>
            <a:pPr marL="0" indent="0" algn="ctr">
              <a:buNone/>
            </a:pPr>
            <a:r>
              <a:rPr lang="en-GB" dirty="0"/>
              <a:t>The term Environmental Portrait refers to an image where the subject is photographed in person’s natural environment. For example, a worker photographed at the construction zone, teacher in the classroom, sculptor in a sculpture studio and so on. Surroundings are used to compliment the subject and to emphasize his character. Subject and setting are chosen by the photographer.</a:t>
            </a:r>
          </a:p>
        </p:txBody>
      </p:sp>
      <p:grpSp>
        <p:nvGrpSpPr>
          <p:cNvPr id="9" name="Group 8"/>
          <p:cNvGrpSpPr/>
          <p:nvPr/>
        </p:nvGrpSpPr>
        <p:grpSpPr>
          <a:xfrm>
            <a:off x="685801" y="402423"/>
            <a:ext cx="4124738" cy="4739419"/>
            <a:chOff x="4786312" y="1899920"/>
            <a:chExt cx="2619375" cy="3058160"/>
          </a:xfrm>
        </p:grpSpPr>
        <p:pic>
          <p:nvPicPr>
            <p:cNvPr id="7" name="Picture 6" descr="http://1.bp.blogspot.com/-SQJi1gzth2A/UC9vq2V_I2I/AAAAAAAAAUg/LRGoItbmNG8/s1600/wet+pavement+polaroi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8" name="Picture 7" descr="http://www.vinodkphotos.com/blog/wp-content/uploads/2011/07/MG_1124-Edit1.jpg"/>
            <p:cNvPicPr/>
            <p:nvPr/>
          </p:nvPicPr>
          <p:blipFill rotWithShape="1">
            <a:blip r:embed="rId3">
              <a:extLst>
                <a:ext uri="{28A0092B-C50C-407E-A947-70E740481C1C}">
                  <a14:useLocalDpi xmlns:a14="http://schemas.microsoft.com/office/drawing/2010/main" val="0"/>
                </a:ext>
              </a:extLst>
            </a:blip>
            <a:srcRect l="17274" t="8587" r="25118" b="4213"/>
            <a:stretch/>
          </p:blipFill>
          <p:spPr bwMode="auto">
            <a:xfrm rot="292439">
              <a:off x="5089207" y="2190115"/>
              <a:ext cx="2040890" cy="2058035"/>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425970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candid</a:t>
            </a:r>
            <a:endParaRPr lang="en-GB" dirty="0"/>
          </a:p>
        </p:txBody>
      </p:sp>
      <p:sp>
        <p:nvSpPr>
          <p:cNvPr id="3" name="Content Placeholder 2"/>
          <p:cNvSpPr>
            <a:spLocks noGrp="1"/>
          </p:cNvSpPr>
          <p:nvPr>
            <p:ph sz="quarter" idx="13"/>
          </p:nvPr>
        </p:nvSpPr>
        <p:spPr>
          <a:xfrm>
            <a:off x="5161396" y="2063396"/>
            <a:ext cx="5921287" cy="3311189"/>
          </a:xfrm>
        </p:spPr>
        <p:txBody>
          <a:bodyPr>
            <a:normAutofit/>
          </a:bodyPr>
          <a:lstStyle/>
          <a:p>
            <a:pPr marL="0" indent="0" algn="ctr">
              <a:buNone/>
            </a:pPr>
            <a:r>
              <a:rPr lang="en-GB" dirty="0"/>
              <a:t>A candid portrait </a:t>
            </a:r>
            <a:r>
              <a:rPr lang="en-GB" dirty="0" smtClean="0"/>
              <a:t>is taken </a:t>
            </a:r>
            <a:r>
              <a:rPr lang="en-GB" dirty="0"/>
              <a:t>without a subject expecting or acknowledging the photographer. This style used in photo journalism, travel photography, street photography and event photography. As opposed to an environmental portrait this image is captured at the moment rather than set up.</a:t>
            </a:r>
          </a:p>
        </p:txBody>
      </p:sp>
      <p:grpSp>
        <p:nvGrpSpPr>
          <p:cNvPr id="10" name="Group 9"/>
          <p:cNvGrpSpPr/>
          <p:nvPr/>
        </p:nvGrpSpPr>
        <p:grpSpPr>
          <a:xfrm>
            <a:off x="585373" y="401450"/>
            <a:ext cx="4225166" cy="4819906"/>
            <a:chOff x="0" y="0"/>
            <a:chExt cx="2619375" cy="3058160"/>
          </a:xfrm>
        </p:grpSpPr>
        <p:pic>
          <p:nvPicPr>
            <p:cNvPr id="11" name="Picture 10" descr="http://1.bp.blogspot.com/-SQJi1gzth2A/UC9vq2V_I2I/AAAAAAAAAUg/LRGoItbmNG8/s1600/wet+pavement+polaroi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619375" cy="3058160"/>
            </a:xfrm>
            <a:prstGeom prst="rect">
              <a:avLst/>
            </a:prstGeom>
            <a:noFill/>
            <a:ln>
              <a:noFill/>
            </a:ln>
          </p:spPr>
        </p:pic>
        <p:pic>
          <p:nvPicPr>
            <p:cNvPr id="12" name="Picture 11" descr="https://c1.staticflickr.com/9/8024/7477479288_71327b711b_b.jpg"/>
            <p:cNvPicPr>
              <a:picLocks noChangeAspect="1"/>
            </p:cNvPicPr>
            <p:nvPr/>
          </p:nvPicPr>
          <p:blipFill rotWithShape="1">
            <a:blip r:embed="rId3" cstate="print">
              <a:extLst>
                <a:ext uri="{28A0092B-C50C-407E-A947-70E740481C1C}">
                  <a14:useLocalDpi xmlns:a14="http://schemas.microsoft.com/office/drawing/2010/main" val="0"/>
                </a:ext>
              </a:extLst>
            </a:blip>
            <a:srcRect l="16977" r="15458"/>
            <a:stretch/>
          </p:blipFill>
          <p:spPr bwMode="auto">
            <a:xfrm rot="293925">
              <a:off x="304800" y="285750"/>
              <a:ext cx="2027555" cy="205740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99596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Glamour</a:t>
            </a:r>
            <a:endParaRPr lang="en-GB" dirty="0"/>
          </a:p>
        </p:txBody>
      </p:sp>
      <p:sp>
        <p:nvSpPr>
          <p:cNvPr id="3" name="Content Placeholder 2"/>
          <p:cNvSpPr>
            <a:spLocks noGrp="1"/>
          </p:cNvSpPr>
          <p:nvPr>
            <p:ph sz="quarter" idx="13"/>
          </p:nvPr>
        </p:nvSpPr>
        <p:spPr>
          <a:xfrm>
            <a:off x="5161396" y="2063396"/>
            <a:ext cx="5921287" cy="3311189"/>
          </a:xfrm>
        </p:spPr>
        <p:txBody>
          <a:bodyPr>
            <a:normAutofit/>
          </a:bodyPr>
          <a:lstStyle/>
          <a:p>
            <a:pPr marL="0" indent="0" algn="ctr">
              <a:buNone/>
            </a:pPr>
            <a:r>
              <a:rPr lang="en-GB" dirty="0"/>
              <a:t>The term Glamor Portrait refers to portraits where emphasis is given to highlight the sexy romantic appeal of the subject.</a:t>
            </a:r>
          </a:p>
        </p:txBody>
      </p:sp>
      <p:grpSp>
        <p:nvGrpSpPr>
          <p:cNvPr id="4" name="Group 3"/>
          <p:cNvGrpSpPr/>
          <p:nvPr/>
        </p:nvGrpSpPr>
        <p:grpSpPr>
          <a:xfrm>
            <a:off x="784155" y="401450"/>
            <a:ext cx="4105897" cy="4819906"/>
            <a:chOff x="4786312" y="1899920"/>
            <a:chExt cx="2619375" cy="3058160"/>
          </a:xfrm>
        </p:grpSpPr>
        <p:pic>
          <p:nvPicPr>
            <p:cNvPr id="7" name="Picture 6" descr="http://1.bp.blogspot.com/-SQJi1gzth2A/UC9vq2V_I2I/AAAAAAAAAUg/LRGoItbmNG8/s1600/wet+pavement+polaroi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2" y="1899920"/>
              <a:ext cx="2619375" cy="3058160"/>
            </a:xfrm>
            <a:prstGeom prst="rect">
              <a:avLst/>
            </a:prstGeom>
            <a:noFill/>
            <a:ln>
              <a:noFill/>
            </a:ln>
          </p:spPr>
        </p:pic>
        <p:pic>
          <p:nvPicPr>
            <p:cNvPr id="8" name="Picture 7" descr="http://cdn0.pelfusion.com/wp-content/uploads/2013/02/portraits-4.jpg"/>
            <p:cNvPicPr/>
            <p:nvPr/>
          </p:nvPicPr>
          <p:blipFill rotWithShape="1">
            <a:blip r:embed="rId3">
              <a:extLst>
                <a:ext uri="{28A0092B-C50C-407E-A947-70E740481C1C}">
                  <a14:useLocalDpi xmlns:a14="http://schemas.microsoft.com/office/drawing/2010/main" val="0"/>
                </a:ext>
              </a:extLst>
            </a:blip>
            <a:srcRect l="21492" r="11719"/>
            <a:stretch/>
          </p:blipFill>
          <p:spPr bwMode="auto">
            <a:xfrm rot="297182">
              <a:off x="5077777" y="2194560"/>
              <a:ext cx="2066290" cy="205867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3608693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12547</TotalTime>
  <Words>3179</Words>
  <Application>Microsoft Office PowerPoint</Application>
  <PresentationFormat>Widescreen</PresentationFormat>
  <Paragraphs>237</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Cambria</vt:lpstr>
      <vt:lpstr>Century Gothic</vt:lpstr>
      <vt:lpstr>Impact</vt:lpstr>
      <vt:lpstr>Times New Roman</vt:lpstr>
      <vt:lpstr>Main Event</vt:lpstr>
      <vt:lpstr>GCSE PHOTOGRAPHY</vt:lpstr>
      <vt:lpstr>outline</vt:lpstr>
      <vt:lpstr>oUTLINE</vt:lpstr>
      <vt:lpstr>COURSEWORK PROJECT PORTRAITURE</vt:lpstr>
      <vt:lpstr>Portraiture </vt:lpstr>
      <vt:lpstr>traditional</vt:lpstr>
      <vt:lpstr>environmental</vt:lpstr>
      <vt:lpstr>candid</vt:lpstr>
      <vt:lpstr>Glamour</vt:lpstr>
      <vt:lpstr>lifestyle</vt:lpstr>
      <vt:lpstr>surreal</vt:lpstr>
      <vt:lpstr>Conceptual </vt:lpstr>
      <vt:lpstr>abstract</vt:lpstr>
      <vt:lpstr>PowerPoint Presentation</vt:lpstr>
      <vt:lpstr>STYLES OF PORTRAITURE</vt:lpstr>
      <vt:lpstr>The Fundamental styles of portraiture</vt:lpstr>
      <vt:lpstr>Pages to complete </vt:lpstr>
      <vt:lpstr>Inspiration page  </vt:lpstr>
      <vt:lpstr>PowerPoint Presentation</vt:lpstr>
      <vt:lpstr>Artist: Adnrey Title: Core Date: 2007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Photographer that links to your chosen style</vt:lpstr>
      <vt:lpstr>PowerPoint Presentation</vt:lpstr>
      <vt:lpstr>Photoshoot 1 plan &amp; breakdown</vt:lpstr>
      <vt:lpstr>Contextual link 1</vt:lpstr>
      <vt:lpstr>PowerPoint Presentation</vt:lpstr>
      <vt:lpstr>Preparation for  photoshoot 1 </vt:lpstr>
      <vt:lpstr>PowerPoint Presentation</vt:lpstr>
      <vt:lpstr>PHOTOSHOOT 1 REVIEW &amp; PLAN</vt:lpstr>
      <vt:lpstr>PowerPoint Presentation</vt:lpstr>
      <vt:lpstr>PowerPoint Presentation</vt:lpstr>
      <vt:lpstr>PowerPoint Presentation</vt:lpstr>
      <vt:lpstr>PowerPoint Presentation</vt:lpstr>
      <vt:lpstr>PowerPoint Presentation</vt:lpstr>
    </vt:vector>
  </TitlesOfParts>
  <Company>Nottingham University Samworth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PHOTOGRAPHY</dc:title>
  <dc:creator>Page, D</dc:creator>
  <cp:lastModifiedBy>E Cole Staff 8926906</cp:lastModifiedBy>
  <cp:revision>119</cp:revision>
  <cp:lastPrinted>2018-07-12T08:31:56Z</cp:lastPrinted>
  <dcterms:created xsi:type="dcterms:W3CDTF">2016-09-05T07:13:05Z</dcterms:created>
  <dcterms:modified xsi:type="dcterms:W3CDTF">2019-10-02T08:00:49Z</dcterms:modified>
</cp:coreProperties>
</file>